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sldIdLst>
    <p:sldId id="256" r:id="rId2"/>
    <p:sldId id="469" r:id="rId3"/>
    <p:sldId id="553" r:id="rId4"/>
    <p:sldId id="555" r:id="rId5"/>
    <p:sldId id="554" r:id="rId6"/>
    <p:sldId id="556" r:id="rId7"/>
    <p:sldId id="557" r:id="rId8"/>
    <p:sldId id="558" r:id="rId9"/>
    <p:sldId id="559" r:id="rId10"/>
    <p:sldId id="560" r:id="rId11"/>
    <p:sldId id="561" r:id="rId12"/>
    <p:sldId id="562" r:id="rId13"/>
    <p:sldId id="563" r:id="rId14"/>
    <p:sldId id="564" r:id="rId15"/>
    <p:sldId id="570" r:id="rId16"/>
    <p:sldId id="569" r:id="rId17"/>
    <p:sldId id="565" r:id="rId18"/>
    <p:sldId id="566" r:id="rId19"/>
    <p:sldId id="567" r:id="rId20"/>
    <p:sldId id="568" r:id="rId21"/>
    <p:sldId id="306" r:id="rId22"/>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ahoma" panose="020B0604030504040204" pitchFamily="34" charset="0"/>
        <a:ea typeface="隶书" panose="02010509060101010101" pitchFamily="49"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隶书" panose="02010509060101010101" pitchFamily="49"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隶书" panose="02010509060101010101" pitchFamily="49"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隶书" panose="02010509060101010101" pitchFamily="49"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隶书" panose="02010509060101010101" pitchFamily="49" charset="-122"/>
        <a:cs typeface="+mn-cs"/>
      </a:defRPr>
    </a:lvl5pPr>
    <a:lvl6pPr marL="2286000" algn="l" defTabSz="914400" rtl="0" eaLnBrk="1" latinLnBrk="0" hangingPunct="1">
      <a:defRPr sz="2400" kern="1200">
        <a:solidFill>
          <a:schemeClr val="tx1"/>
        </a:solidFill>
        <a:latin typeface="Tahoma" panose="020B0604030504040204" pitchFamily="34" charset="0"/>
        <a:ea typeface="隶书" panose="02010509060101010101" pitchFamily="49" charset="-122"/>
        <a:cs typeface="+mn-cs"/>
      </a:defRPr>
    </a:lvl6pPr>
    <a:lvl7pPr marL="2743200" algn="l" defTabSz="914400" rtl="0" eaLnBrk="1" latinLnBrk="0" hangingPunct="1">
      <a:defRPr sz="2400" kern="1200">
        <a:solidFill>
          <a:schemeClr val="tx1"/>
        </a:solidFill>
        <a:latin typeface="Tahoma" panose="020B0604030504040204" pitchFamily="34" charset="0"/>
        <a:ea typeface="隶书" panose="02010509060101010101" pitchFamily="49" charset="-122"/>
        <a:cs typeface="+mn-cs"/>
      </a:defRPr>
    </a:lvl7pPr>
    <a:lvl8pPr marL="3200400" algn="l" defTabSz="914400" rtl="0" eaLnBrk="1" latinLnBrk="0" hangingPunct="1">
      <a:defRPr sz="2400" kern="1200">
        <a:solidFill>
          <a:schemeClr val="tx1"/>
        </a:solidFill>
        <a:latin typeface="Tahoma" panose="020B0604030504040204" pitchFamily="34" charset="0"/>
        <a:ea typeface="隶书" panose="02010509060101010101" pitchFamily="49" charset="-122"/>
        <a:cs typeface="+mn-cs"/>
      </a:defRPr>
    </a:lvl8pPr>
    <a:lvl9pPr marL="3657600" algn="l" defTabSz="914400" rtl="0" eaLnBrk="1" latinLnBrk="0" hangingPunct="1">
      <a:defRPr sz="2400" kern="1200">
        <a:solidFill>
          <a:schemeClr val="tx1"/>
        </a:solidFill>
        <a:latin typeface="Tahoma" panose="020B0604030504040204" pitchFamily="34"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2A"/>
    <a:srgbClr val="FF5050"/>
    <a:srgbClr val="5E6766"/>
    <a:srgbClr val="FFFFCC"/>
    <a:srgbClr val="FF9966"/>
    <a:srgbClr val="FFCC99"/>
    <a:srgbClr val="FF7C8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7" autoAdjust="0"/>
    <p:restoredTop sz="85407" autoAdjust="0"/>
  </p:normalViewPr>
  <p:slideViewPr>
    <p:cSldViewPr>
      <p:cViewPr varScale="1">
        <p:scale>
          <a:sx n="77" d="100"/>
          <a:sy n="77" d="100"/>
        </p:scale>
        <p:origin x="1714"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SzTx/>
              <a:buFontTx/>
              <a:buNone/>
              <a:defRPr sz="1200">
                <a:latin typeface="Arial" charset="0"/>
                <a:ea typeface="宋体" pitchFamily="2" charset="-122"/>
              </a:defRPr>
            </a:lvl1pPr>
          </a:lstStyle>
          <a:p>
            <a:pPr>
              <a:defRPr/>
            </a:pPr>
            <a:endParaRPr lang="en-US" altLang="zh-CN"/>
          </a:p>
        </p:txBody>
      </p:sp>
      <p:sp>
        <p:nvSpPr>
          <p:cNvPr id="10243" name="Rectangle 3">
            <a:extLst>
              <a:ext uri="{FF2B5EF4-FFF2-40B4-BE49-F238E27FC236}"/>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SzTx/>
              <a:buFontTx/>
              <a:buNone/>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a:extLst>
              <a:ext uri="{FF2B5EF4-FFF2-40B4-BE49-F238E27FC236}"/>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SzTx/>
              <a:buFontTx/>
              <a:buNone/>
              <a:defRPr sz="1200">
                <a:latin typeface="Arial" charset="0"/>
                <a:ea typeface="宋体" pitchFamily="2" charset="-122"/>
              </a:defRPr>
            </a:lvl1pPr>
          </a:lstStyle>
          <a:p>
            <a:pPr>
              <a:defRPr/>
            </a:pPr>
            <a:endParaRPr lang="en-US" altLang="zh-CN"/>
          </a:p>
        </p:txBody>
      </p:sp>
      <p:sp>
        <p:nvSpPr>
          <p:cNvPr id="10247" name="Rectangle 7">
            <a:extLst>
              <a:ext uri="{FF2B5EF4-FFF2-40B4-BE49-F238E27FC236}"/>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5AFDBA7E-9B50-4AC9-B69F-03FDA4081800}" type="slidenum">
              <a:rPr lang="en-US" altLang="zh-CN"/>
              <a:pPr>
                <a:defRPr/>
              </a:pPr>
              <a:t>‹#›</a:t>
            </a:fld>
            <a:endParaRPr lang="en-US" altLang="zh-CN"/>
          </a:p>
        </p:txBody>
      </p:sp>
    </p:spTree>
    <p:extLst>
      <p:ext uri="{BB962C8B-B14F-4D97-AF65-F5344CB8AC3E}">
        <p14:creationId xmlns:p14="http://schemas.microsoft.com/office/powerpoint/2010/main" val="409859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BCCFA2-1086-40E7-81BA-0E1F97046CAB}"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27171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mn-cs"/>
              </a:rPr>
              <a:t>全连接层使用 </a:t>
            </a:r>
            <a:r>
              <a:rPr lang="en-US" altLang="zh-CN" sz="1200" b="0" i="0" kern="1200" dirty="0" smtClean="0">
                <a:solidFill>
                  <a:schemeClr val="tx1"/>
                </a:solidFill>
                <a:effectLst/>
                <a:latin typeface="Arial" charset="0"/>
                <a:ea typeface="宋体" pitchFamily="2" charset="-122"/>
                <a:cs typeface="+mn-cs"/>
              </a:rPr>
              <a:t>Dense </a:t>
            </a:r>
            <a:r>
              <a:rPr lang="zh-CN" altLang="en-US" sz="1200" b="0" i="0" kern="1200" dirty="0" smtClean="0">
                <a:solidFill>
                  <a:schemeClr val="tx1"/>
                </a:solidFill>
                <a:effectLst/>
                <a:latin typeface="Arial" charset="0"/>
                <a:ea typeface="宋体" pitchFamily="2" charset="-122"/>
                <a:cs typeface="+mn-cs"/>
              </a:rPr>
              <a:t>定义。我们可以通过第一个参数定义层的神经元数量</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第二个参数 </a:t>
            </a:r>
            <a:r>
              <a:rPr lang="en-US" altLang="zh-CN" sz="1200" b="0" i="0" kern="1200" dirty="0" err="1" smtClean="0">
                <a:solidFill>
                  <a:schemeClr val="tx1"/>
                </a:solidFill>
                <a:effectLst/>
                <a:latin typeface="Arial" charset="0"/>
                <a:ea typeface="宋体" pitchFamily="2" charset="-122"/>
                <a:cs typeface="+mn-cs"/>
              </a:rPr>
              <a:t>init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定义权重的初始化方法</a:t>
            </a:r>
            <a:r>
              <a:rPr lang="en-US" altLang="zh-CN" sz="1200" b="0" i="0" kern="1200" dirty="0" smtClean="0">
                <a:solidFill>
                  <a:schemeClr val="tx1"/>
                </a:solidFill>
                <a:effectLst/>
                <a:latin typeface="Arial" charset="0"/>
                <a:ea typeface="宋体" pitchFamily="2" charset="-122"/>
                <a:cs typeface="+mn-cs"/>
              </a:rPr>
              <a:t>, activation </a:t>
            </a:r>
            <a:r>
              <a:rPr lang="zh-CN" altLang="en-US" sz="1200" b="0" i="0" kern="1200" dirty="0" smtClean="0">
                <a:solidFill>
                  <a:schemeClr val="tx1"/>
                </a:solidFill>
                <a:effectLst/>
                <a:latin typeface="Arial" charset="0"/>
                <a:ea typeface="宋体" pitchFamily="2" charset="-122"/>
                <a:cs typeface="+mn-cs"/>
              </a:rPr>
              <a:t>参数定义激活函数。</a:t>
            </a:r>
            <a:endParaRPr lang="en-US" altLang="zh-CN" sz="1200" b="0" i="0" kern="1200" dirty="0" smtClean="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mn-cs"/>
              </a:rPr>
              <a:t>有些中间输出，在给定的训练集上，可能发生只依赖某些神经元的情况，这就会造成对训练集的过拟合。而随机关掉一些神经元，可以让更多神经元参与到最终的输出当中。</a:t>
            </a:r>
            <a:r>
              <a:rPr lang="en-US" altLang="zh-CN" sz="1200" b="0" i="0" kern="1200" dirty="0" smtClean="0">
                <a:solidFill>
                  <a:schemeClr val="tx1"/>
                </a:solidFill>
                <a:effectLst/>
                <a:latin typeface="Arial" charset="0"/>
                <a:ea typeface="宋体" pitchFamily="2" charset="-122"/>
                <a:cs typeface="+mn-cs"/>
              </a:rPr>
              <a:t>dropout</a:t>
            </a:r>
            <a:r>
              <a:rPr lang="zh-CN" altLang="en-US" sz="1200" b="0" i="0" kern="1200" dirty="0" smtClean="0">
                <a:solidFill>
                  <a:schemeClr val="tx1"/>
                </a:solidFill>
                <a:effectLst/>
                <a:latin typeface="Arial" charset="0"/>
                <a:ea typeface="宋体" pitchFamily="2" charset="-122"/>
                <a:cs typeface="+mn-cs"/>
              </a:rPr>
              <a:t>可以随机的让一部分神经元失活。</a:t>
            </a:r>
            <a:endParaRPr lang="en-US" altLang="zh-CN" sz="1200" b="0" i="0" kern="1200" dirty="0" smtClean="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charset="0"/>
                <a:ea typeface="宋体" pitchFamily="2" charset="-122"/>
                <a:cs typeface="+mn-cs"/>
              </a:rPr>
              <a:t>verbose = 2 </a:t>
            </a:r>
            <a:r>
              <a:rPr lang="zh-CN" altLang="en-US" sz="1200" b="0" i="0" kern="1200" dirty="0" smtClean="0">
                <a:solidFill>
                  <a:schemeClr val="tx1"/>
                </a:solidFill>
                <a:effectLst/>
                <a:latin typeface="Arial" charset="0"/>
                <a:ea typeface="宋体" pitchFamily="2" charset="-122"/>
                <a:cs typeface="+mn-cs"/>
              </a:rPr>
              <a:t>为每个</a:t>
            </a:r>
            <a:r>
              <a:rPr lang="en-US" altLang="zh-CN" sz="1200" b="0" i="0" kern="1200" dirty="0" smtClean="0">
                <a:solidFill>
                  <a:schemeClr val="tx1"/>
                </a:solidFill>
                <a:effectLst/>
                <a:latin typeface="Arial" charset="0"/>
                <a:ea typeface="宋体" pitchFamily="2" charset="-122"/>
                <a:cs typeface="+mn-cs"/>
              </a:rPr>
              <a:t>epoch</a:t>
            </a:r>
            <a:r>
              <a:rPr lang="zh-CN" altLang="en-US" sz="1200" b="0" i="0" kern="1200" dirty="0" smtClean="0">
                <a:solidFill>
                  <a:schemeClr val="tx1"/>
                </a:solidFill>
                <a:effectLst/>
                <a:latin typeface="Arial" charset="0"/>
                <a:ea typeface="宋体" pitchFamily="2" charset="-122"/>
                <a:cs typeface="+mn-cs"/>
              </a:rPr>
              <a:t>输出一行记录</a:t>
            </a:r>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15</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32801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mn-cs"/>
              </a:rPr>
              <a:t>全连接层使用 </a:t>
            </a:r>
            <a:r>
              <a:rPr lang="en-US" altLang="zh-CN" sz="1200" b="0" i="0" kern="1200" dirty="0" smtClean="0">
                <a:solidFill>
                  <a:schemeClr val="tx1"/>
                </a:solidFill>
                <a:effectLst/>
                <a:latin typeface="Arial" charset="0"/>
                <a:ea typeface="宋体" pitchFamily="2" charset="-122"/>
                <a:cs typeface="+mn-cs"/>
              </a:rPr>
              <a:t>Dense </a:t>
            </a:r>
            <a:r>
              <a:rPr lang="zh-CN" altLang="en-US" sz="1200" b="0" i="0" kern="1200" dirty="0" smtClean="0">
                <a:solidFill>
                  <a:schemeClr val="tx1"/>
                </a:solidFill>
                <a:effectLst/>
                <a:latin typeface="Arial" charset="0"/>
                <a:ea typeface="宋体" pitchFamily="2" charset="-122"/>
                <a:cs typeface="+mn-cs"/>
              </a:rPr>
              <a:t>定义。我们可以通过第一个参数定义层的神经元数量</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第二个参数 </a:t>
            </a:r>
            <a:r>
              <a:rPr lang="en-US" altLang="zh-CN" sz="1200" b="0" i="0" kern="1200" dirty="0" err="1" smtClean="0">
                <a:solidFill>
                  <a:schemeClr val="tx1"/>
                </a:solidFill>
                <a:effectLst/>
                <a:latin typeface="Arial" charset="0"/>
                <a:ea typeface="宋体" pitchFamily="2" charset="-122"/>
                <a:cs typeface="+mn-cs"/>
              </a:rPr>
              <a:t>init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定义权重的初始化方法</a:t>
            </a:r>
            <a:r>
              <a:rPr lang="en-US" altLang="zh-CN" sz="1200" b="0" i="0" kern="1200" dirty="0" smtClean="0">
                <a:solidFill>
                  <a:schemeClr val="tx1"/>
                </a:solidFill>
                <a:effectLst/>
                <a:latin typeface="Arial" charset="0"/>
                <a:ea typeface="宋体" pitchFamily="2" charset="-122"/>
                <a:cs typeface="+mn-cs"/>
              </a:rPr>
              <a:t>, activation </a:t>
            </a:r>
            <a:r>
              <a:rPr lang="zh-CN" altLang="en-US" sz="1200" b="0" i="0" kern="1200" dirty="0" smtClean="0">
                <a:solidFill>
                  <a:schemeClr val="tx1"/>
                </a:solidFill>
                <a:effectLst/>
                <a:latin typeface="Arial" charset="0"/>
                <a:ea typeface="宋体" pitchFamily="2" charset="-122"/>
                <a:cs typeface="+mn-cs"/>
              </a:rPr>
              <a:t>参数定义激活函数。</a:t>
            </a:r>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16</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274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r>
              <a:rPr lang="zh-CN" altLang="en-US" dirty="0" smtClean="0">
                <a:latin typeface="Arial" panose="020B0604020202020204" pitchFamily="34" charset="0"/>
              </a:rPr>
              <a:t>在机器学习中，随机森林是一个包含多个决策树的分类器， 并且其输出的类别是由个别树输出的类别的众数而定。</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sz="1200" b="0" i="0" kern="1200" dirty="0" smtClean="0">
                <a:solidFill>
                  <a:schemeClr val="tx1"/>
                </a:solidFill>
                <a:effectLst/>
                <a:latin typeface="Arial" charset="0"/>
                <a:ea typeface="宋体" pitchFamily="2" charset="-122"/>
                <a:cs typeface="+mn-cs"/>
              </a:rPr>
              <a:t>全连接层使用 </a:t>
            </a:r>
            <a:r>
              <a:rPr lang="en-US" altLang="zh-CN" sz="1200" b="0" i="0" kern="1200" dirty="0" smtClean="0">
                <a:solidFill>
                  <a:schemeClr val="tx1"/>
                </a:solidFill>
                <a:effectLst/>
                <a:latin typeface="Arial" charset="0"/>
                <a:ea typeface="宋体" pitchFamily="2" charset="-122"/>
                <a:cs typeface="+mn-cs"/>
              </a:rPr>
              <a:t>Dense </a:t>
            </a:r>
            <a:r>
              <a:rPr lang="zh-CN" altLang="en-US" sz="1200" b="0" i="0" kern="1200" dirty="0" smtClean="0">
                <a:solidFill>
                  <a:schemeClr val="tx1"/>
                </a:solidFill>
                <a:effectLst/>
                <a:latin typeface="Arial" charset="0"/>
                <a:ea typeface="宋体" pitchFamily="2" charset="-122"/>
                <a:cs typeface="+mn-cs"/>
              </a:rPr>
              <a:t>定义。我们可以通过第一个参数定义层的神经元数量</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第二个参数 </a:t>
            </a:r>
            <a:r>
              <a:rPr lang="en-US" altLang="zh-CN" sz="1200" b="0" i="0" kern="1200" dirty="0" err="1" smtClean="0">
                <a:solidFill>
                  <a:schemeClr val="tx1"/>
                </a:solidFill>
                <a:effectLst/>
                <a:latin typeface="Arial" charset="0"/>
                <a:ea typeface="宋体" pitchFamily="2" charset="-122"/>
                <a:cs typeface="+mn-cs"/>
              </a:rPr>
              <a:t>init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定义权重的初始化方法</a:t>
            </a:r>
            <a:r>
              <a:rPr lang="en-US" altLang="zh-CN" sz="1200" b="0" i="0" kern="1200" dirty="0" smtClean="0">
                <a:solidFill>
                  <a:schemeClr val="tx1"/>
                </a:solidFill>
                <a:effectLst/>
                <a:latin typeface="Arial" charset="0"/>
                <a:ea typeface="宋体" pitchFamily="2" charset="-122"/>
                <a:cs typeface="+mn-cs"/>
              </a:rPr>
              <a:t>, activation </a:t>
            </a:r>
            <a:r>
              <a:rPr lang="zh-CN" altLang="en-US" sz="1200" b="0" i="0" kern="1200" dirty="0" smtClean="0">
                <a:solidFill>
                  <a:schemeClr val="tx1"/>
                </a:solidFill>
                <a:effectLst/>
                <a:latin typeface="Arial" charset="0"/>
                <a:ea typeface="宋体" pitchFamily="2" charset="-122"/>
                <a:cs typeface="+mn-cs"/>
              </a:rPr>
              <a:t>参数定义激活函数。</a:t>
            </a:r>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18</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83757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r>
              <a:rPr lang="zh-CN" altLang="en-US" dirty="0" smtClean="0">
                <a:latin typeface="Arial" panose="020B0604020202020204" pitchFamily="34" charset="0"/>
              </a:rPr>
              <a:t>在机器学习中，随机森林是一个包含多个决策树的分类器， 并且其输出的类别是由个别树输出的类别的众数而定。</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sz="1200" b="0" i="0" kern="1200" dirty="0" smtClean="0">
                <a:solidFill>
                  <a:schemeClr val="tx1"/>
                </a:solidFill>
                <a:effectLst/>
                <a:latin typeface="Arial" charset="0"/>
                <a:ea typeface="宋体" pitchFamily="2" charset="-122"/>
                <a:cs typeface="+mn-cs"/>
              </a:rPr>
              <a:t>全连接层使用 </a:t>
            </a:r>
            <a:r>
              <a:rPr lang="en-US" altLang="zh-CN" sz="1200" b="0" i="0" kern="1200" dirty="0" smtClean="0">
                <a:solidFill>
                  <a:schemeClr val="tx1"/>
                </a:solidFill>
                <a:effectLst/>
                <a:latin typeface="Arial" charset="0"/>
                <a:ea typeface="宋体" pitchFamily="2" charset="-122"/>
                <a:cs typeface="+mn-cs"/>
              </a:rPr>
              <a:t>Dense </a:t>
            </a:r>
            <a:r>
              <a:rPr lang="zh-CN" altLang="en-US" sz="1200" b="0" i="0" kern="1200" dirty="0" smtClean="0">
                <a:solidFill>
                  <a:schemeClr val="tx1"/>
                </a:solidFill>
                <a:effectLst/>
                <a:latin typeface="Arial" charset="0"/>
                <a:ea typeface="宋体" pitchFamily="2" charset="-122"/>
                <a:cs typeface="+mn-cs"/>
              </a:rPr>
              <a:t>定义。我们可以通过第一个参数定义层的神经元数量</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第二个参数 </a:t>
            </a:r>
            <a:r>
              <a:rPr lang="en-US" altLang="zh-CN" sz="1200" b="0" i="0" kern="1200" dirty="0" err="1" smtClean="0">
                <a:solidFill>
                  <a:schemeClr val="tx1"/>
                </a:solidFill>
                <a:effectLst/>
                <a:latin typeface="Arial" charset="0"/>
                <a:ea typeface="宋体" pitchFamily="2" charset="-122"/>
                <a:cs typeface="+mn-cs"/>
              </a:rPr>
              <a:t>init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定义权重的初始化方法</a:t>
            </a:r>
            <a:r>
              <a:rPr lang="en-US" altLang="zh-CN" sz="1200" b="0" i="0" kern="1200" dirty="0" smtClean="0">
                <a:solidFill>
                  <a:schemeClr val="tx1"/>
                </a:solidFill>
                <a:effectLst/>
                <a:latin typeface="Arial" charset="0"/>
                <a:ea typeface="宋体" pitchFamily="2" charset="-122"/>
                <a:cs typeface="+mn-cs"/>
              </a:rPr>
              <a:t>, activation </a:t>
            </a:r>
            <a:r>
              <a:rPr lang="zh-CN" altLang="en-US" sz="1200" b="0" i="0" kern="1200" dirty="0" smtClean="0">
                <a:solidFill>
                  <a:schemeClr val="tx1"/>
                </a:solidFill>
                <a:effectLst/>
                <a:latin typeface="Arial" charset="0"/>
                <a:ea typeface="宋体" pitchFamily="2" charset="-122"/>
                <a:cs typeface="+mn-cs"/>
              </a:rPr>
              <a:t>参数定义激活函数。</a:t>
            </a:r>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20</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7512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88DD709-9B62-4915-8693-38D756D6AD3F}" type="slidenum">
              <a:rPr lang="en-US" altLang="zh-CN" smtClean="0"/>
              <a:pPr>
                <a:spcBef>
                  <a:spcPct val="0"/>
                </a:spcBef>
              </a:pPr>
              <a:t>21</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2909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r>
              <a:rPr lang="zh-CN" altLang="en-US" sz="1200" b="0" i="0" kern="1200" dirty="0" smtClean="0">
                <a:solidFill>
                  <a:schemeClr val="tx1"/>
                </a:solidFill>
                <a:effectLst/>
                <a:latin typeface="Arial" charset="0"/>
                <a:ea typeface="宋体" pitchFamily="2" charset="-122"/>
                <a:cs typeface="+mn-cs"/>
              </a:rPr>
              <a:t>北京国能日新系统控制技术有限公司（简称：国能日新）是一家专业提供新能源软件产品及服务的高新技术企业，其拥有多项专业资质，具备自主研发、生产制造和全方位营销等综合能力，专注于为新能源企业在并网自动化、生产运营、企业信息化等方面提供优质的解决方案。通过专业的技术产品及全面的服务体系为新能源企业的更优发展提供技术保障。</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）功率预测类产品：风电</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光伏功率预测系统、电网调度侧风电</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光伏功率预测系统</a:t>
            </a:r>
          </a:p>
          <a:p>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）功率控制类产品：风电</a:t>
            </a:r>
            <a:r>
              <a:rPr lang="en-US" altLang="zh-CN" sz="1200" b="0" i="0" kern="1200" dirty="0" smtClean="0">
                <a:solidFill>
                  <a:schemeClr val="tx1"/>
                </a:solidFill>
                <a:effectLst/>
                <a:latin typeface="Arial" charset="0"/>
                <a:ea typeface="宋体" pitchFamily="2" charset="-122"/>
                <a:cs typeface="+mn-cs"/>
              </a:rPr>
              <a:t>AGC/AVC</a:t>
            </a:r>
            <a:r>
              <a:rPr lang="zh-CN" altLang="en-US" sz="1200" b="0" i="0" kern="1200" dirty="0" smtClean="0">
                <a:solidFill>
                  <a:schemeClr val="tx1"/>
                </a:solidFill>
                <a:effectLst/>
                <a:latin typeface="Arial" charset="0"/>
                <a:ea typeface="宋体" pitchFamily="2" charset="-122"/>
                <a:cs typeface="+mn-cs"/>
              </a:rPr>
              <a:t>系统、光伏</a:t>
            </a:r>
            <a:r>
              <a:rPr lang="en-US" altLang="zh-CN" sz="1200" b="0" i="0" kern="1200" dirty="0" smtClean="0">
                <a:solidFill>
                  <a:schemeClr val="tx1"/>
                </a:solidFill>
                <a:effectLst/>
                <a:latin typeface="Arial" charset="0"/>
                <a:ea typeface="宋体" pitchFamily="2" charset="-122"/>
                <a:cs typeface="+mn-cs"/>
              </a:rPr>
              <a:t>AGC/AVC</a:t>
            </a:r>
            <a:r>
              <a:rPr lang="zh-CN" altLang="en-US" sz="1200" b="0" i="0" kern="1200" dirty="0" smtClean="0">
                <a:solidFill>
                  <a:schemeClr val="tx1"/>
                </a:solidFill>
                <a:effectLst/>
                <a:latin typeface="Arial" charset="0"/>
                <a:ea typeface="宋体" pitchFamily="2" charset="-122"/>
                <a:cs typeface="+mn-cs"/>
              </a:rPr>
              <a:t>系统、电站有功功率智能稳定控制系统</a:t>
            </a:r>
          </a:p>
          <a:p>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）分布式监控类产品：分布式综合管理平台、分布式电源监控系统、分布式调度管理系统、风电场</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光伏电站集中化远程生产监控系统、光伏电站生产运行管理系统</a:t>
            </a:r>
          </a:p>
          <a:p>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4</a:t>
            </a:r>
            <a:r>
              <a:rPr lang="zh-CN" altLang="en-US" sz="1200" b="0" i="0" kern="1200" dirty="0" smtClean="0">
                <a:solidFill>
                  <a:schemeClr val="tx1"/>
                </a:solidFill>
                <a:effectLst/>
                <a:latin typeface="Arial" charset="0"/>
                <a:ea typeface="宋体" pitchFamily="2" charset="-122"/>
                <a:cs typeface="+mn-cs"/>
              </a:rPr>
              <a:t>）评估类产品：风电场前期风资源评估、风电机组</a:t>
            </a:r>
            <a:r>
              <a:rPr lang="en-US" altLang="zh-CN" sz="1200" b="0" i="0" kern="1200" dirty="0" smtClean="0">
                <a:solidFill>
                  <a:schemeClr val="tx1"/>
                </a:solidFill>
                <a:effectLst/>
                <a:latin typeface="Arial" charset="0"/>
                <a:ea typeface="宋体" pitchFamily="2" charset="-122"/>
                <a:cs typeface="+mn-cs"/>
              </a:rPr>
              <a:t>240</a:t>
            </a:r>
            <a:r>
              <a:rPr lang="zh-CN" altLang="en-US" sz="1200" b="0" i="0" kern="1200" dirty="0" smtClean="0">
                <a:solidFill>
                  <a:schemeClr val="tx1"/>
                </a:solidFill>
                <a:effectLst/>
                <a:latin typeface="Arial" charset="0"/>
                <a:ea typeface="宋体" pitchFamily="2" charset="-122"/>
                <a:cs typeface="+mn-cs"/>
              </a:rPr>
              <a:t>小时试运行、风电机组功率特性测试、风电机组功率特性评估、风力发电机组出质保验收、光伏发电效率评估</a:t>
            </a:r>
          </a:p>
          <a:p>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3</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36505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r>
              <a:rPr lang="zh-CN" altLang="en-US" sz="1200" b="0" i="0" kern="1200" dirty="0" smtClean="0">
                <a:solidFill>
                  <a:schemeClr val="tx1"/>
                </a:solidFill>
                <a:effectLst/>
                <a:latin typeface="Arial" charset="0"/>
                <a:ea typeface="宋体" pitchFamily="2" charset="-122"/>
                <a:cs typeface="+mn-cs"/>
              </a:rPr>
              <a:t>太阳能被看作是最具有代表性的新能源，而其中太阳辐射是影响太阳能发电量的最主要因素。由于收到包括地理位置、太阳高度角、方位角、时角等时空要素，云量、云态、大气状态等气象要素的影响，太阳辐射预测一直是光伏发电量预测的关键。</a:t>
            </a:r>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5</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3567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7</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5907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9</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7418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11</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1815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12</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968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endParaRPr lang="zh-CN" altLang="en-US"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13</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5790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a:ln/>
        </p:spPr>
      </p:sp>
      <p:sp>
        <p:nvSpPr>
          <p:cNvPr id="8195" name="备注占位符 2"/>
          <p:cNvSpPr>
            <a:spLocks noGrp="1" noChangeArrowheads="1"/>
          </p:cNvSpPr>
          <p:nvPr>
            <p:ph type="body" idx="1"/>
          </p:nvPr>
        </p:nvSpPr>
        <p:spPr>
          <a:noFill/>
        </p:spPr>
        <p:txBody>
          <a:bodyPr/>
          <a:lstStyle/>
          <a:p>
            <a:r>
              <a:rPr lang="zh-CN" altLang="en-US" dirty="0" smtClean="0">
                <a:latin typeface="Arial" panose="020B0604020202020204" pitchFamily="34" charset="0"/>
              </a:rPr>
              <a:t>在机器学习中，随机森林是一个包含多个决策树的分类器， 并且其输出的类别是由个别树输出的类别的众数而定。</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a:solidFill>
                  <a:schemeClr val="tx1"/>
                </a:solidFill>
                <a:latin typeface="Tahoma" panose="020B0604030504040204" pitchFamily="34" charset="0"/>
                <a:ea typeface="隶书" panose="02010509060101010101" pitchFamily="49" charset="-122"/>
              </a:defRPr>
            </a:lvl1pPr>
            <a:lvl2pPr marL="742950" indent="-285750">
              <a:defRPr sz="2400">
                <a:solidFill>
                  <a:schemeClr val="tx1"/>
                </a:solidFill>
                <a:latin typeface="Tahoma" panose="020B0604030504040204" pitchFamily="34" charset="0"/>
                <a:ea typeface="隶书" panose="02010509060101010101" pitchFamily="49" charset="-122"/>
              </a:defRPr>
            </a:lvl2pPr>
            <a:lvl3pPr marL="1143000" indent="-228600">
              <a:defRPr sz="2400">
                <a:solidFill>
                  <a:schemeClr val="tx1"/>
                </a:solidFill>
                <a:latin typeface="Tahoma" panose="020B0604030504040204" pitchFamily="34" charset="0"/>
                <a:ea typeface="隶书" panose="02010509060101010101" pitchFamily="49" charset="-122"/>
              </a:defRPr>
            </a:lvl3pPr>
            <a:lvl4pPr marL="1600200" indent="-228600">
              <a:defRPr sz="2400">
                <a:solidFill>
                  <a:schemeClr val="tx1"/>
                </a:solidFill>
                <a:latin typeface="Tahoma" panose="020B0604030504040204" pitchFamily="34" charset="0"/>
                <a:ea typeface="隶书" panose="02010509060101010101" pitchFamily="49" charset="-122"/>
              </a:defRPr>
            </a:lvl4pPr>
            <a:lvl5pPr marL="2057400" indent="-22860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fld id="{58C672A0-9F18-4A76-AFBA-1B2D6305C1EE}" type="slidenum">
              <a:rPr lang="en-US" altLang="zh-CN" sz="1200" smtClean="0">
                <a:latin typeface="Arial" panose="020B0604020202020204" pitchFamily="34" charset="0"/>
                <a:ea typeface="宋体" panose="02010600030101010101" pitchFamily="2" charset="-122"/>
              </a:rPr>
              <a:pPr/>
              <a:t>14</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99030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a:extLst>
                  <a:ext uri="{FF2B5EF4-FFF2-40B4-BE49-F238E27FC236}"/>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sp>
            <p:nvSpPr>
              <p:cNvPr id="13" name="Rectangle 5">
                <a:extLst>
                  <a:ext uri="{FF2B5EF4-FFF2-40B4-BE49-F238E27FC236}"/>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a:extLst>
                  <a:ext uri="{FF2B5EF4-FFF2-40B4-BE49-F238E27FC236}"/>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sp>
            <p:nvSpPr>
              <p:cNvPr id="11" name="Rectangle 8">
                <a:extLst>
                  <a:ext uri="{FF2B5EF4-FFF2-40B4-BE49-F238E27FC236}"/>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grpSp>
        <p:sp>
          <p:nvSpPr>
            <p:cNvPr id="7" name="Rectangle 9">
              <a:extLst>
                <a:ext uri="{FF2B5EF4-FFF2-40B4-BE49-F238E27FC236}"/>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sp>
          <p:nvSpPr>
            <p:cNvPr id="8" name="Rectangle 10">
              <a:extLst>
                <a:ext uri="{FF2B5EF4-FFF2-40B4-BE49-F238E27FC236}"/>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sp>
          <p:nvSpPr>
            <p:cNvPr id="9" name="Rectangle 11">
              <a:extLst>
                <a:ext uri="{FF2B5EF4-FFF2-40B4-BE49-F238E27FC236}"/>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eaLnBrk="1" hangingPunct="1">
                <a:spcBef>
                  <a:spcPct val="20000"/>
                </a:spcBef>
                <a:buSzPct val="100000"/>
                <a:buFont typeface="Wingdings" panose="05000000000000000000" pitchFamily="2" charset="2"/>
                <a:buChar char="n"/>
                <a:defRPr/>
              </a:pPr>
              <a:endParaRPr lang="zh-CN" altLang="en-US"/>
            </a:p>
          </p:txBody>
        </p:sp>
      </p:grpSp>
      <p:sp>
        <p:nvSpPr>
          <p:cNvPr id="14" name="矩形 13">
            <a:extLst>
              <a:ext uri="{FF2B5EF4-FFF2-40B4-BE49-F238E27FC236}"/>
            </a:extLst>
          </p:cNvPr>
          <p:cNvSpPr/>
          <p:nvPr userDrawn="1"/>
        </p:nvSpPr>
        <p:spPr>
          <a:xfrm>
            <a:off x="0" y="0"/>
            <a:ext cx="9144000" cy="6096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7">
            <a:extLst>
              <a:ext uri="{FF2B5EF4-FFF2-40B4-BE49-F238E27FC236}"/>
            </a:extLst>
          </p:cNvPr>
          <p:cNvSpPr txBox="1">
            <a:spLocks noChangeArrowheads="1"/>
          </p:cNvSpPr>
          <p:nvPr userDrawn="1"/>
        </p:nvSpPr>
        <p:spPr bwMode="auto">
          <a:xfrm>
            <a:off x="1006475" y="0"/>
            <a:ext cx="813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隶书" pitchFamily="49" charset="-122"/>
              </a:defRPr>
            </a:lvl1pPr>
            <a:lvl2pPr marL="742950" indent="-285750">
              <a:defRPr sz="2400">
                <a:solidFill>
                  <a:schemeClr val="tx1"/>
                </a:solidFill>
                <a:latin typeface="Tahoma" pitchFamily="34" charset="0"/>
                <a:ea typeface="隶书" pitchFamily="49" charset="-122"/>
              </a:defRPr>
            </a:lvl2pPr>
            <a:lvl3pPr marL="1143000" indent="-228600">
              <a:defRPr sz="2400">
                <a:solidFill>
                  <a:schemeClr val="tx1"/>
                </a:solidFill>
                <a:latin typeface="Tahoma" pitchFamily="34" charset="0"/>
                <a:ea typeface="隶书" pitchFamily="49" charset="-122"/>
              </a:defRPr>
            </a:lvl3pPr>
            <a:lvl4pPr marL="1600200" indent="-228600">
              <a:defRPr sz="2400">
                <a:solidFill>
                  <a:schemeClr val="tx1"/>
                </a:solidFill>
                <a:latin typeface="Tahoma" pitchFamily="34" charset="0"/>
                <a:ea typeface="隶书" pitchFamily="49" charset="-122"/>
              </a:defRPr>
            </a:lvl4pPr>
            <a:lvl5pPr marL="2057400" indent="-228600">
              <a:defRPr sz="2400">
                <a:solidFill>
                  <a:schemeClr val="tx1"/>
                </a:solidFill>
                <a:latin typeface="Tahoma" pitchFamily="34" charset="0"/>
                <a:ea typeface="隶书"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隶书"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隶书"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隶书"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隶书" pitchFamily="49" charset="-122"/>
              </a:defRPr>
            </a:lvl9pPr>
          </a:lstStyle>
          <a:p>
            <a:pPr>
              <a:defRPr/>
            </a:pPr>
            <a:r>
              <a:rPr lang="zh-CN" altLang="en-US" sz="1600" b="1" dirty="0">
                <a:solidFill>
                  <a:schemeClr val="bg1"/>
                </a:solidFill>
                <a:latin typeface="幼圆" pitchFamily="49" charset="-122"/>
                <a:ea typeface="幼圆" pitchFamily="49" charset="-122"/>
              </a:rPr>
              <a:t>系统工程学院  管理科学与工程系</a:t>
            </a:r>
            <a:endParaRPr lang="en-US" altLang="zh-CN" sz="1600" b="1" dirty="0">
              <a:solidFill>
                <a:schemeClr val="bg1"/>
              </a:solidFill>
              <a:latin typeface="幼圆" pitchFamily="49" charset="-122"/>
              <a:ea typeface="幼圆" pitchFamily="49" charset="-122"/>
            </a:endParaRPr>
          </a:p>
          <a:p>
            <a:pPr>
              <a:defRPr/>
            </a:pPr>
            <a:r>
              <a:rPr lang="en-US" altLang="zh-CN" sz="1600" b="1" dirty="0">
                <a:solidFill>
                  <a:schemeClr val="bg1"/>
                </a:solidFill>
                <a:latin typeface="幼圆" pitchFamily="49" charset="-122"/>
                <a:ea typeface="幼圆" pitchFamily="49" charset="-122"/>
              </a:rPr>
              <a:t>        </a:t>
            </a:r>
            <a:r>
              <a:rPr lang="en-US" altLang="zh-CN" sz="1200" dirty="0">
                <a:solidFill>
                  <a:schemeClr val="bg1"/>
                </a:solidFill>
                <a:latin typeface="Times New Roman" pitchFamily="18" charset="0"/>
                <a:ea typeface="幼圆" pitchFamily="49" charset="-122"/>
                <a:cs typeface="Times New Roman" pitchFamily="18" charset="0"/>
              </a:rPr>
              <a:t>Department of Management Science &amp; Engineering                                                   College of Systems Engineering </a:t>
            </a:r>
            <a:endParaRPr lang="zh-CN" altLang="en-US" sz="1200" dirty="0">
              <a:solidFill>
                <a:schemeClr val="bg1"/>
              </a:solidFill>
              <a:latin typeface="Times New Roman" pitchFamily="18" charset="0"/>
              <a:ea typeface="幼圆" pitchFamily="49" charset="-122"/>
              <a:cs typeface="Times New Roman" pitchFamily="18" charset="0"/>
            </a:endParaRPr>
          </a:p>
        </p:txBody>
      </p:sp>
      <p:sp>
        <p:nvSpPr>
          <p:cNvPr id="16" name="椭圆 15">
            <a:extLst>
              <a:ext uri="{FF2B5EF4-FFF2-40B4-BE49-F238E27FC236}"/>
            </a:extLst>
          </p:cNvPr>
          <p:cNvSpPr/>
          <p:nvPr userDrawn="1"/>
        </p:nvSpPr>
        <p:spPr>
          <a:xfrm>
            <a:off x="304800" y="17463"/>
            <a:ext cx="584200" cy="584200"/>
          </a:xfrm>
          <a:prstGeom prst="ellipse">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7" name="Picture 5" descr="C:\Users\Administrator\Desktop\例会\$$\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38950" y="6208713"/>
            <a:ext cx="22225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endParaRPr lang="zh-CN" altLang="zh-CN" noProof="0"/>
          </a:p>
        </p:txBody>
      </p:sp>
      <p:sp>
        <p:nvSpPr>
          <p:cNvPr id="18" name="Rectangle 14">
            <a:extLst>
              <a:ext uri="{FF2B5EF4-FFF2-40B4-BE49-F238E27FC236}"/>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9" name="Rectangle 15">
            <a:extLst>
              <a:ext uri="{FF2B5EF4-FFF2-40B4-BE49-F238E27FC236}"/>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20" name="Rectangle 16">
            <a:extLst>
              <a:ext uri="{FF2B5EF4-FFF2-40B4-BE49-F238E27FC236}"/>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1638DA5-226D-4885-A8DF-88C0970003B2}" type="slidenum">
              <a:rPr lang="en-US" altLang="zh-CN"/>
              <a:pPr>
                <a:defRPr/>
              </a:pPr>
              <a:t>‹#›</a:t>
            </a:fld>
            <a:endParaRPr lang="en-US" altLang="zh-CN"/>
          </a:p>
        </p:txBody>
      </p:sp>
    </p:spTree>
    <p:extLst>
      <p:ext uri="{BB962C8B-B14F-4D97-AF65-F5344CB8AC3E}">
        <p14:creationId xmlns:p14="http://schemas.microsoft.com/office/powerpoint/2010/main" val="94327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07037E34-468D-4921-8195-B52881299734}" type="slidenum">
              <a:rPr lang="en-US" altLang="zh-CN"/>
              <a:pPr>
                <a:defRPr/>
              </a:pPr>
              <a:t>‹#›</a:t>
            </a:fld>
            <a:endParaRPr lang="en-US" altLang="zh-CN"/>
          </a:p>
        </p:txBody>
      </p:sp>
    </p:spTree>
    <p:extLst>
      <p:ext uri="{BB962C8B-B14F-4D97-AF65-F5344CB8AC3E}">
        <p14:creationId xmlns:p14="http://schemas.microsoft.com/office/powerpoint/2010/main" val="260732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03C124DF-2B7A-4D9C-8FB9-9E5315FDF03F}" type="slidenum">
              <a:rPr lang="en-US" altLang="zh-CN"/>
              <a:pPr>
                <a:defRPr/>
              </a:pPr>
              <a:t>‹#›</a:t>
            </a:fld>
            <a:endParaRPr lang="en-US" altLang="zh-CN"/>
          </a:p>
        </p:txBody>
      </p:sp>
    </p:spTree>
    <p:extLst>
      <p:ext uri="{BB962C8B-B14F-4D97-AF65-F5344CB8AC3E}">
        <p14:creationId xmlns:p14="http://schemas.microsoft.com/office/powerpoint/2010/main" val="127881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E2AFA4DC-F020-48A6-839B-8E79A8140B62}" type="slidenum">
              <a:rPr lang="en-US" altLang="zh-CN"/>
              <a:pPr>
                <a:defRPr/>
              </a:pPr>
              <a:t>‹#›</a:t>
            </a:fld>
            <a:endParaRPr lang="en-US" altLang="zh-CN"/>
          </a:p>
        </p:txBody>
      </p:sp>
    </p:spTree>
    <p:extLst>
      <p:ext uri="{BB962C8B-B14F-4D97-AF65-F5344CB8AC3E}">
        <p14:creationId xmlns:p14="http://schemas.microsoft.com/office/powerpoint/2010/main" val="197344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F47C0EC2-0C3C-4AFF-9628-AF40D235DAB0}" type="slidenum">
              <a:rPr lang="en-US" altLang="zh-CN"/>
              <a:pPr>
                <a:defRPr/>
              </a:pPr>
              <a:t>‹#›</a:t>
            </a:fld>
            <a:endParaRPr lang="en-US" altLang="zh-CN"/>
          </a:p>
        </p:txBody>
      </p:sp>
    </p:spTree>
    <p:extLst>
      <p:ext uri="{BB962C8B-B14F-4D97-AF65-F5344CB8AC3E}">
        <p14:creationId xmlns:p14="http://schemas.microsoft.com/office/powerpoint/2010/main" val="18630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D41EA269-C24D-4AD5-9102-2F12EE2D6842}" type="slidenum">
              <a:rPr lang="en-US" altLang="zh-CN"/>
              <a:pPr>
                <a:defRPr/>
              </a:pPr>
              <a:t>‹#›</a:t>
            </a:fld>
            <a:endParaRPr lang="en-US" altLang="zh-CN"/>
          </a:p>
        </p:txBody>
      </p:sp>
    </p:spTree>
    <p:extLst>
      <p:ext uri="{BB962C8B-B14F-4D97-AF65-F5344CB8AC3E}">
        <p14:creationId xmlns:p14="http://schemas.microsoft.com/office/powerpoint/2010/main" val="277886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FE5BEEAB-66F8-4F8B-AFB9-D6A7E5FE4BC8}" type="slidenum">
              <a:rPr lang="en-US" altLang="zh-CN"/>
              <a:pPr>
                <a:defRPr/>
              </a:pPr>
              <a:t>‹#›</a:t>
            </a:fld>
            <a:endParaRPr lang="en-US" altLang="zh-CN"/>
          </a:p>
        </p:txBody>
      </p:sp>
    </p:spTree>
    <p:extLst>
      <p:ext uri="{BB962C8B-B14F-4D97-AF65-F5344CB8AC3E}">
        <p14:creationId xmlns:p14="http://schemas.microsoft.com/office/powerpoint/2010/main" val="282883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BE949DA6-99C4-4130-AA42-8AEF9B6D54AF}" type="slidenum">
              <a:rPr lang="en-US" altLang="zh-CN"/>
              <a:pPr>
                <a:defRPr/>
              </a:pPr>
              <a:t>‹#›</a:t>
            </a:fld>
            <a:endParaRPr lang="en-US" altLang="zh-CN"/>
          </a:p>
        </p:txBody>
      </p:sp>
    </p:spTree>
    <p:extLst>
      <p:ext uri="{BB962C8B-B14F-4D97-AF65-F5344CB8AC3E}">
        <p14:creationId xmlns:p14="http://schemas.microsoft.com/office/powerpoint/2010/main" val="299733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43C490DC-7486-4575-A3CA-4760ED182019}" type="slidenum">
              <a:rPr lang="en-US" altLang="zh-CN"/>
              <a:pPr>
                <a:defRPr/>
              </a:pPr>
              <a:t>‹#›</a:t>
            </a:fld>
            <a:endParaRPr lang="en-US" altLang="zh-CN"/>
          </a:p>
        </p:txBody>
      </p:sp>
    </p:spTree>
    <p:extLst>
      <p:ext uri="{BB962C8B-B14F-4D97-AF65-F5344CB8AC3E}">
        <p14:creationId xmlns:p14="http://schemas.microsoft.com/office/powerpoint/2010/main" val="165390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6ECB2C07-004C-49B1-BD8B-2E4207D34702}" type="slidenum">
              <a:rPr lang="en-US" altLang="zh-CN"/>
              <a:pPr>
                <a:defRPr/>
              </a:pPr>
              <a:t>‹#›</a:t>
            </a:fld>
            <a:endParaRPr lang="en-US" altLang="zh-CN"/>
          </a:p>
        </p:txBody>
      </p:sp>
    </p:spTree>
    <p:extLst>
      <p:ext uri="{BB962C8B-B14F-4D97-AF65-F5344CB8AC3E}">
        <p14:creationId xmlns:p14="http://schemas.microsoft.com/office/powerpoint/2010/main" val="319379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extLst>
          </p:cNvPr>
          <p:cNvSpPr>
            <a:spLocks noGrp="1" noChangeArrowheads="1"/>
          </p:cNvSpPr>
          <p:nvPr>
            <p:ph type="sldNum" sz="quarter" idx="12"/>
          </p:nvPr>
        </p:nvSpPr>
        <p:spPr>
          <a:ln/>
        </p:spPr>
        <p:txBody>
          <a:bodyPr/>
          <a:lstStyle>
            <a:lvl1pPr>
              <a:defRPr/>
            </a:lvl1pPr>
          </a:lstStyle>
          <a:p>
            <a:pPr>
              <a:defRPr/>
            </a:pPr>
            <a:fld id="{CCA98581-2F38-4146-9461-C388D689F6DA}" type="slidenum">
              <a:rPr lang="en-US" altLang="zh-CN"/>
              <a:pPr>
                <a:defRPr/>
              </a:pPr>
              <a:t>‹#›</a:t>
            </a:fld>
            <a:endParaRPr lang="en-US" altLang="zh-CN"/>
          </a:p>
        </p:txBody>
      </p:sp>
    </p:spTree>
    <p:extLst>
      <p:ext uri="{BB962C8B-B14F-4D97-AF65-F5344CB8AC3E}">
        <p14:creationId xmlns:p14="http://schemas.microsoft.com/office/powerpoint/2010/main" val="40732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27" name="Rectangle 3">
            <a:extLst>
              <a:ext uri="{FF2B5EF4-FFF2-40B4-BE49-F238E27FC236}"/>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28" name="Rectangle 4">
            <a:extLst>
              <a:ext uri="{FF2B5EF4-FFF2-40B4-BE49-F238E27FC236}"/>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29" name="Rectangle 5">
            <a:extLst>
              <a:ext uri="{FF2B5EF4-FFF2-40B4-BE49-F238E27FC236}"/>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30" name="Rectangle 6">
            <a:extLst>
              <a:ext uri="{FF2B5EF4-FFF2-40B4-BE49-F238E27FC236}"/>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31" name="Rectangle 7">
            <a:extLst>
              <a:ext uri="{FF2B5EF4-FFF2-40B4-BE49-F238E27FC236}"/>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32" name="Rectangle 8">
            <a:extLst>
              <a:ext uri="{FF2B5EF4-FFF2-40B4-BE49-F238E27FC236}"/>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ea typeface="隶书" panose="02010509060101010101" pitchFamily="49" charset="-122"/>
              </a:defRPr>
            </a:lvl1pPr>
            <a:lvl2pPr marL="742950" indent="-285750" eaLnBrk="0" hangingPunct="0">
              <a:defRPr sz="2400">
                <a:solidFill>
                  <a:schemeClr val="tx1"/>
                </a:solidFill>
                <a:latin typeface="Tahoma" panose="020B0604030504040204" pitchFamily="34" charset="0"/>
                <a:ea typeface="隶书" panose="02010509060101010101" pitchFamily="49" charset="-122"/>
              </a:defRPr>
            </a:lvl2pPr>
            <a:lvl3pPr marL="1143000" indent="-228600" eaLnBrk="0" hangingPunct="0">
              <a:defRPr sz="2400">
                <a:solidFill>
                  <a:schemeClr val="tx1"/>
                </a:solidFill>
                <a:latin typeface="Tahoma" panose="020B0604030504040204" pitchFamily="34" charset="0"/>
                <a:ea typeface="隶书" panose="02010509060101010101" pitchFamily="49" charset="-122"/>
              </a:defRPr>
            </a:lvl3pPr>
            <a:lvl4pPr marL="1600200" indent="-228600" eaLnBrk="0" hangingPunct="0">
              <a:defRPr sz="2400">
                <a:solidFill>
                  <a:schemeClr val="tx1"/>
                </a:solidFill>
                <a:latin typeface="Tahoma" panose="020B0604030504040204" pitchFamily="34" charset="0"/>
                <a:ea typeface="隶书" panose="02010509060101010101" pitchFamily="49" charset="-122"/>
              </a:defRPr>
            </a:lvl4pPr>
            <a:lvl5pPr marL="2057400" indent="-228600" eaLnBrk="0" hangingPunct="0">
              <a:defRPr sz="24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隶书" panose="02010509060101010101" pitchFamily="49" charset="-122"/>
              </a:defRPr>
            </a:lvl9pPr>
          </a:lstStyle>
          <a:p>
            <a:pPr algn="ctr" eaLnBrk="1" hangingPunct="1">
              <a:defRPr/>
            </a:pPr>
            <a:endParaRPr kumimoji="1" lang="zh-CN" altLang="zh-CN">
              <a:ea typeface="宋体" panose="02010600030101010101"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03" name="Rectangle 11">
            <a:extLst>
              <a:ext uri="{FF2B5EF4-FFF2-40B4-BE49-F238E27FC236}"/>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SzTx/>
              <a:buFontTx/>
              <a:buNone/>
              <a:defRPr sz="1400">
                <a:ea typeface="宋体" pitchFamily="2" charset="-122"/>
              </a:defRPr>
            </a:lvl1pPr>
          </a:lstStyle>
          <a:p>
            <a:pPr>
              <a:defRPr/>
            </a:pPr>
            <a:endParaRPr lang="en-US" altLang="zh-CN"/>
          </a:p>
        </p:txBody>
      </p:sp>
      <p:sp>
        <p:nvSpPr>
          <p:cNvPr id="8204" name="Rectangle 12">
            <a:extLst>
              <a:ext uri="{FF2B5EF4-FFF2-40B4-BE49-F238E27FC236}"/>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buSzTx/>
              <a:buFontTx/>
              <a:buNone/>
              <a:defRPr sz="1400">
                <a:ea typeface="宋体" pitchFamily="2" charset="-122"/>
              </a:defRPr>
            </a:lvl1pPr>
          </a:lstStyle>
          <a:p>
            <a:pPr>
              <a:defRPr/>
            </a:pPr>
            <a:endParaRPr lang="en-US" altLang="zh-CN"/>
          </a:p>
        </p:txBody>
      </p:sp>
      <p:sp>
        <p:nvSpPr>
          <p:cNvPr id="8205" name="Rectangle 13">
            <a:extLst>
              <a:ext uri="{FF2B5EF4-FFF2-40B4-BE49-F238E27FC236}"/>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pPr>
              <a:defRPr/>
            </a:pPr>
            <a:fld id="{0EC4D468-D5B3-4E6D-866A-C192FC35A21B}" type="slidenum">
              <a:rPr lang="en-US" altLang="zh-CN"/>
              <a:pPr>
                <a:defRPr/>
              </a:pPr>
              <a:t>‹#›</a:t>
            </a:fld>
            <a:endParaRPr lang="en-US" altLang="zh-CN"/>
          </a:p>
        </p:txBody>
      </p:sp>
      <p:sp>
        <p:nvSpPr>
          <p:cNvPr id="16" name="矩形 15">
            <a:extLst>
              <a:ext uri="{FF2B5EF4-FFF2-40B4-BE49-F238E27FC236}"/>
            </a:extLst>
          </p:cNvPr>
          <p:cNvSpPr/>
          <p:nvPr userDrawn="1"/>
        </p:nvSpPr>
        <p:spPr>
          <a:xfrm>
            <a:off x="0" y="0"/>
            <a:ext cx="9144000" cy="6096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9" name="TextBox 17">
            <a:extLst>
              <a:ext uri="{FF2B5EF4-FFF2-40B4-BE49-F238E27FC236}"/>
            </a:extLst>
          </p:cNvPr>
          <p:cNvSpPr txBox="1">
            <a:spLocks noChangeArrowheads="1"/>
          </p:cNvSpPr>
          <p:nvPr userDrawn="1"/>
        </p:nvSpPr>
        <p:spPr bwMode="auto">
          <a:xfrm>
            <a:off x="1006475" y="0"/>
            <a:ext cx="813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隶书" pitchFamily="49" charset="-122"/>
              </a:defRPr>
            </a:lvl1pPr>
            <a:lvl2pPr marL="742950" indent="-285750">
              <a:defRPr sz="2400">
                <a:solidFill>
                  <a:schemeClr val="tx1"/>
                </a:solidFill>
                <a:latin typeface="Tahoma" pitchFamily="34" charset="0"/>
                <a:ea typeface="隶书" pitchFamily="49" charset="-122"/>
              </a:defRPr>
            </a:lvl2pPr>
            <a:lvl3pPr marL="1143000" indent="-228600">
              <a:defRPr sz="2400">
                <a:solidFill>
                  <a:schemeClr val="tx1"/>
                </a:solidFill>
                <a:latin typeface="Tahoma" pitchFamily="34" charset="0"/>
                <a:ea typeface="隶书" pitchFamily="49" charset="-122"/>
              </a:defRPr>
            </a:lvl3pPr>
            <a:lvl4pPr marL="1600200" indent="-228600">
              <a:defRPr sz="2400">
                <a:solidFill>
                  <a:schemeClr val="tx1"/>
                </a:solidFill>
                <a:latin typeface="Tahoma" pitchFamily="34" charset="0"/>
                <a:ea typeface="隶书" pitchFamily="49" charset="-122"/>
              </a:defRPr>
            </a:lvl4pPr>
            <a:lvl5pPr marL="2057400" indent="-228600">
              <a:defRPr sz="2400">
                <a:solidFill>
                  <a:schemeClr val="tx1"/>
                </a:solidFill>
                <a:latin typeface="Tahoma" pitchFamily="34" charset="0"/>
                <a:ea typeface="隶书"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隶书"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隶书"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隶书"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隶书" pitchFamily="49" charset="-122"/>
              </a:defRPr>
            </a:lvl9pPr>
          </a:lstStyle>
          <a:p>
            <a:pPr>
              <a:defRPr/>
            </a:pPr>
            <a:r>
              <a:rPr lang="zh-CN" altLang="en-US" sz="1600" b="1" dirty="0">
                <a:solidFill>
                  <a:schemeClr val="bg1"/>
                </a:solidFill>
                <a:latin typeface="幼圆" pitchFamily="49" charset="-122"/>
                <a:ea typeface="幼圆" pitchFamily="49" charset="-122"/>
              </a:rPr>
              <a:t>系统工程学院  管理科学与工程系</a:t>
            </a:r>
            <a:endParaRPr lang="en-US" altLang="zh-CN" sz="1600" b="1" dirty="0">
              <a:solidFill>
                <a:schemeClr val="bg1"/>
              </a:solidFill>
              <a:latin typeface="幼圆" pitchFamily="49" charset="-122"/>
              <a:ea typeface="幼圆" pitchFamily="49" charset="-122"/>
            </a:endParaRPr>
          </a:p>
          <a:p>
            <a:pPr>
              <a:defRPr/>
            </a:pPr>
            <a:r>
              <a:rPr lang="en-US" altLang="zh-CN" sz="1600" b="1" dirty="0">
                <a:solidFill>
                  <a:schemeClr val="bg1"/>
                </a:solidFill>
                <a:latin typeface="幼圆" pitchFamily="49" charset="-122"/>
                <a:ea typeface="幼圆" pitchFamily="49" charset="-122"/>
              </a:rPr>
              <a:t>        </a:t>
            </a:r>
            <a:r>
              <a:rPr lang="en-US" altLang="zh-CN" sz="1200" dirty="0">
                <a:solidFill>
                  <a:schemeClr val="bg1"/>
                </a:solidFill>
                <a:latin typeface="Times New Roman" pitchFamily="18" charset="0"/>
                <a:ea typeface="幼圆" pitchFamily="49" charset="-122"/>
                <a:cs typeface="Times New Roman" pitchFamily="18" charset="0"/>
              </a:rPr>
              <a:t>Department of Management Science &amp; Engineering                                                   College of Systems Engineering </a:t>
            </a:r>
            <a:endParaRPr lang="zh-CN" altLang="en-US" sz="1200" dirty="0">
              <a:solidFill>
                <a:schemeClr val="bg1"/>
              </a:solidFill>
              <a:latin typeface="Times New Roman" pitchFamily="18" charset="0"/>
              <a:ea typeface="幼圆" pitchFamily="49" charset="-122"/>
              <a:cs typeface="Times New Roman" pitchFamily="18" charset="0"/>
            </a:endParaRPr>
          </a:p>
        </p:txBody>
      </p:sp>
      <p:sp>
        <p:nvSpPr>
          <p:cNvPr id="18" name="椭圆 17">
            <a:extLst>
              <a:ext uri="{FF2B5EF4-FFF2-40B4-BE49-F238E27FC236}"/>
            </a:extLst>
          </p:cNvPr>
          <p:cNvSpPr/>
          <p:nvPr userDrawn="1"/>
        </p:nvSpPr>
        <p:spPr>
          <a:xfrm>
            <a:off x="304800" y="0"/>
            <a:ext cx="609600" cy="609600"/>
          </a:xfrm>
          <a:prstGeom prst="ellipse">
            <a:avLst/>
          </a:prstGeom>
          <a:blipFill>
            <a:blip r:embed="rId1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41" name="Picture 5" descr="C:\Users\Administrator\Desktop\例会\$$\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53200" y="6234113"/>
            <a:ext cx="22225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4"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隶书" pitchFamily="49" charset="-122"/>
        </a:defRPr>
      </a:lvl2pPr>
      <a:lvl3pPr algn="l" rtl="0" eaLnBrk="0" fontAlgn="base" hangingPunct="0">
        <a:spcBef>
          <a:spcPct val="0"/>
        </a:spcBef>
        <a:spcAft>
          <a:spcPct val="0"/>
        </a:spcAft>
        <a:defRPr sz="4400">
          <a:solidFill>
            <a:schemeClr val="tx2"/>
          </a:solidFill>
          <a:latin typeface="Tahoma" pitchFamily="34" charset="0"/>
          <a:ea typeface="隶书" pitchFamily="49" charset="-122"/>
        </a:defRPr>
      </a:lvl3pPr>
      <a:lvl4pPr algn="l" rtl="0" eaLnBrk="0" fontAlgn="base" hangingPunct="0">
        <a:spcBef>
          <a:spcPct val="0"/>
        </a:spcBef>
        <a:spcAft>
          <a:spcPct val="0"/>
        </a:spcAft>
        <a:defRPr sz="4400">
          <a:solidFill>
            <a:schemeClr val="tx2"/>
          </a:solidFill>
          <a:latin typeface="Tahoma" pitchFamily="34" charset="0"/>
          <a:ea typeface="隶书" pitchFamily="49" charset="-122"/>
        </a:defRPr>
      </a:lvl4pPr>
      <a:lvl5pPr algn="l" rtl="0" eaLnBrk="0" fontAlgn="base" hangingPunct="0">
        <a:spcBef>
          <a:spcPct val="0"/>
        </a:spcBef>
        <a:spcAft>
          <a:spcPct val="0"/>
        </a:spcAft>
        <a:defRPr sz="4400">
          <a:solidFill>
            <a:schemeClr val="tx2"/>
          </a:solidFill>
          <a:latin typeface="Tahoma" pitchFamily="34" charset="0"/>
          <a:ea typeface="隶书" pitchFamily="49" charset="-122"/>
        </a:defRPr>
      </a:lvl5pPr>
      <a:lvl6pPr marL="457200" algn="l" rtl="0" fontAlgn="base">
        <a:spcBef>
          <a:spcPct val="0"/>
        </a:spcBef>
        <a:spcAft>
          <a:spcPct val="0"/>
        </a:spcAft>
        <a:defRPr sz="4400">
          <a:solidFill>
            <a:schemeClr val="tx2"/>
          </a:solidFill>
          <a:latin typeface="Tahoma" pitchFamily="34" charset="0"/>
          <a:ea typeface="隶书" pitchFamily="49" charset="-122"/>
        </a:defRPr>
      </a:lvl6pPr>
      <a:lvl7pPr marL="914400" algn="l" rtl="0" fontAlgn="base">
        <a:spcBef>
          <a:spcPct val="0"/>
        </a:spcBef>
        <a:spcAft>
          <a:spcPct val="0"/>
        </a:spcAft>
        <a:defRPr sz="4400">
          <a:solidFill>
            <a:schemeClr val="tx2"/>
          </a:solidFill>
          <a:latin typeface="Tahoma" pitchFamily="34" charset="0"/>
          <a:ea typeface="隶书" pitchFamily="49" charset="-122"/>
        </a:defRPr>
      </a:lvl7pPr>
      <a:lvl8pPr marL="1371600" algn="l" rtl="0" fontAlgn="base">
        <a:spcBef>
          <a:spcPct val="0"/>
        </a:spcBef>
        <a:spcAft>
          <a:spcPct val="0"/>
        </a:spcAft>
        <a:defRPr sz="4400">
          <a:solidFill>
            <a:schemeClr val="tx2"/>
          </a:solidFill>
          <a:latin typeface="Tahoma" pitchFamily="34" charset="0"/>
          <a:ea typeface="隶书" pitchFamily="49" charset="-122"/>
        </a:defRPr>
      </a:lvl8pPr>
      <a:lvl9pPr marL="1828800" algn="l" rtl="0" fontAlgn="base">
        <a:spcBef>
          <a:spcPct val="0"/>
        </a:spcBef>
        <a:spcAft>
          <a:spcPct val="0"/>
        </a:spcAft>
        <a:defRPr sz="4400">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1524000"/>
            <a:ext cx="8763000" cy="1447006"/>
          </a:xfrm>
        </p:spPr>
        <p:txBody>
          <a:bodyPr/>
          <a:lstStyle/>
          <a:p>
            <a:pPr eaLnBrk="1" hangingPunct="1"/>
            <a:r>
              <a:rPr lang="zh-CN" altLang="en-US" sz="4800" dirty="0">
                <a:solidFill>
                  <a:schemeClr val="tx1"/>
                </a:solidFill>
              </a:rPr>
              <a:t>国能日</a:t>
            </a:r>
            <a:r>
              <a:rPr lang="zh-CN" altLang="en-US" sz="4800" dirty="0" smtClean="0">
                <a:solidFill>
                  <a:schemeClr val="tx1"/>
                </a:solidFill>
              </a:rPr>
              <a:t>新</a:t>
            </a:r>
            <a:r>
              <a:rPr lang="en-US" altLang="zh-CN" sz="4800" dirty="0" smtClean="0">
                <a:solidFill>
                  <a:schemeClr val="tx1"/>
                </a:solidFill>
              </a:rPr>
              <a:t/>
            </a:r>
            <a:br>
              <a:rPr lang="en-US" altLang="zh-CN" sz="4800" dirty="0" smtClean="0">
                <a:solidFill>
                  <a:schemeClr val="tx1"/>
                </a:solidFill>
              </a:rPr>
            </a:br>
            <a:r>
              <a:rPr lang="en-US" altLang="zh-CN" sz="4800" dirty="0" smtClean="0">
                <a:solidFill>
                  <a:schemeClr val="tx1"/>
                </a:solidFill>
              </a:rPr>
              <a:t>    ——</a:t>
            </a:r>
            <a:r>
              <a:rPr lang="zh-CN" altLang="en-US" sz="4800" dirty="0" smtClean="0">
                <a:solidFill>
                  <a:schemeClr val="tx1"/>
                </a:solidFill>
              </a:rPr>
              <a:t>太阳辐射</a:t>
            </a:r>
            <a:r>
              <a:rPr lang="zh-CN" altLang="en-US" sz="4800" dirty="0">
                <a:solidFill>
                  <a:schemeClr val="tx1"/>
                </a:solidFill>
              </a:rPr>
              <a:t>指数预测大赛</a:t>
            </a:r>
            <a:endParaRPr lang="zh-CN" altLang="en-US" dirty="0" smtClean="0"/>
          </a:p>
        </p:txBody>
      </p:sp>
      <p:sp>
        <p:nvSpPr>
          <p:cNvPr id="4100" name="Rectangle 4"/>
          <p:cNvSpPr>
            <a:spLocks noChangeArrowheads="1"/>
          </p:cNvSpPr>
          <p:nvPr/>
        </p:nvSpPr>
        <p:spPr bwMode="auto">
          <a:xfrm>
            <a:off x="2197418" y="3842940"/>
            <a:ext cx="48006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隶书" panose="020105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9pPr>
          </a:lstStyle>
          <a:p>
            <a:pPr algn="ctr" eaLnBrk="1" hangingPunct="1">
              <a:buFont typeface="Wingdings" panose="05000000000000000000" pitchFamily="2" charset="2"/>
              <a:buNone/>
            </a:pPr>
            <a:r>
              <a:rPr lang="zh-CN" altLang="en-US" dirty="0"/>
              <a:t>汇报人：徐向前</a:t>
            </a:r>
          </a:p>
        </p:txBody>
      </p:sp>
      <p:sp>
        <p:nvSpPr>
          <p:cNvPr id="4101" name="Rectangle 4"/>
          <p:cNvSpPr>
            <a:spLocks noChangeArrowheads="1"/>
          </p:cNvSpPr>
          <p:nvPr/>
        </p:nvSpPr>
        <p:spPr bwMode="auto">
          <a:xfrm>
            <a:off x="2197418" y="5100636"/>
            <a:ext cx="48006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隶书" panose="020105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隶书" panose="02010509060101010101" pitchFamily="49" charset="-122"/>
              </a:defRPr>
            </a:lvl9pPr>
          </a:lstStyle>
          <a:p>
            <a:pPr algn="ctr" eaLnBrk="1" hangingPunct="1">
              <a:buFont typeface="Wingdings" panose="05000000000000000000" pitchFamily="2" charset="2"/>
              <a:buNone/>
            </a:pPr>
            <a:r>
              <a:rPr lang="en-US" altLang="zh-CN" sz="2000" dirty="0" smtClean="0"/>
              <a:t>2018.11.27</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t>一</a:t>
            </a:r>
            <a:r>
              <a:rPr lang="zh-CN" altLang="en-US" kern="0" dirty="0" smtClean="0"/>
              <a:t>、题目来源</a:t>
            </a:r>
            <a:endParaRPr lang="zh-CN" altLang="en-US" kern="0" dirty="0"/>
          </a:p>
          <a:p>
            <a:pPr eaLnBrk="1" hangingPunct="1">
              <a:defRPr/>
            </a:pPr>
            <a:r>
              <a:rPr lang="zh-CN" altLang="en-US" kern="0" dirty="0"/>
              <a:t>二</a:t>
            </a:r>
            <a:r>
              <a:rPr lang="zh-CN" altLang="en-US" kern="0" dirty="0" smtClean="0"/>
              <a:t>、题目内容</a:t>
            </a:r>
            <a:endParaRPr lang="zh-CN" altLang="en-US" kern="0" dirty="0"/>
          </a:p>
          <a:p>
            <a:pPr eaLnBrk="1" hangingPunct="1">
              <a:defRPr/>
            </a:pPr>
            <a:r>
              <a:rPr lang="zh-CN" altLang="en-US" kern="0" dirty="0"/>
              <a:t>三</a:t>
            </a:r>
            <a:r>
              <a:rPr lang="zh-CN" altLang="en-US" kern="0" dirty="0" smtClean="0"/>
              <a:t>、题目数据</a:t>
            </a:r>
            <a:endParaRPr lang="en-US" altLang="zh-CN" kern="0" dirty="0" smtClean="0"/>
          </a:p>
          <a:p>
            <a:pPr eaLnBrk="1" hangingPunct="1">
              <a:defRPr/>
            </a:pPr>
            <a:r>
              <a:rPr lang="zh-CN" altLang="en-US" kern="0" dirty="0" smtClean="0"/>
              <a:t>四、求解思路</a:t>
            </a:r>
            <a:endParaRPr lang="en-US" altLang="zh-CN" kern="0" dirty="0" smtClean="0"/>
          </a:p>
          <a:p>
            <a:pPr eaLnBrk="1" hangingPunct="1">
              <a:defRPr/>
            </a:pPr>
            <a:r>
              <a:rPr lang="zh-CN" altLang="en-US" kern="0" dirty="0" smtClean="0">
                <a:solidFill>
                  <a:srgbClr val="FF0000"/>
                </a:solidFill>
              </a:rPr>
              <a:t>五、</a:t>
            </a:r>
            <a:r>
              <a:rPr lang="zh-CN" altLang="en-US" dirty="0">
                <a:solidFill>
                  <a:srgbClr val="FF0000"/>
                </a:solidFill>
              </a:rPr>
              <a:t>详细</a:t>
            </a:r>
            <a:r>
              <a:rPr lang="zh-CN" altLang="en-US" dirty="0" smtClean="0">
                <a:solidFill>
                  <a:srgbClr val="FF0000"/>
                </a:solidFill>
              </a:rPr>
              <a:t>过程</a:t>
            </a:r>
            <a:endParaRPr lang="en-US" altLang="zh-CN" dirty="0" smtClean="0">
              <a:solidFill>
                <a:srgbClr val="FF0000"/>
              </a:solidFill>
            </a:endParaRPr>
          </a:p>
          <a:p>
            <a:pPr eaLnBrk="1" hangingPunct="1">
              <a:defRPr/>
            </a:pPr>
            <a:r>
              <a:rPr lang="zh-CN" altLang="en-US" dirty="0"/>
              <a:t>六、实验</a:t>
            </a:r>
            <a:r>
              <a:rPr lang="zh-CN" altLang="en-US" dirty="0" smtClean="0"/>
              <a:t>结果</a:t>
            </a:r>
            <a:endParaRPr lang="en-US" altLang="zh-CN" dirty="0" smtClean="0"/>
          </a:p>
          <a:p>
            <a:pPr eaLnBrk="1" hangingPunct="1">
              <a:defRPr/>
            </a:pPr>
            <a:r>
              <a:rPr lang="zh-CN" altLang="en-US" dirty="0"/>
              <a:t>七、排名</a:t>
            </a:r>
            <a:r>
              <a:rPr lang="zh-CN" altLang="en-US" dirty="0" smtClean="0"/>
              <a:t>结果</a:t>
            </a:r>
            <a:endParaRPr lang="zh-CN" altLang="en-US" kern="0" dirty="0"/>
          </a:p>
        </p:txBody>
      </p:sp>
    </p:spTree>
    <p:extLst>
      <p:ext uri="{BB962C8B-B14F-4D97-AF65-F5344CB8AC3E}">
        <p14:creationId xmlns:p14="http://schemas.microsoft.com/office/powerpoint/2010/main" val="4280504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五、详细过程</a:t>
            </a:r>
          </a:p>
        </p:txBody>
      </p:sp>
      <p:sp>
        <p:nvSpPr>
          <p:cNvPr id="25" name="矩形 24"/>
          <p:cNvSpPr/>
          <p:nvPr/>
        </p:nvSpPr>
        <p:spPr>
          <a:xfrm>
            <a:off x="3733800" y="1860623"/>
            <a:ext cx="1676400" cy="523220"/>
          </a:xfrm>
          <a:prstGeom prst="rect">
            <a:avLst/>
          </a:prstGeom>
          <a:solidFill>
            <a:schemeClr val="bg1"/>
          </a:solidFill>
        </p:spPr>
        <p:txBody>
          <a:bodyPr wrap="square">
            <a:spAutoFit/>
          </a:bodyPr>
          <a:lstStyle/>
          <a:p>
            <a:r>
              <a:rPr lang="zh-CN" altLang="en-US" sz="2800" dirty="0" smtClean="0">
                <a:latin typeface="+mn-ea"/>
                <a:ea typeface="+mn-ea"/>
              </a:rPr>
              <a:t>观察数据</a:t>
            </a:r>
            <a:endParaRPr lang="zh-CN" altLang="en-US" sz="2800" dirty="0">
              <a:latin typeface="+mn-ea"/>
              <a:ea typeface="+mn-ea"/>
            </a:endParaRPr>
          </a:p>
        </p:txBody>
      </p:sp>
      <p:pic>
        <p:nvPicPr>
          <p:cNvPr id="14" name="图片 13"/>
          <p:cNvPicPr>
            <a:picLocks noChangeAspect="1"/>
          </p:cNvPicPr>
          <p:nvPr/>
        </p:nvPicPr>
        <p:blipFill rotWithShape="1">
          <a:blip r:embed="rId3"/>
          <a:srcRect b="61267"/>
          <a:stretch/>
        </p:blipFill>
        <p:spPr>
          <a:xfrm>
            <a:off x="381000" y="2429564"/>
            <a:ext cx="4826000" cy="2054496"/>
          </a:xfrm>
          <a:prstGeom prst="rect">
            <a:avLst/>
          </a:prstGeom>
        </p:spPr>
      </p:pic>
      <p:pic>
        <p:nvPicPr>
          <p:cNvPr id="18" name="图片 17"/>
          <p:cNvPicPr>
            <a:picLocks noChangeAspect="1"/>
          </p:cNvPicPr>
          <p:nvPr/>
        </p:nvPicPr>
        <p:blipFill rotWithShape="1">
          <a:blip r:embed="rId4"/>
          <a:srcRect b="77243"/>
          <a:stretch/>
        </p:blipFill>
        <p:spPr>
          <a:xfrm>
            <a:off x="5491480" y="2353363"/>
            <a:ext cx="3067050" cy="1683760"/>
          </a:xfrm>
          <a:prstGeom prst="rect">
            <a:avLst/>
          </a:prstGeom>
        </p:spPr>
      </p:pic>
      <p:sp>
        <p:nvSpPr>
          <p:cNvPr id="19" name="矩形 18"/>
          <p:cNvSpPr/>
          <p:nvPr/>
        </p:nvSpPr>
        <p:spPr bwMode="auto">
          <a:xfrm>
            <a:off x="1219200" y="2498200"/>
            <a:ext cx="609600" cy="1650833"/>
          </a:xfrm>
          <a:prstGeom prst="rect">
            <a:avLst/>
          </a:prstGeom>
          <a:noFill/>
          <a:ln w="28575" cap="flat" cmpd="sng" algn="ctr">
            <a:solidFill>
              <a:srgbClr val="FF5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cxnSp>
        <p:nvCxnSpPr>
          <p:cNvPr id="21" name="直接箭头连接符 20"/>
          <p:cNvCxnSpPr>
            <a:stCxn id="19" idx="3"/>
          </p:cNvCxnSpPr>
          <p:nvPr/>
        </p:nvCxnSpPr>
        <p:spPr bwMode="auto">
          <a:xfrm flipV="1">
            <a:off x="1828800" y="2962965"/>
            <a:ext cx="4572000" cy="360652"/>
          </a:xfrm>
          <a:prstGeom prst="straightConnector1">
            <a:avLst/>
          </a:prstGeom>
          <a:noFill/>
          <a:ln w="28575" cap="flat" cmpd="sng" algn="ctr">
            <a:solidFill>
              <a:srgbClr val="FF505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a:xfrm>
            <a:off x="1828800" y="4484060"/>
            <a:ext cx="6553200" cy="523220"/>
          </a:xfrm>
          <a:prstGeom prst="rect">
            <a:avLst/>
          </a:prstGeom>
          <a:solidFill>
            <a:schemeClr val="bg1"/>
          </a:solidFill>
        </p:spPr>
        <p:txBody>
          <a:bodyPr wrap="square">
            <a:spAutoFit/>
          </a:bodyPr>
          <a:lstStyle/>
          <a:p>
            <a:r>
              <a:rPr lang="zh-CN" altLang="en-US" sz="2800" dirty="0" smtClean="0">
                <a:latin typeface="+mn-ea"/>
                <a:ea typeface="+mn-ea"/>
              </a:rPr>
              <a:t>如何将</a:t>
            </a:r>
            <a:r>
              <a:rPr lang="en-US" altLang="zh-CN" sz="2800" dirty="0" smtClean="0">
                <a:latin typeface="+mn-ea"/>
                <a:ea typeface="+mn-ea"/>
              </a:rPr>
              <a:t>8</a:t>
            </a:r>
            <a:r>
              <a:rPr lang="zh-CN" altLang="en-US" sz="2800" dirty="0" smtClean="0">
                <a:latin typeface="+mn-ea"/>
                <a:ea typeface="+mn-ea"/>
              </a:rPr>
              <a:t>个时刻的数据映射到一天上？</a:t>
            </a:r>
            <a:endParaRPr lang="zh-CN" altLang="en-US" sz="2800" dirty="0">
              <a:latin typeface="+mn-ea"/>
              <a:ea typeface="+mn-ea"/>
            </a:endParaRPr>
          </a:p>
        </p:txBody>
      </p:sp>
      <p:pic>
        <p:nvPicPr>
          <p:cNvPr id="23" name="图片 22"/>
          <p:cNvPicPr>
            <a:picLocks noChangeAspect="1"/>
          </p:cNvPicPr>
          <p:nvPr/>
        </p:nvPicPr>
        <p:blipFill rotWithShape="1">
          <a:blip r:embed="rId3"/>
          <a:srcRect t="-1" b="19386"/>
          <a:stretch/>
        </p:blipFill>
        <p:spPr>
          <a:xfrm>
            <a:off x="381000" y="2383843"/>
            <a:ext cx="4826000" cy="4276036"/>
          </a:xfrm>
          <a:prstGeom prst="rect">
            <a:avLst/>
          </a:prstGeom>
        </p:spPr>
      </p:pic>
      <p:sp>
        <p:nvSpPr>
          <p:cNvPr id="24" name="矩形 23"/>
          <p:cNvSpPr/>
          <p:nvPr/>
        </p:nvSpPr>
        <p:spPr bwMode="auto">
          <a:xfrm>
            <a:off x="2209800" y="2549109"/>
            <a:ext cx="172720" cy="4110770"/>
          </a:xfrm>
          <a:prstGeom prst="rect">
            <a:avLst/>
          </a:prstGeom>
          <a:noFill/>
          <a:ln w="28575" cap="flat" cmpd="sng" algn="ctr">
            <a:solidFill>
              <a:srgbClr val="FF5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
        <p:nvSpPr>
          <p:cNvPr id="26" name="矩形 25"/>
          <p:cNvSpPr/>
          <p:nvPr/>
        </p:nvSpPr>
        <p:spPr>
          <a:xfrm>
            <a:off x="5575300" y="2666237"/>
            <a:ext cx="2921000" cy="954107"/>
          </a:xfrm>
          <a:prstGeom prst="rect">
            <a:avLst/>
          </a:prstGeom>
          <a:solidFill>
            <a:schemeClr val="bg1"/>
          </a:solidFill>
        </p:spPr>
        <p:txBody>
          <a:bodyPr wrap="square">
            <a:spAutoFit/>
          </a:bodyPr>
          <a:lstStyle/>
          <a:p>
            <a:r>
              <a:rPr lang="zh-CN" altLang="en-US" sz="2800" dirty="0" smtClean="0">
                <a:latin typeface="+mn-ea"/>
                <a:ea typeface="+mn-ea"/>
              </a:rPr>
              <a:t>为何有这么多</a:t>
            </a:r>
            <a:r>
              <a:rPr lang="en-US" altLang="zh-CN" sz="2800" dirty="0" smtClean="0">
                <a:latin typeface="+mn-ea"/>
                <a:ea typeface="+mn-ea"/>
              </a:rPr>
              <a:t>0</a:t>
            </a:r>
            <a:r>
              <a:rPr lang="zh-CN" altLang="en-US" sz="2800" dirty="0" smtClean="0">
                <a:latin typeface="+mn-ea"/>
                <a:ea typeface="+mn-ea"/>
              </a:rPr>
              <a:t>？是缺失值么？</a:t>
            </a:r>
            <a:endParaRPr lang="zh-CN" altLang="en-US" sz="2800" dirty="0">
              <a:latin typeface="+mn-ea"/>
              <a:ea typeface="+mn-ea"/>
            </a:endParaRPr>
          </a:p>
        </p:txBody>
      </p:sp>
      <p:pic>
        <p:nvPicPr>
          <p:cNvPr id="2" name="图片 1"/>
          <p:cNvPicPr>
            <a:picLocks noChangeAspect="1"/>
          </p:cNvPicPr>
          <p:nvPr/>
        </p:nvPicPr>
        <p:blipFill>
          <a:blip r:embed="rId5"/>
          <a:stretch>
            <a:fillRect/>
          </a:stretch>
        </p:blipFill>
        <p:spPr>
          <a:xfrm>
            <a:off x="838200" y="2383843"/>
            <a:ext cx="7291265" cy="3505200"/>
          </a:xfrm>
          <a:prstGeom prst="rect">
            <a:avLst/>
          </a:prstGeom>
        </p:spPr>
      </p:pic>
      <p:sp>
        <p:nvSpPr>
          <p:cNvPr id="27" name="矩形 26"/>
          <p:cNvSpPr/>
          <p:nvPr/>
        </p:nvSpPr>
        <p:spPr>
          <a:xfrm>
            <a:off x="2296160" y="5867400"/>
            <a:ext cx="4864100" cy="461665"/>
          </a:xfrm>
          <a:prstGeom prst="rect">
            <a:avLst/>
          </a:prstGeom>
          <a:solidFill>
            <a:schemeClr val="bg1"/>
          </a:solidFill>
        </p:spPr>
        <p:txBody>
          <a:bodyPr wrap="square">
            <a:spAutoFit/>
          </a:bodyPr>
          <a:lstStyle/>
          <a:p>
            <a:r>
              <a:rPr lang="zh-CN" altLang="en-US" dirty="0" smtClean="0">
                <a:latin typeface="+mn-ea"/>
                <a:ea typeface="+mn-ea"/>
              </a:rPr>
              <a:t>训练集标签图表</a:t>
            </a:r>
            <a:r>
              <a:rPr lang="en-US" altLang="zh-CN" dirty="0" smtClean="0">
                <a:latin typeface="+mn-ea"/>
                <a:ea typeface="+mn-ea"/>
              </a:rPr>
              <a:t>——</a:t>
            </a:r>
            <a:r>
              <a:rPr lang="zh-CN" altLang="en-US" dirty="0" smtClean="0">
                <a:latin typeface="+mn-ea"/>
                <a:ea typeface="+mn-ea"/>
              </a:rPr>
              <a:t>能发现什么？</a:t>
            </a:r>
            <a:endParaRPr lang="zh-CN" altLang="en-US" dirty="0">
              <a:latin typeface="+mn-ea"/>
              <a:ea typeface="+mn-ea"/>
            </a:endParaRPr>
          </a:p>
        </p:txBody>
      </p:sp>
    </p:spTree>
    <p:extLst>
      <p:ext uri="{BB962C8B-B14F-4D97-AF65-F5344CB8AC3E}">
        <p14:creationId xmlns:p14="http://schemas.microsoft.com/office/powerpoint/2010/main" val="319715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1" animBg="1"/>
      <p:bldP spid="24" grpId="0" animBg="1"/>
      <p:bldP spid="24" grpId="1" animBg="1"/>
      <p:bldP spid="26" grpId="0" animBg="1"/>
      <p:bldP spid="26" grpId="1"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五、详细过程</a:t>
            </a:r>
          </a:p>
        </p:txBody>
      </p:sp>
      <p:sp>
        <p:nvSpPr>
          <p:cNvPr id="25" name="矩形 24"/>
          <p:cNvSpPr/>
          <p:nvPr/>
        </p:nvSpPr>
        <p:spPr>
          <a:xfrm>
            <a:off x="3505200" y="1828800"/>
            <a:ext cx="1981200" cy="523220"/>
          </a:xfrm>
          <a:prstGeom prst="rect">
            <a:avLst/>
          </a:prstGeom>
          <a:solidFill>
            <a:schemeClr val="bg1"/>
          </a:solidFill>
        </p:spPr>
        <p:txBody>
          <a:bodyPr wrap="square">
            <a:spAutoFit/>
          </a:bodyPr>
          <a:lstStyle/>
          <a:p>
            <a:r>
              <a:rPr lang="zh-CN" altLang="en-US" sz="2800" dirty="0" smtClean="0">
                <a:latin typeface="+mn-ea"/>
                <a:ea typeface="+mn-ea"/>
              </a:rPr>
              <a:t>数据预处理</a:t>
            </a:r>
            <a:endParaRPr lang="zh-CN" altLang="en-US" sz="2800" dirty="0">
              <a:latin typeface="+mn-ea"/>
              <a:ea typeface="+mn-ea"/>
            </a:endParaRPr>
          </a:p>
        </p:txBody>
      </p:sp>
      <p:pic>
        <p:nvPicPr>
          <p:cNvPr id="15" name="图片 14"/>
          <p:cNvPicPr>
            <a:picLocks noChangeAspect="1"/>
          </p:cNvPicPr>
          <p:nvPr/>
        </p:nvPicPr>
        <p:blipFill rotWithShape="1">
          <a:blip r:embed="rId3"/>
          <a:srcRect b="61267"/>
          <a:stretch/>
        </p:blipFill>
        <p:spPr>
          <a:xfrm>
            <a:off x="1150938" y="2512019"/>
            <a:ext cx="6473737" cy="2755961"/>
          </a:xfrm>
          <a:prstGeom prst="rect">
            <a:avLst/>
          </a:prstGeom>
        </p:spPr>
      </p:pic>
      <p:sp>
        <p:nvSpPr>
          <p:cNvPr id="22" name="矩形 21"/>
          <p:cNvSpPr/>
          <p:nvPr/>
        </p:nvSpPr>
        <p:spPr>
          <a:xfrm>
            <a:off x="3403926" y="5274606"/>
            <a:ext cx="2340821" cy="523220"/>
          </a:xfrm>
          <a:prstGeom prst="rect">
            <a:avLst/>
          </a:prstGeom>
          <a:solidFill>
            <a:schemeClr val="bg1"/>
          </a:solidFill>
        </p:spPr>
        <p:txBody>
          <a:bodyPr wrap="square">
            <a:spAutoFit/>
          </a:bodyPr>
          <a:lstStyle/>
          <a:p>
            <a:r>
              <a:rPr lang="zh-CN" altLang="en-US" sz="2800" dirty="0" smtClean="0">
                <a:latin typeface="+mn-ea"/>
                <a:ea typeface="+mn-ea"/>
              </a:rPr>
              <a:t>删除</a:t>
            </a:r>
            <a:r>
              <a:rPr lang="zh-CN" altLang="en-US" sz="2800" dirty="0">
                <a:latin typeface="+mn-ea"/>
                <a:ea typeface="+mn-ea"/>
              </a:rPr>
              <a:t>数据</a:t>
            </a:r>
            <a:r>
              <a:rPr lang="zh-CN" altLang="en-US" sz="2800" dirty="0" smtClean="0">
                <a:latin typeface="+mn-ea"/>
                <a:ea typeface="+mn-ea"/>
              </a:rPr>
              <a:t>头部</a:t>
            </a:r>
            <a:endParaRPr lang="zh-CN" altLang="en-US" sz="2800" dirty="0">
              <a:latin typeface="+mn-ea"/>
              <a:ea typeface="+mn-ea"/>
            </a:endParaRPr>
          </a:p>
        </p:txBody>
      </p:sp>
      <p:sp>
        <p:nvSpPr>
          <p:cNvPr id="16" name="矩形 15"/>
          <p:cNvSpPr/>
          <p:nvPr/>
        </p:nvSpPr>
        <p:spPr bwMode="auto">
          <a:xfrm>
            <a:off x="1524000" y="2733261"/>
            <a:ext cx="6100675" cy="284440"/>
          </a:xfrm>
          <a:prstGeom prst="rect">
            <a:avLst/>
          </a:prstGeom>
          <a:noFill/>
          <a:ln w="28575" cap="flat" cmpd="sng" algn="ctr">
            <a:solidFill>
              <a:srgbClr val="FF5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cxnSp>
        <p:nvCxnSpPr>
          <p:cNvPr id="4" name="直接箭头连接符 3"/>
          <p:cNvCxnSpPr/>
          <p:nvPr/>
        </p:nvCxnSpPr>
        <p:spPr bwMode="auto">
          <a:xfrm>
            <a:off x="8001000" y="2875481"/>
            <a:ext cx="0" cy="2229919"/>
          </a:xfrm>
          <a:prstGeom prst="straightConnector1">
            <a:avLst/>
          </a:prstGeom>
          <a:noFill/>
          <a:ln w="38100" cap="flat" cmpd="sng" algn="ctr">
            <a:solidFill>
              <a:srgbClr val="FF505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8148726" y="2651612"/>
            <a:ext cx="457200" cy="2677656"/>
          </a:xfrm>
          <a:prstGeom prst="rect">
            <a:avLst/>
          </a:prstGeom>
          <a:solidFill>
            <a:schemeClr val="bg1"/>
          </a:solidFill>
        </p:spPr>
        <p:txBody>
          <a:bodyPr wrap="square">
            <a:spAutoFit/>
          </a:bodyPr>
          <a:lstStyle/>
          <a:p>
            <a:r>
              <a:rPr lang="zh-CN" altLang="en-US" sz="2800" dirty="0" smtClean="0">
                <a:latin typeface="+mn-ea"/>
                <a:ea typeface="+mn-ea"/>
              </a:rPr>
              <a:t>每一列归一化</a:t>
            </a:r>
            <a:endParaRPr lang="zh-CN" altLang="en-US" sz="2800" dirty="0">
              <a:latin typeface="+mn-ea"/>
              <a:ea typeface="+mn-ea"/>
            </a:endParaRPr>
          </a:p>
        </p:txBody>
      </p:sp>
      <p:sp>
        <p:nvSpPr>
          <p:cNvPr id="29" name="矩形 28"/>
          <p:cNvSpPr/>
          <p:nvPr/>
        </p:nvSpPr>
        <p:spPr bwMode="auto">
          <a:xfrm>
            <a:off x="1523998" y="3853320"/>
            <a:ext cx="6100675" cy="1175880"/>
          </a:xfrm>
          <a:prstGeom prst="rect">
            <a:avLst/>
          </a:prstGeom>
          <a:noFill/>
          <a:ln w="28575" cap="flat" cmpd="sng" algn="ctr">
            <a:solidFill>
              <a:srgbClr val="FF5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
        <p:nvSpPr>
          <p:cNvPr id="30" name="矩形 29"/>
          <p:cNvSpPr/>
          <p:nvPr/>
        </p:nvSpPr>
        <p:spPr>
          <a:xfrm>
            <a:off x="2743200" y="5334000"/>
            <a:ext cx="4110151" cy="523220"/>
          </a:xfrm>
          <a:prstGeom prst="rect">
            <a:avLst/>
          </a:prstGeom>
          <a:solidFill>
            <a:schemeClr val="bg1"/>
          </a:solidFill>
        </p:spPr>
        <p:txBody>
          <a:bodyPr wrap="square">
            <a:spAutoFit/>
          </a:bodyPr>
          <a:lstStyle/>
          <a:p>
            <a:r>
              <a:rPr lang="zh-CN" altLang="en-US" sz="2800" dirty="0" smtClean="0">
                <a:latin typeface="+mn-ea"/>
                <a:ea typeface="+mn-ea"/>
              </a:rPr>
              <a:t>删除对应标签缺失的数据</a:t>
            </a:r>
            <a:endParaRPr lang="zh-CN" altLang="en-US" sz="2800" dirty="0">
              <a:latin typeface="+mn-ea"/>
              <a:ea typeface="+mn-ea"/>
            </a:endParaRPr>
          </a:p>
        </p:txBody>
      </p:sp>
    </p:spTree>
    <p:extLst>
      <p:ext uri="{BB962C8B-B14F-4D97-AF65-F5344CB8AC3E}">
        <p14:creationId xmlns:p14="http://schemas.microsoft.com/office/powerpoint/2010/main" val="335028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16" grpId="0" animBg="1"/>
      <p:bldP spid="16" grpId="1" animBg="1"/>
      <p:bldP spid="28" grpId="0" animBg="1"/>
      <p:bldP spid="28" grpId="1" animBg="1"/>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五、详细过程</a:t>
            </a:r>
          </a:p>
        </p:txBody>
      </p:sp>
      <p:sp>
        <p:nvSpPr>
          <p:cNvPr id="25" name="矩形 24"/>
          <p:cNvSpPr/>
          <p:nvPr/>
        </p:nvSpPr>
        <p:spPr>
          <a:xfrm>
            <a:off x="3657600" y="1828800"/>
            <a:ext cx="1676400" cy="523220"/>
          </a:xfrm>
          <a:prstGeom prst="rect">
            <a:avLst/>
          </a:prstGeom>
          <a:solidFill>
            <a:schemeClr val="bg1"/>
          </a:solidFill>
        </p:spPr>
        <p:txBody>
          <a:bodyPr wrap="square">
            <a:spAutoFit/>
          </a:bodyPr>
          <a:lstStyle/>
          <a:p>
            <a:r>
              <a:rPr lang="zh-CN" altLang="en-US" sz="2800" dirty="0" smtClean="0">
                <a:latin typeface="+mn-ea"/>
                <a:ea typeface="+mn-ea"/>
              </a:rPr>
              <a:t>特征</a:t>
            </a:r>
            <a:r>
              <a:rPr lang="zh-CN" altLang="en-US" sz="2800" dirty="0">
                <a:latin typeface="+mn-ea"/>
                <a:ea typeface="+mn-ea"/>
              </a:rPr>
              <a:t>选取</a:t>
            </a:r>
          </a:p>
        </p:txBody>
      </p:sp>
      <p:sp>
        <p:nvSpPr>
          <p:cNvPr id="2" name="矩形 1"/>
          <p:cNvSpPr/>
          <p:nvPr/>
        </p:nvSpPr>
        <p:spPr bwMode="auto">
          <a:xfrm>
            <a:off x="737498" y="2590800"/>
            <a:ext cx="2354262"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tabLst/>
            </a:pP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将</a:t>
            </a:r>
            <a:r>
              <a:rPr kumimoji="0" lang="en-US" altLang="zh-CN" sz="2400" b="0" i="0" u="none" strike="noStrike" cap="none" normalizeH="0" baseline="0" dirty="0" smtClean="0">
                <a:ln>
                  <a:noFill/>
                </a:ln>
                <a:solidFill>
                  <a:schemeClr val="tx1"/>
                </a:solidFill>
                <a:effectLst/>
                <a:latin typeface="Tahoma" pitchFamily="34" charset="0"/>
                <a:ea typeface="隶书" pitchFamily="49" charset="-122"/>
              </a:rPr>
              <a:t>8</a:t>
            </a: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个时刻的数据融合到</a:t>
            </a:r>
            <a:r>
              <a:rPr kumimoji="0" lang="en-US" altLang="zh-CN" sz="2400" b="0" i="0" u="none" strike="noStrike" cap="none" normalizeH="0" baseline="0" dirty="0" smtClean="0">
                <a:ln>
                  <a:noFill/>
                </a:ln>
                <a:solidFill>
                  <a:schemeClr val="tx1"/>
                </a:solidFill>
                <a:effectLst/>
                <a:latin typeface="Tahoma" pitchFamily="34" charset="0"/>
                <a:ea typeface="隶书" pitchFamily="49" charset="-122"/>
              </a:rPr>
              <a:t>1</a:t>
            </a: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天</a:t>
            </a:r>
          </a:p>
        </p:txBody>
      </p:sp>
      <p:sp>
        <p:nvSpPr>
          <p:cNvPr id="12" name="矩形 11"/>
          <p:cNvSpPr/>
          <p:nvPr/>
        </p:nvSpPr>
        <p:spPr bwMode="auto">
          <a:xfrm>
            <a:off x="3810000" y="2590800"/>
            <a:ext cx="1600200"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tabLst/>
            </a:pPr>
            <a:r>
              <a:rPr kumimoji="0" lang="en-US" altLang="zh-CN" sz="2400" b="0" i="0" u="none" strike="noStrike" cap="none" normalizeH="0" baseline="0" dirty="0" smtClean="0">
                <a:ln>
                  <a:noFill/>
                </a:ln>
                <a:solidFill>
                  <a:schemeClr val="tx1"/>
                </a:solidFill>
                <a:effectLst/>
                <a:latin typeface="Tahoma" pitchFamily="34" charset="0"/>
                <a:ea typeface="隶书" pitchFamily="49" charset="-122"/>
              </a:rPr>
              <a:t>8</a:t>
            </a: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维特征扩充为</a:t>
            </a:r>
            <a:r>
              <a:rPr kumimoji="0" lang="en-US" altLang="zh-CN" sz="2400" b="0" i="0" u="none" strike="noStrike" cap="none" normalizeH="0" baseline="0" dirty="0" smtClean="0">
                <a:ln>
                  <a:noFill/>
                </a:ln>
                <a:solidFill>
                  <a:schemeClr val="tx1"/>
                </a:solidFill>
                <a:effectLst/>
                <a:latin typeface="Tahoma" pitchFamily="34" charset="0"/>
                <a:ea typeface="隶书" pitchFamily="49" charset="-122"/>
              </a:rPr>
              <a:t>64</a:t>
            </a: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维</a:t>
            </a:r>
          </a:p>
        </p:txBody>
      </p:sp>
      <p:sp>
        <p:nvSpPr>
          <p:cNvPr id="13" name="矩形 12"/>
          <p:cNvSpPr/>
          <p:nvPr/>
        </p:nvSpPr>
        <p:spPr bwMode="auto">
          <a:xfrm>
            <a:off x="6128440" y="2590800"/>
            <a:ext cx="1747975"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tabLst/>
            </a:pP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线上验证选取特征效果</a:t>
            </a:r>
          </a:p>
        </p:txBody>
      </p:sp>
      <p:sp>
        <p:nvSpPr>
          <p:cNvPr id="5" name="菱形 4"/>
          <p:cNvSpPr/>
          <p:nvPr/>
        </p:nvSpPr>
        <p:spPr bwMode="auto">
          <a:xfrm>
            <a:off x="3505200" y="4038600"/>
            <a:ext cx="2209800" cy="914400"/>
          </a:xfrm>
          <a:prstGeom prst="diamond">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hangingPunct="1">
              <a:spcBef>
                <a:spcPct val="20000"/>
              </a:spcBef>
              <a:buSzPct val="100000"/>
            </a:pPr>
            <a:r>
              <a:rPr lang="zh-CN" altLang="en-US" dirty="0" smtClean="0"/>
              <a:t>分数提高？</a:t>
            </a:r>
            <a:endParaRPr lang="zh-CN" altLang="en-US" dirty="0"/>
          </a:p>
        </p:txBody>
      </p:sp>
      <p:sp>
        <p:nvSpPr>
          <p:cNvPr id="17" name="矩形 16"/>
          <p:cNvSpPr/>
          <p:nvPr/>
        </p:nvSpPr>
        <p:spPr bwMode="auto">
          <a:xfrm>
            <a:off x="6332846" y="4114800"/>
            <a:ext cx="1339161"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tabLst/>
            </a:pP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重新选择特征</a:t>
            </a:r>
          </a:p>
        </p:txBody>
      </p:sp>
      <p:sp>
        <p:nvSpPr>
          <p:cNvPr id="18" name="矩形 17"/>
          <p:cNvSpPr/>
          <p:nvPr/>
        </p:nvSpPr>
        <p:spPr bwMode="auto">
          <a:xfrm>
            <a:off x="3810000" y="5486400"/>
            <a:ext cx="1600200" cy="762000"/>
          </a:xfrm>
          <a:prstGeom prst="rect">
            <a:avLst/>
          </a:prstGeom>
          <a:solidFill>
            <a:schemeClr val="bg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tabLst/>
            </a:pPr>
            <a:r>
              <a:rPr kumimoji="0" lang="zh-CN" altLang="en-US" sz="2400" b="0" i="0" u="none" strike="noStrike" cap="none" normalizeH="0" baseline="0" dirty="0" smtClean="0">
                <a:ln>
                  <a:noFill/>
                </a:ln>
                <a:solidFill>
                  <a:schemeClr val="tx1"/>
                </a:solidFill>
                <a:effectLst/>
                <a:latin typeface="Tahoma" pitchFamily="34" charset="0"/>
                <a:ea typeface="隶书" pitchFamily="49" charset="-122"/>
              </a:rPr>
              <a:t>特征选择完成</a:t>
            </a:r>
          </a:p>
        </p:txBody>
      </p:sp>
      <p:cxnSp>
        <p:nvCxnSpPr>
          <p:cNvPr id="7" name="直接箭头连接符 6"/>
          <p:cNvCxnSpPr>
            <a:stCxn id="2" idx="3"/>
            <a:endCxn id="12" idx="1"/>
          </p:cNvCxnSpPr>
          <p:nvPr/>
        </p:nvCxnSpPr>
        <p:spPr bwMode="auto">
          <a:xfrm>
            <a:off x="3091760" y="2971800"/>
            <a:ext cx="718240" cy="0"/>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a:stCxn id="12" idx="3"/>
            <a:endCxn id="13" idx="1"/>
          </p:cNvCxnSpPr>
          <p:nvPr/>
        </p:nvCxnSpPr>
        <p:spPr bwMode="auto">
          <a:xfrm>
            <a:off x="5410200" y="2971800"/>
            <a:ext cx="718240" cy="0"/>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 name="文本框 7168"/>
          <p:cNvSpPr txBox="1"/>
          <p:nvPr/>
        </p:nvSpPr>
        <p:spPr>
          <a:xfrm>
            <a:off x="4231143" y="3612539"/>
            <a:ext cx="319864" cy="461665"/>
          </a:xfrm>
          <a:prstGeom prst="rect">
            <a:avLst/>
          </a:prstGeom>
          <a:noFill/>
        </p:spPr>
        <p:txBody>
          <a:bodyPr wrap="square" rtlCol="0">
            <a:spAutoFit/>
          </a:bodyPr>
          <a:lstStyle/>
          <a:p>
            <a:r>
              <a:rPr lang="en-US" altLang="zh-CN" dirty="0" smtClean="0"/>
              <a:t>N</a:t>
            </a:r>
            <a:endParaRPr lang="zh-CN" altLang="en-US" dirty="0"/>
          </a:p>
        </p:txBody>
      </p:sp>
      <p:sp>
        <p:nvSpPr>
          <p:cNvPr id="35" name="文本框 34"/>
          <p:cNvSpPr txBox="1"/>
          <p:nvPr/>
        </p:nvSpPr>
        <p:spPr>
          <a:xfrm>
            <a:off x="4231143" y="4988867"/>
            <a:ext cx="319864" cy="461665"/>
          </a:xfrm>
          <a:prstGeom prst="rect">
            <a:avLst/>
          </a:prstGeom>
          <a:noFill/>
        </p:spPr>
        <p:txBody>
          <a:bodyPr wrap="square" rtlCol="0">
            <a:spAutoFit/>
          </a:bodyPr>
          <a:lstStyle/>
          <a:p>
            <a:r>
              <a:rPr lang="en-US" altLang="zh-CN" dirty="0" smtClean="0"/>
              <a:t>Y</a:t>
            </a:r>
            <a:endParaRPr lang="zh-CN" altLang="en-US" dirty="0"/>
          </a:p>
        </p:txBody>
      </p:sp>
      <p:cxnSp>
        <p:nvCxnSpPr>
          <p:cNvPr id="39" name="直接箭头连接符 38"/>
          <p:cNvCxnSpPr>
            <a:stCxn id="13" idx="2"/>
            <a:endCxn id="17" idx="0"/>
          </p:cNvCxnSpPr>
          <p:nvPr/>
        </p:nvCxnSpPr>
        <p:spPr bwMode="auto">
          <a:xfrm flipH="1">
            <a:off x="7002427" y="3352800"/>
            <a:ext cx="1" cy="762000"/>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a:stCxn id="17" idx="1"/>
            <a:endCxn id="5" idx="3"/>
          </p:cNvCxnSpPr>
          <p:nvPr/>
        </p:nvCxnSpPr>
        <p:spPr bwMode="auto">
          <a:xfrm flipH="1">
            <a:off x="5715000" y="4495800"/>
            <a:ext cx="617846" cy="0"/>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a:stCxn id="5" idx="2"/>
            <a:endCxn id="18" idx="0"/>
          </p:cNvCxnSpPr>
          <p:nvPr/>
        </p:nvCxnSpPr>
        <p:spPr bwMode="auto">
          <a:xfrm>
            <a:off x="4610100" y="4953000"/>
            <a:ext cx="0" cy="533400"/>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肘形连接符 7181"/>
          <p:cNvCxnSpPr>
            <a:stCxn id="5" idx="0"/>
          </p:cNvCxnSpPr>
          <p:nvPr/>
        </p:nvCxnSpPr>
        <p:spPr bwMode="auto">
          <a:xfrm rot="5400000" flipH="1" flipV="1">
            <a:off x="5610673" y="2646847"/>
            <a:ext cx="391180" cy="2392326"/>
          </a:xfrm>
          <a:prstGeom prst="bentConnector2">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41600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五、详细过程</a:t>
            </a:r>
          </a:p>
        </p:txBody>
      </p:sp>
      <p:sp>
        <p:nvSpPr>
          <p:cNvPr id="25" name="矩形 24"/>
          <p:cNvSpPr/>
          <p:nvPr/>
        </p:nvSpPr>
        <p:spPr>
          <a:xfrm>
            <a:off x="3638510" y="1828800"/>
            <a:ext cx="1676400" cy="523220"/>
          </a:xfrm>
          <a:prstGeom prst="rect">
            <a:avLst/>
          </a:prstGeom>
          <a:solidFill>
            <a:schemeClr val="bg1"/>
          </a:solidFill>
        </p:spPr>
        <p:txBody>
          <a:bodyPr wrap="square">
            <a:spAutoFit/>
          </a:bodyPr>
          <a:lstStyle/>
          <a:p>
            <a:r>
              <a:rPr lang="zh-CN" altLang="en-US" sz="2800" dirty="0" smtClean="0">
                <a:latin typeface="+mn-ea"/>
                <a:ea typeface="+mn-ea"/>
              </a:rPr>
              <a:t>模型选择</a:t>
            </a:r>
            <a:endParaRPr lang="zh-CN" altLang="en-US" sz="2800" dirty="0">
              <a:latin typeface="+mn-ea"/>
              <a:ea typeface="+mn-ea"/>
            </a:endParaRPr>
          </a:p>
        </p:txBody>
      </p:sp>
      <p:sp>
        <p:nvSpPr>
          <p:cNvPr id="19" name="矩形 18"/>
          <p:cNvSpPr/>
          <p:nvPr/>
        </p:nvSpPr>
        <p:spPr>
          <a:xfrm>
            <a:off x="908063" y="3846493"/>
            <a:ext cx="2070074" cy="954107"/>
          </a:xfrm>
          <a:prstGeom prst="rect">
            <a:avLst/>
          </a:prstGeom>
          <a:solidFill>
            <a:schemeClr val="bg1"/>
          </a:solidFill>
        </p:spPr>
        <p:txBody>
          <a:bodyPr wrap="square">
            <a:spAutoFit/>
          </a:bodyPr>
          <a:lstStyle/>
          <a:p>
            <a:pPr algn="ctr"/>
            <a:r>
              <a:rPr lang="zh-CN" altLang="en-US" sz="2800" dirty="0" smtClean="0">
                <a:latin typeface="+mn-ea"/>
                <a:ea typeface="+mn-ea"/>
              </a:rPr>
              <a:t>随机森林</a:t>
            </a:r>
            <a:endParaRPr lang="en-US" altLang="zh-CN" sz="2800" dirty="0" smtClean="0">
              <a:latin typeface="+mn-ea"/>
              <a:ea typeface="+mn-ea"/>
            </a:endParaRPr>
          </a:p>
          <a:p>
            <a:pPr algn="ctr"/>
            <a:r>
              <a:rPr lang="en-US" altLang="zh-CN" sz="2800" dirty="0" smtClean="0"/>
              <a:t>MAE=0.179</a:t>
            </a:r>
            <a:endParaRPr lang="zh-CN" altLang="en-US" sz="2800" dirty="0">
              <a:latin typeface="+mn-ea"/>
              <a:ea typeface="+mn-ea"/>
            </a:endParaRPr>
          </a:p>
        </p:txBody>
      </p:sp>
      <p:sp>
        <p:nvSpPr>
          <p:cNvPr id="21" name="矩形 20"/>
          <p:cNvSpPr/>
          <p:nvPr/>
        </p:nvSpPr>
        <p:spPr>
          <a:xfrm>
            <a:off x="3130537" y="3846492"/>
            <a:ext cx="2051063" cy="954107"/>
          </a:xfrm>
          <a:prstGeom prst="rect">
            <a:avLst/>
          </a:prstGeom>
          <a:solidFill>
            <a:schemeClr val="bg1"/>
          </a:solidFill>
        </p:spPr>
        <p:txBody>
          <a:bodyPr wrap="square">
            <a:spAutoFit/>
          </a:bodyPr>
          <a:lstStyle/>
          <a:p>
            <a:pPr algn="ctr"/>
            <a:r>
              <a:rPr lang="en-US" altLang="zh-CN" sz="2800" dirty="0" err="1" smtClean="0">
                <a:latin typeface="+mj-lt"/>
                <a:ea typeface="+mn-ea"/>
              </a:rPr>
              <a:t>XGBoost</a:t>
            </a:r>
            <a:endParaRPr lang="en-US" altLang="zh-CN" sz="2800" dirty="0" smtClean="0">
              <a:latin typeface="+mj-lt"/>
              <a:ea typeface="+mn-ea"/>
            </a:endParaRPr>
          </a:p>
          <a:p>
            <a:pPr algn="ctr"/>
            <a:r>
              <a:rPr lang="en-US" altLang="zh-CN" sz="2800" dirty="0" smtClean="0"/>
              <a:t>MAE=0.175</a:t>
            </a:r>
            <a:endParaRPr lang="en-US" altLang="zh-CN" sz="2800" dirty="0" smtClean="0">
              <a:latin typeface="+mj-lt"/>
              <a:ea typeface="+mn-ea"/>
            </a:endParaRPr>
          </a:p>
        </p:txBody>
      </p:sp>
      <p:sp>
        <p:nvSpPr>
          <p:cNvPr id="22" name="矩形 21"/>
          <p:cNvSpPr/>
          <p:nvPr/>
        </p:nvSpPr>
        <p:spPr>
          <a:xfrm>
            <a:off x="1924878" y="5257801"/>
            <a:ext cx="2362200" cy="954107"/>
          </a:xfrm>
          <a:prstGeom prst="rect">
            <a:avLst/>
          </a:prstGeom>
          <a:solidFill>
            <a:schemeClr val="bg1"/>
          </a:solidFill>
        </p:spPr>
        <p:txBody>
          <a:bodyPr wrap="square">
            <a:spAutoFit/>
          </a:bodyPr>
          <a:lstStyle/>
          <a:p>
            <a:pPr algn="ctr"/>
            <a:r>
              <a:rPr lang="zh-CN" altLang="en-US" sz="2800" dirty="0" smtClean="0">
                <a:latin typeface="+mj-lt"/>
                <a:ea typeface="+mn-ea"/>
              </a:rPr>
              <a:t>循环神经网络</a:t>
            </a:r>
            <a:endParaRPr lang="en-US" altLang="zh-CN" sz="2800" dirty="0" smtClean="0">
              <a:latin typeface="+mj-lt"/>
              <a:ea typeface="+mn-ea"/>
            </a:endParaRPr>
          </a:p>
          <a:p>
            <a:pPr algn="ctr"/>
            <a:r>
              <a:rPr lang="en-US" altLang="zh-CN" sz="2800" dirty="0" smtClean="0"/>
              <a:t>MAE=0.171</a:t>
            </a:r>
            <a:endParaRPr lang="en-US" altLang="zh-CN" sz="2800" dirty="0" smtClean="0">
              <a:latin typeface="+mj-lt"/>
              <a:ea typeface="+mn-ea"/>
            </a:endParaRPr>
          </a:p>
        </p:txBody>
      </p:sp>
      <p:sp>
        <p:nvSpPr>
          <p:cNvPr id="23" name="矩形 22"/>
          <p:cNvSpPr/>
          <p:nvPr/>
        </p:nvSpPr>
        <p:spPr>
          <a:xfrm>
            <a:off x="5334000" y="3846492"/>
            <a:ext cx="2115089" cy="954107"/>
          </a:xfrm>
          <a:prstGeom prst="rect">
            <a:avLst/>
          </a:prstGeom>
          <a:solidFill>
            <a:schemeClr val="bg1"/>
          </a:solidFill>
        </p:spPr>
        <p:txBody>
          <a:bodyPr wrap="square">
            <a:spAutoFit/>
          </a:bodyPr>
          <a:lstStyle/>
          <a:p>
            <a:pPr algn="ctr"/>
            <a:r>
              <a:rPr lang="zh-CN" altLang="en-US" sz="2800" dirty="0" smtClean="0">
                <a:latin typeface="+mj-lt"/>
                <a:ea typeface="+mn-ea"/>
              </a:rPr>
              <a:t>神经网络</a:t>
            </a:r>
            <a:endParaRPr lang="en-US" altLang="zh-CN" sz="2800" dirty="0" smtClean="0">
              <a:latin typeface="+mj-lt"/>
              <a:ea typeface="+mn-ea"/>
            </a:endParaRPr>
          </a:p>
          <a:p>
            <a:pPr algn="ctr"/>
            <a:r>
              <a:rPr lang="en-US" altLang="zh-CN" sz="2800" dirty="0" smtClean="0"/>
              <a:t>MAE=0.169</a:t>
            </a:r>
            <a:endParaRPr lang="en-US" altLang="zh-CN" sz="2800" dirty="0" smtClean="0">
              <a:latin typeface="+mj-lt"/>
              <a:ea typeface="+mn-ea"/>
            </a:endParaRPr>
          </a:p>
        </p:txBody>
      </p:sp>
      <p:sp>
        <p:nvSpPr>
          <p:cNvPr id="4" name="矩形 3"/>
          <p:cNvSpPr/>
          <p:nvPr/>
        </p:nvSpPr>
        <p:spPr>
          <a:xfrm>
            <a:off x="3153728" y="2564030"/>
            <a:ext cx="2060713" cy="954107"/>
          </a:xfrm>
          <a:prstGeom prst="rect">
            <a:avLst/>
          </a:prstGeom>
          <a:solidFill>
            <a:schemeClr val="bg1"/>
          </a:solidFill>
        </p:spPr>
        <p:txBody>
          <a:bodyPr wrap="square">
            <a:spAutoFit/>
          </a:bodyPr>
          <a:lstStyle/>
          <a:p>
            <a:pPr algn="ctr"/>
            <a:r>
              <a:rPr lang="zh-CN" altLang="en-US" sz="2800" dirty="0" smtClean="0">
                <a:latin typeface="+mj-lt"/>
                <a:ea typeface="+mn-ea"/>
              </a:rPr>
              <a:t>线性回归</a:t>
            </a:r>
          </a:p>
          <a:p>
            <a:pPr algn="ctr"/>
            <a:r>
              <a:rPr lang="en-US" altLang="zh-CN" sz="2800" dirty="0" smtClean="0">
                <a:latin typeface="+mj-lt"/>
                <a:ea typeface="+mn-ea"/>
              </a:rPr>
              <a:t>MAE=0.187</a:t>
            </a:r>
            <a:endParaRPr lang="zh-CN" altLang="en-US" sz="2800" dirty="0">
              <a:latin typeface="+mj-lt"/>
              <a:ea typeface="+mn-ea"/>
            </a:endParaRPr>
          </a:p>
        </p:txBody>
      </p:sp>
      <p:cxnSp>
        <p:nvCxnSpPr>
          <p:cNvPr id="24" name="直接箭头连接符 23"/>
          <p:cNvCxnSpPr/>
          <p:nvPr/>
        </p:nvCxnSpPr>
        <p:spPr bwMode="auto">
          <a:xfrm>
            <a:off x="8229600" y="2057400"/>
            <a:ext cx="0" cy="4025661"/>
          </a:xfrm>
          <a:prstGeom prst="straightConnector1">
            <a:avLst/>
          </a:prstGeom>
          <a:noFill/>
          <a:ln w="38100" cap="flat" cmpd="sng" algn="ctr">
            <a:solidFill>
              <a:srgbClr val="FF505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a:xfrm>
            <a:off x="7086600" y="1795790"/>
            <a:ext cx="990600" cy="523220"/>
          </a:xfrm>
          <a:prstGeom prst="rect">
            <a:avLst/>
          </a:prstGeom>
          <a:solidFill>
            <a:schemeClr val="bg1"/>
          </a:solidFill>
        </p:spPr>
        <p:txBody>
          <a:bodyPr wrap="square">
            <a:spAutoFit/>
          </a:bodyPr>
          <a:lstStyle/>
          <a:p>
            <a:r>
              <a:rPr lang="en-US" altLang="zh-CN" sz="2800" dirty="0" smtClean="0">
                <a:latin typeface="+mn-lt"/>
                <a:ea typeface="+mn-ea"/>
              </a:rPr>
              <a:t>Time</a:t>
            </a:r>
            <a:endParaRPr lang="zh-CN" altLang="en-US" sz="2800" dirty="0">
              <a:latin typeface="+mn-lt"/>
              <a:ea typeface="+mn-ea"/>
            </a:endParaRPr>
          </a:p>
        </p:txBody>
      </p:sp>
      <p:cxnSp>
        <p:nvCxnSpPr>
          <p:cNvPr id="14" name="直接连接符 13"/>
          <p:cNvCxnSpPr/>
          <p:nvPr/>
        </p:nvCxnSpPr>
        <p:spPr bwMode="auto">
          <a:xfrm>
            <a:off x="685800" y="3657600"/>
            <a:ext cx="7162800" cy="0"/>
          </a:xfrm>
          <a:prstGeom prst="line">
            <a:avLst/>
          </a:prstGeom>
          <a:noFill/>
          <a:ln w="19050" cap="flat" cmpd="sng" algn="ctr">
            <a:solidFill>
              <a:schemeClr val="tx1"/>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685800" y="5029200"/>
            <a:ext cx="7162800" cy="0"/>
          </a:xfrm>
          <a:prstGeom prst="line">
            <a:avLst/>
          </a:prstGeom>
          <a:noFill/>
          <a:ln w="19050" cap="flat" cmpd="sng" algn="ctr">
            <a:solidFill>
              <a:schemeClr val="tx1"/>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p:nvPr/>
        </p:nvSpPr>
        <p:spPr>
          <a:xfrm>
            <a:off x="4439478" y="5257801"/>
            <a:ext cx="2362200" cy="954107"/>
          </a:xfrm>
          <a:prstGeom prst="rect">
            <a:avLst/>
          </a:prstGeom>
          <a:solidFill>
            <a:schemeClr val="bg1"/>
          </a:solidFill>
        </p:spPr>
        <p:txBody>
          <a:bodyPr wrap="square">
            <a:spAutoFit/>
          </a:bodyPr>
          <a:lstStyle/>
          <a:p>
            <a:pPr algn="ctr"/>
            <a:r>
              <a:rPr lang="zh-CN" altLang="en-US" sz="2800" dirty="0" smtClean="0">
                <a:latin typeface="+mj-lt"/>
                <a:ea typeface="+mn-ea"/>
              </a:rPr>
              <a:t>残差神经网络</a:t>
            </a:r>
            <a:endParaRPr lang="en-US" altLang="zh-CN" sz="2800" dirty="0" smtClean="0">
              <a:latin typeface="+mj-lt"/>
              <a:ea typeface="+mn-ea"/>
            </a:endParaRPr>
          </a:p>
          <a:p>
            <a:pPr algn="ctr"/>
            <a:r>
              <a:rPr lang="en-US" altLang="zh-CN" sz="2800" dirty="0" smtClean="0"/>
              <a:t>MAE=0.173</a:t>
            </a:r>
            <a:endParaRPr lang="en-US" altLang="zh-CN" sz="2800" dirty="0" smtClean="0">
              <a:latin typeface="+mj-lt"/>
              <a:ea typeface="+mn-ea"/>
            </a:endParaRPr>
          </a:p>
        </p:txBody>
      </p:sp>
      <p:sp>
        <p:nvSpPr>
          <p:cNvPr id="16" name="矩形 15"/>
          <p:cNvSpPr/>
          <p:nvPr/>
        </p:nvSpPr>
        <p:spPr bwMode="auto">
          <a:xfrm>
            <a:off x="5334000" y="3846492"/>
            <a:ext cx="2115089" cy="103030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Tree>
    <p:extLst>
      <p:ext uri="{BB962C8B-B14F-4D97-AF65-F5344CB8AC3E}">
        <p14:creationId xmlns:p14="http://schemas.microsoft.com/office/powerpoint/2010/main" val="2797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4" grpId="0" animBg="1"/>
      <p:bldP spid="27" grpId="0" animBg="1"/>
      <p:bldP spid="32"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69405" y="6228729"/>
            <a:ext cx="6019800" cy="238125"/>
          </a:xfrm>
          <a:prstGeom prst="rect">
            <a:avLst/>
          </a:prstGeom>
        </p:spPr>
      </p:pic>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五、详细过程</a:t>
            </a:r>
          </a:p>
        </p:txBody>
      </p:sp>
      <p:sp>
        <p:nvSpPr>
          <p:cNvPr id="25" name="矩形 24"/>
          <p:cNvSpPr/>
          <p:nvPr/>
        </p:nvSpPr>
        <p:spPr>
          <a:xfrm>
            <a:off x="3638510" y="1828800"/>
            <a:ext cx="2381290" cy="523220"/>
          </a:xfrm>
          <a:prstGeom prst="rect">
            <a:avLst/>
          </a:prstGeom>
          <a:solidFill>
            <a:schemeClr val="bg1"/>
          </a:solidFill>
        </p:spPr>
        <p:txBody>
          <a:bodyPr wrap="square">
            <a:spAutoFit/>
          </a:bodyPr>
          <a:lstStyle/>
          <a:p>
            <a:r>
              <a:rPr lang="zh-CN" altLang="en-US" sz="2800" dirty="0" smtClean="0">
                <a:latin typeface="+mn-ea"/>
                <a:ea typeface="+mn-ea"/>
              </a:rPr>
              <a:t>神经网络模型</a:t>
            </a:r>
            <a:endParaRPr lang="zh-CN" altLang="en-US" sz="2800" dirty="0">
              <a:latin typeface="+mn-ea"/>
              <a:ea typeface="+mn-ea"/>
            </a:endParaRPr>
          </a:p>
        </p:txBody>
      </p:sp>
      <p:pic>
        <p:nvPicPr>
          <p:cNvPr id="4" name="图片 3"/>
          <p:cNvPicPr>
            <a:picLocks noChangeAspect="1"/>
          </p:cNvPicPr>
          <p:nvPr/>
        </p:nvPicPr>
        <p:blipFill>
          <a:blip r:embed="rId4"/>
          <a:stretch>
            <a:fillRect/>
          </a:stretch>
        </p:blipFill>
        <p:spPr>
          <a:xfrm>
            <a:off x="304800" y="2296180"/>
            <a:ext cx="4419600" cy="2190750"/>
          </a:xfrm>
          <a:prstGeom prst="rect">
            <a:avLst/>
          </a:prstGeom>
        </p:spPr>
      </p:pic>
      <p:pic>
        <p:nvPicPr>
          <p:cNvPr id="5" name="图片 4"/>
          <p:cNvPicPr>
            <a:picLocks noChangeAspect="1"/>
          </p:cNvPicPr>
          <p:nvPr/>
        </p:nvPicPr>
        <p:blipFill>
          <a:blip r:embed="rId5"/>
          <a:stretch>
            <a:fillRect/>
          </a:stretch>
        </p:blipFill>
        <p:spPr>
          <a:xfrm>
            <a:off x="381000" y="4572000"/>
            <a:ext cx="6038850" cy="1714500"/>
          </a:xfrm>
          <a:prstGeom prst="rect">
            <a:avLst/>
          </a:prstGeom>
        </p:spPr>
      </p:pic>
      <p:sp>
        <p:nvSpPr>
          <p:cNvPr id="13" name="矩形 12"/>
          <p:cNvSpPr/>
          <p:nvPr/>
        </p:nvSpPr>
        <p:spPr>
          <a:xfrm>
            <a:off x="6553200" y="2438400"/>
            <a:ext cx="1447800" cy="461665"/>
          </a:xfrm>
          <a:prstGeom prst="rect">
            <a:avLst/>
          </a:prstGeom>
          <a:solidFill>
            <a:schemeClr val="bg1"/>
          </a:solidFill>
          <a:ln w="19050">
            <a:solidFill>
              <a:schemeClr val="tx1"/>
            </a:solidFill>
          </a:ln>
        </p:spPr>
        <p:txBody>
          <a:bodyPr wrap="square" anchor="ctr">
            <a:spAutoFit/>
          </a:bodyPr>
          <a:lstStyle/>
          <a:p>
            <a:pPr algn="ctr"/>
            <a:r>
              <a:rPr lang="zh-CN" altLang="en-US" dirty="0" smtClean="0">
                <a:latin typeface="+mn-ea"/>
                <a:ea typeface="+mn-ea"/>
              </a:rPr>
              <a:t>定义网络</a:t>
            </a:r>
            <a:endParaRPr lang="zh-CN" altLang="en-US" dirty="0">
              <a:latin typeface="+mn-ea"/>
              <a:ea typeface="+mn-ea"/>
            </a:endParaRPr>
          </a:p>
        </p:txBody>
      </p:sp>
      <p:sp>
        <p:nvSpPr>
          <p:cNvPr id="14" name="矩形 13"/>
          <p:cNvSpPr/>
          <p:nvPr/>
        </p:nvSpPr>
        <p:spPr>
          <a:xfrm>
            <a:off x="6549887" y="3214196"/>
            <a:ext cx="1447800" cy="461665"/>
          </a:xfrm>
          <a:prstGeom prst="rect">
            <a:avLst/>
          </a:prstGeom>
          <a:solidFill>
            <a:schemeClr val="bg1"/>
          </a:solidFill>
          <a:ln w="19050">
            <a:solidFill>
              <a:schemeClr val="tx1"/>
            </a:solidFill>
          </a:ln>
        </p:spPr>
        <p:txBody>
          <a:bodyPr wrap="square" anchor="ctr">
            <a:spAutoFit/>
          </a:bodyPr>
          <a:lstStyle/>
          <a:p>
            <a:pPr algn="ctr"/>
            <a:r>
              <a:rPr lang="zh-CN" altLang="en-US" dirty="0">
                <a:latin typeface="+mn-ea"/>
                <a:ea typeface="+mn-ea"/>
              </a:rPr>
              <a:t>编译网络</a:t>
            </a:r>
          </a:p>
        </p:txBody>
      </p:sp>
      <p:sp>
        <p:nvSpPr>
          <p:cNvPr id="17" name="矩形 16"/>
          <p:cNvSpPr/>
          <p:nvPr/>
        </p:nvSpPr>
        <p:spPr>
          <a:xfrm>
            <a:off x="6549887" y="3989992"/>
            <a:ext cx="1447800" cy="461665"/>
          </a:xfrm>
          <a:prstGeom prst="rect">
            <a:avLst/>
          </a:prstGeom>
          <a:solidFill>
            <a:schemeClr val="bg1"/>
          </a:solidFill>
          <a:ln w="19050">
            <a:solidFill>
              <a:schemeClr val="tx1"/>
            </a:solidFill>
          </a:ln>
        </p:spPr>
        <p:txBody>
          <a:bodyPr wrap="square" anchor="ctr">
            <a:spAutoFit/>
          </a:bodyPr>
          <a:lstStyle/>
          <a:p>
            <a:pPr algn="ctr"/>
            <a:r>
              <a:rPr lang="zh-CN" altLang="en-US" dirty="0">
                <a:latin typeface="+mn-ea"/>
                <a:ea typeface="+mn-ea"/>
              </a:rPr>
              <a:t>训练网络</a:t>
            </a:r>
          </a:p>
        </p:txBody>
      </p:sp>
      <p:sp>
        <p:nvSpPr>
          <p:cNvPr id="18" name="矩形 17"/>
          <p:cNvSpPr/>
          <p:nvPr/>
        </p:nvSpPr>
        <p:spPr>
          <a:xfrm>
            <a:off x="6549887" y="4768314"/>
            <a:ext cx="1447800" cy="461665"/>
          </a:xfrm>
          <a:prstGeom prst="rect">
            <a:avLst/>
          </a:prstGeom>
          <a:solidFill>
            <a:schemeClr val="bg1"/>
          </a:solidFill>
          <a:ln w="19050">
            <a:solidFill>
              <a:schemeClr val="tx1"/>
            </a:solidFill>
          </a:ln>
        </p:spPr>
        <p:txBody>
          <a:bodyPr wrap="square" anchor="ctr">
            <a:spAutoFit/>
          </a:bodyPr>
          <a:lstStyle/>
          <a:p>
            <a:pPr algn="ctr"/>
            <a:r>
              <a:rPr lang="zh-CN" altLang="en-US" dirty="0">
                <a:latin typeface="+mn-ea"/>
                <a:ea typeface="+mn-ea"/>
              </a:rPr>
              <a:t>评价网络</a:t>
            </a:r>
          </a:p>
        </p:txBody>
      </p:sp>
      <p:sp>
        <p:nvSpPr>
          <p:cNvPr id="19" name="矩形 18"/>
          <p:cNvSpPr/>
          <p:nvPr/>
        </p:nvSpPr>
        <p:spPr>
          <a:xfrm>
            <a:off x="6549887" y="5546636"/>
            <a:ext cx="1447800" cy="461665"/>
          </a:xfrm>
          <a:prstGeom prst="rect">
            <a:avLst/>
          </a:prstGeom>
          <a:solidFill>
            <a:schemeClr val="bg1"/>
          </a:solidFill>
          <a:ln w="19050">
            <a:solidFill>
              <a:schemeClr val="tx1"/>
            </a:solidFill>
          </a:ln>
        </p:spPr>
        <p:txBody>
          <a:bodyPr wrap="square" anchor="ctr">
            <a:spAutoFit/>
          </a:bodyPr>
          <a:lstStyle/>
          <a:p>
            <a:pPr algn="ctr"/>
            <a:r>
              <a:rPr lang="zh-CN" altLang="en-US" dirty="0">
                <a:latin typeface="+mn-ea"/>
                <a:ea typeface="+mn-ea"/>
              </a:rPr>
              <a:t>进行预测</a:t>
            </a:r>
          </a:p>
        </p:txBody>
      </p:sp>
      <p:cxnSp>
        <p:nvCxnSpPr>
          <p:cNvPr id="8" name="直接箭头连接符 7"/>
          <p:cNvCxnSpPr>
            <a:stCxn id="13" idx="2"/>
            <a:endCxn id="14" idx="0"/>
          </p:cNvCxnSpPr>
          <p:nvPr/>
        </p:nvCxnSpPr>
        <p:spPr bwMode="auto">
          <a:xfrm flipH="1">
            <a:off x="7273787" y="2900065"/>
            <a:ext cx="3313" cy="314131"/>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a:stCxn id="14" idx="2"/>
            <a:endCxn id="17" idx="0"/>
          </p:cNvCxnSpPr>
          <p:nvPr/>
        </p:nvCxnSpPr>
        <p:spPr bwMode="auto">
          <a:xfrm>
            <a:off x="7273787" y="3675861"/>
            <a:ext cx="0" cy="314131"/>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17" idx="2"/>
            <a:endCxn id="18" idx="0"/>
          </p:cNvCxnSpPr>
          <p:nvPr/>
        </p:nvCxnSpPr>
        <p:spPr bwMode="auto">
          <a:xfrm>
            <a:off x="7273787" y="4451657"/>
            <a:ext cx="0" cy="316657"/>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8" idx="2"/>
            <a:endCxn id="19" idx="0"/>
          </p:cNvCxnSpPr>
          <p:nvPr/>
        </p:nvCxnSpPr>
        <p:spPr bwMode="auto">
          <a:xfrm>
            <a:off x="7273787" y="5229979"/>
            <a:ext cx="0" cy="316657"/>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24574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五、详细过程</a:t>
            </a:r>
          </a:p>
        </p:txBody>
      </p:sp>
      <p:sp>
        <p:nvSpPr>
          <p:cNvPr id="25" name="矩形 24"/>
          <p:cNvSpPr/>
          <p:nvPr/>
        </p:nvSpPr>
        <p:spPr>
          <a:xfrm>
            <a:off x="3638510" y="1828800"/>
            <a:ext cx="1676400" cy="523220"/>
          </a:xfrm>
          <a:prstGeom prst="rect">
            <a:avLst/>
          </a:prstGeom>
          <a:solidFill>
            <a:schemeClr val="bg1"/>
          </a:solidFill>
        </p:spPr>
        <p:txBody>
          <a:bodyPr wrap="square">
            <a:spAutoFit/>
          </a:bodyPr>
          <a:lstStyle/>
          <a:p>
            <a:r>
              <a:rPr lang="zh-CN" altLang="en-US" sz="2800" dirty="0" smtClean="0">
                <a:latin typeface="+mn-ea"/>
                <a:ea typeface="+mn-ea"/>
              </a:rPr>
              <a:t>对比优化</a:t>
            </a:r>
            <a:endParaRPr lang="zh-CN" altLang="en-US" sz="2800" dirty="0">
              <a:latin typeface="+mn-ea"/>
              <a:ea typeface="+mn-ea"/>
            </a:endParaRPr>
          </a:p>
        </p:txBody>
      </p:sp>
      <p:sp>
        <p:nvSpPr>
          <p:cNvPr id="27" name="矩形 26"/>
          <p:cNvSpPr/>
          <p:nvPr/>
        </p:nvSpPr>
        <p:spPr>
          <a:xfrm>
            <a:off x="7239000" y="1795790"/>
            <a:ext cx="990600" cy="523220"/>
          </a:xfrm>
          <a:prstGeom prst="rect">
            <a:avLst/>
          </a:prstGeom>
          <a:solidFill>
            <a:schemeClr val="bg1"/>
          </a:solidFill>
        </p:spPr>
        <p:txBody>
          <a:bodyPr wrap="square">
            <a:spAutoFit/>
          </a:bodyPr>
          <a:lstStyle/>
          <a:p>
            <a:r>
              <a:rPr lang="zh-CN" altLang="en-US" sz="2800" dirty="0" smtClean="0">
                <a:latin typeface="+mn-lt"/>
                <a:ea typeface="+mn-ea"/>
              </a:rPr>
              <a:t>改进</a:t>
            </a:r>
            <a:endParaRPr lang="zh-CN" altLang="en-US" sz="2800" dirty="0">
              <a:latin typeface="+mn-lt"/>
              <a:ea typeface="+mn-ea"/>
            </a:endParaRPr>
          </a:p>
        </p:txBody>
      </p:sp>
      <p:pic>
        <p:nvPicPr>
          <p:cNvPr id="2" name="图片 1"/>
          <p:cNvPicPr>
            <a:picLocks noChangeAspect="1"/>
          </p:cNvPicPr>
          <p:nvPr/>
        </p:nvPicPr>
        <p:blipFill>
          <a:blip r:embed="rId3"/>
          <a:stretch>
            <a:fillRect/>
          </a:stretch>
        </p:blipFill>
        <p:spPr>
          <a:xfrm>
            <a:off x="304800" y="2438400"/>
            <a:ext cx="6067425" cy="1724025"/>
          </a:xfrm>
          <a:prstGeom prst="rect">
            <a:avLst/>
          </a:prstGeom>
        </p:spPr>
      </p:pic>
      <p:pic>
        <p:nvPicPr>
          <p:cNvPr id="3" name="图片 2"/>
          <p:cNvPicPr>
            <a:picLocks noChangeAspect="1"/>
          </p:cNvPicPr>
          <p:nvPr/>
        </p:nvPicPr>
        <p:blipFill>
          <a:blip r:embed="rId4"/>
          <a:stretch>
            <a:fillRect/>
          </a:stretch>
        </p:blipFill>
        <p:spPr>
          <a:xfrm>
            <a:off x="304800" y="4419600"/>
            <a:ext cx="5715000" cy="1827905"/>
          </a:xfrm>
          <a:prstGeom prst="rect">
            <a:avLst/>
          </a:prstGeom>
        </p:spPr>
      </p:pic>
      <p:sp>
        <p:nvSpPr>
          <p:cNvPr id="15" name="矩形 14"/>
          <p:cNvSpPr/>
          <p:nvPr/>
        </p:nvSpPr>
        <p:spPr>
          <a:xfrm>
            <a:off x="6629400" y="2667000"/>
            <a:ext cx="2209800" cy="954107"/>
          </a:xfrm>
          <a:prstGeom prst="rect">
            <a:avLst/>
          </a:prstGeom>
          <a:solidFill>
            <a:schemeClr val="bg1"/>
          </a:solidFill>
        </p:spPr>
        <p:txBody>
          <a:bodyPr wrap="square">
            <a:spAutoFit/>
          </a:bodyPr>
          <a:lstStyle/>
          <a:p>
            <a:pPr algn="ctr"/>
            <a:r>
              <a:rPr lang="en-US" altLang="zh-CN" sz="2800" dirty="0" smtClean="0">
                <a:latin typeface="+mn-lt"/>
                <a:ea typeface="+mn-ea"/>
              </a:rPr>
              <a:t>3</a:t>
            </a:r>
            <a:r>
              <a:rPr lang="zh-CN" altLang="en-US" sz="2800" dirty="0" smtClean="0">
                <a:latin typeface="+mn-lt"/>
                <a:ea typeface="+mn-ea"/>
              </a:rPr>
              <a:t>层神经网络</a:t>
            </a:r>
            <a:endParaRPr lang="en-US" altLang="zh-CN" sz="2800" dirty="0" smtClean="0">
              <a:latin typeface="+mn-lt"/>
              <a:ea typeface="+mn-ea"/>
            </a:endParaRPr>
          </a:p>
          <a:p>
            <a:pPr algn="ctr"/>
            <a:r>
              <a:rPr lang="en-US" altLang="zh-CN" sz="2800" dirty="0"/>
              <a:t>MAE=0.169</a:t>
            </a:r>
            <a:endParaRPr lang="zh-CN" altLang="en-US" sz="2800" dirty="0">
              <a:latin typeface="+mn-lt"/>
              <a:ea typeface="+mn-ea"/>
            </a:endParaRPr>
          </a:p>
        </p:txBody>
      </p:sp>
      <p:sp>
        <p:nvSpPr>
          <p:cNvPr id="16" name="矩形 15"/>
          <p:cNvSpPr/>
          <p:nvPr/>
        </p:nvSpPr>
        <p:spPr>
          <a:xfrm>
            <a:off x="6629400" y="4953000"/>
            <a:ext cx="2209800" cy="954107"/>
          </a:xfrm>
          <a:prstGeom prst="rect">
            <a:avLst/>
          </a:prstGeom>
          <a:solidFill>
            <a:schemeClr val="bg1"/>
          </a:solidFill>
        </p:spPr>
        <p:txBody>
          <a:bodyPr wrap="square">
            <a:spAutoFit/>
          </a:bodyPr>
          <a:lstStyle/>
          <a:p>
            <a:pPr algn="ctr"/>
            <a:r>
              <a:rPr lang="en-US" altLang="zh-CN" sz="2800" dirty="0" smtClean="0">
                <a:latin typeface="+mn-lt"/>
                <a:ea typeface="+mn-ea"/>
              </a:rPr>
              <a:t>4</a:t>
            </a:r>
            <a:r>
              <a:rPr lang="zh-CN" altLang="en-US" sz="2800" dirty="0" smtClean="0">
                <a:latin typeface="+mn-lt"/>
                <a:ea typeface="+mn-ea"/>
              </a:rPr>
              <a:t>层神经网络</a:t>
            </a:r>
            <a:endParaRPr lang="en-US" altLang="zh-CN" sz="2800" dirty="0" smtClean="0">
              <a:latin typeface="+mn-lt"/>
              <a:ea typeface="+mn-ea"/>
            </a:endParaRPr>
          </a:p>
          <a:p>
            <a:pPr algn="ctr"/>
            <a:r>
              <a:rPr lang="en-US" altLang="zh-CN" sz="2800" dirty="0" smtClean="0"/>
              <a:t>MAE=0.163</a:t>
            </a:r>
            <a:endParaRPr lang="zh-CN" altLang="en-US" sz="2800" dirty="0">
              <a:latin typeface="+mn-lt"/>
              <a:ea typeface="+mn-ea"/>
            </a:endParaRPr>
          </a:p>
        </p:txBody>
      </p:sp>
      <p:sp>
        <p:nvSpPr>
          <p:cNvPr id="7" name="右箭头 6"/>
          <p:cNvSpPr/>
          <p:nvPr/>
        </p:nvSpPr>
        <p:spPr bwMode="auto">
          <a:xfrm rot="5400000">
            <a:off x="7217405" y="4131305"/>
            <a:ext cx="1033790" cy="457200"/>
          </a:xfrm>
          <a:prstGeom prst="right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
        <p:nvSpPr>
          <p:cNvPr id="20" name="矩形 19"/>
          <p:cNvSpPr/>
          <p:nvPr/>
        </p:nvSpPr>
        <p:spPr>
          <a:xfrm>
            <a:off x="7824995" y="3832950"/>
            <a:ext cx="660952" cy="830997"/>
          </a:xfrm>
          <a:prstGeom prst="rect">
            <a:avLst/>
          </a:prstGeom>
          <a:noFill/>
        </p:spPr>
        <p:txBody>
          <a:bodyPr wrap="square">
            <a:spAutoFit/>
          </a:bodyPr>
          <a:lstStyle/>
          <a:p>
            <a:pPr algn="ctr"/>
            <a:r>
              <a:rPr lang="zh-CN" altLang="en-US" dirty="0" smtClean="0">
                <a:latin typeface="+mn-lt"/>
                <a:ea typeface="+mn-ea"/>
              </a:rPr>
              <a:t>调参</a:t>
            </a:r>
            <a:endParaRPr lang="zh-CN" altLang="en-US" dirty="0">
              <a:latin typeface="+mn-lt"/>
              <a:ea typeface="+mn-ea"/>
            </a:endParaRPr>
          </a:p>
        </p:txBody>
      </p:sp>
      <p:pic>
        <p:nvPicPr>
          <p:cNvPr id="8" name="图片 7"/>
          <p:cNvPicPr>
            <a:picLocks noChangeAspect="1"/>
          </p:cNvPicPr>
          <p:nvPr/>
        </p:nvPicPr>
        <p:blipFill>
          <a:blip r:embed="rId5"/>
          <a:stretch>
            <a:fillRect/>
          </a:stretch>
        </p:blipFill>
        <p:spPr>
          <a:xfrm>
            <a:off x="3829878" y="5059086"/>
            <a:ext cx="2176670" cy="176855"/>
          </a:xfrm>
          <a:prstGeom prst="rect">
            <a:avLst/>
          </a:prstGeom>
        </p:spPr>
      </p:pic>
    </p:spTree>
    <p:extLst>
      <p:ext uri="{BB962C8B-B14F-4D97-AF65-F5344CB8AC3E}">
        <p14:creationId xmlns:p14="http://schemas.microsoft.com/office/powerpoint/2010/main" val="429306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t>一</a:t>
            </a:r>
            <a:r>
              <a:rPr lang="zh-CN" altLang="en-US" kern="0" dirty="0" smtClean="0"/>
              <a:t>、题目来源</a:t>
            </a:r>
            <a:endParaRPr lang="zh-CN" altLang="en-US" kern="0" dirty="0"/>
          </a:p>
          <a:p>
            <a:pPr eaLnBrk="1" hangingPunct="1">
              <a:defRPr/>
            </a:pPr>
            <a:r>
              <a:rPr lang="zh-CN" altLang="en-US" kern="0" dirty="0"/>
              <a:t>二</a:t>
            </a:r>
            <a:r>
              <a:rPr lang="zh-CN" altLang="en-US" kern="0" dirty="0" smtClean="0"/>
              <a:t>、题目内容</a:t>
            </a:r>
            <a:endParaRPr lang="zh-CN" altLang="en-US" kern="0" dirty="0"/>
          </a:p>
          <a:p>
            <a:pPr eaLnBrk="1" hangingPunct="1">
              <a:defRPr/>
            </a:pPr>
            <a:r>
              <a:rPr lang="zh-CN" altLang="en-US" kern="0" dirty="0"/>
              <a:t>三</a:t>
            </a:r>
            <a:r>
              <a:rPr lang="zh-CN" altLang="en-US" kern="0" dirty="0" smtClean="0"/>
              <a:t>、题目数据</a:t>
            </a:r>
            <a:endParaRPr lang="en-US" altLang="zh-CN" kern="0" dirty="0" smtClean="0"/>
          </a:p>
          <a:p>
            <a:pPr eaLnBrk="1" hangingPunct="1">
              <a:defRPr/>
            </a:pPr>
            <a:r>
              <a:rPr lang="zh-CN" altLang="en-US" kern="0" dirty="0" smtClean="0"/>
              <a:t>四、求解思路</a:t>
            </a:r>
            <a:endParaRPr lang="en-US" altLang="zh-CN" kern="0" dirty="0" smtClean="0"/>
          </a:p>
          <a:p>
            <a:pPr eaLnBrk="1" hangingPunct="1">
              <a:defRPr/>
            </a:pPr>
            <a:r>
              <a:rPr lang="zh-CN" altLang="en-US" kern="0" dirty="0" smtClean="0">
                <a:solidFill>
                  <a:srgbClr val="20382A"/>
                </a:solidFill>
              </a:rPr>
              <a:t>五、</a:t>
            </a:r>
            <a:r>
              <a:rPr lang="zh-CN" altLang="en-US" dirty="0">
                <a:solidFill>
                  <a:srgbClr val="20382A"/>
                </a:solidFill>
              </a:rPr>
              <a:t>详细</a:t>
            </a:r>
            <a:r>
              <a:rPr lang="zh-CN" altLang="en-US" dirty="0" smtClean="0">
                <a:solidFill>
                  <a:srgbClr val="20382A"/>
                </a:solidFill>
              </a:rPr>
              <a:t>过程</a:t>
            </a:r>
            <a:endParaRPr lang="en-US" altLang="zh-CN" dirty="0" smtClean="0">
              <a:solidFill>
                <a:srgbClr val="20382A"/>
              </a:solidFill>
            </a:endParaRPr>
          </a:p>
          <a:p>
            <a:pPr eaLnBrk="1" hangingPunct="1">
              <a:defRPr/>
            </a:pPr>
            <a:r>
              <a:rPr lang="zh-CN" altLang="en-US" dirty="0">
                <a:solidFill>
                  <a:srgbClr val="FF0000"/>
                </a:solidFill>
              </a:rPr>
              <a:t>六、实验</a:t>
            </a:r>
            <a:r>
              <a:rPr lang="zh-CN" altLang="en-US" dirty="0" smtClean="0">
                <a:solidFill>
                  <a:srgbClr val="FF0000"/>
                </a:solidFill>
              </a:rPr>
              <a:t>结果</a:t>
            </a:r>
            <a:endParaRPr lang="en-US" altLang="zh-CN" dirty="0" smtClean="0">
              <a:solidFill>
                <a:srgbClr val="FF0000"/>
              </a:solidFill>
            </a:endParaRPr>
          </a:p>
          <a:p>
            <a:pPr eaLnBrk="1" hangingPunct="1">
              <a:defRPr/>
            </a:pPr>
            <a:r>
              <a:rPr lang="zh-CN" altLang="en-US" dirty="0"/>
              <a:t>七、排名</a:t>
            </a:r>
            <a:r>
              <a:rPr lang="zh-CN" altLang="en-US" dirty="0" smtClean="0"/>
              <a:t>结果</a:t>
            </a:r>
            <a:endParaRPr lang="zh-CN" altLang="en-US" kern="0" dirty="0"/>
          </a:p>
        </p:txBody>
      </p:sp>
    </p:spTree>
    <p:extLst>
      <p:ext uri="{BB962C8B-B14F-4D97-AF65-F5344CB8AC3E}">
        <p14:creationId xmlns:p14="http://schemas.microsoft.com/office/powerpoint/2010/main" val="1624226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六、实验结果</a:t>
            </a:r>
          </a:p>
        </p:txBody>
      </p:sp>
      <p:sp>
        <p:nvSpPr>
          <p:cNvPr id="25" name="矩形 24"/>
          <p:cNvSpPr/>
          <p:nvPr/>
        </p:nvSpPr>
        <p:spPr>
          <a:xfrm>
            <a:off x="2416521" y="2236545"/>
            <a:ext cx="2676526" cy="523220"/>
          </a:xfrm>
          <a:prstGeom prst="rect">
            <a:avLst/>
          </a:prstGeom>
          <a:solidFill>
            <a:schemeClr val="bg1"/>
          </a:solidFill>
        </p:spPr>
        <p:txBody>
          <a:bodyPr wrap="square">
            <a:spAutoFit/>
          </a:bodyPr>
          <a:lstStyle/>
          <a:p>
            <a:r>
              <a:rPr lang="zh-CN" altLang="en-US" sz="2800" dirty="0" smtClean="0">
                <a:latin typeface="+mn-ea"/>
                <a:ea typeface="+mn-ea"/>
              </a:rPr>
              <a:t>训练集线下</a:t>
            </a:r>
            <a:r>
              <a:rPr lang="en-US" altLang="zh-CN" sz="2800" dirty="0" smtClean="0">
                <a:latin typeface="+mj-lt"/>
                <a:ea typeface="+mn-ea"/>
              </a:rPr>
              <a:t>MAE</a:t>
            </a:r>
            <a:endParaRPr lang="zh-CN" altLang="en-US" sz="2800" dirty="0">
              <a:latin typeface="+mj-lt"/>
              <a:ea typeface="+mn-ea"/>
            </a:endParaRPr>
          </a:p>
        </p:txBody>
      </p:sp>
      <p:pic>
        <p:nvPicPr>
          <p:cNvPr id="2" name="图片 1"/>
          <p:cNvPicPr>
            <a:picLocks noChangeAspect="1"/>
          </p:cNvPicPr>
          <p:nvPr/>
        </p:nvPicPr>
        <p:blipFill>
          <a:blip r:embed="rId3"/>
          <a:stretch>
            <a:fillRect/>
          </a:stretch>
        </p:blipFill>
        <p:spPr>
          <a:xfrm>
            <a:off x="2895600" y="3124200"/>
            <a:ext cx="1695243" cy="1558942"/>
          </a:xfrm>
          <a:prstGeom prst="rect">
            <a:avLst/>
          </a:prstGeom>
        </p:spPr>
      </p:pic>
      <p:pic>
        <p:nvPicPr>
          <p:cNvPr id="3" name="图片 2"/>
          <p:cNvPicPr>
            <a:picLocks noChangeAspect="1"/>
          </p:cNvPicPr>
          <p:nvPr/>
        </p:nvPicPr>
        <p:blipFill>
          <a:blip r:embed="rId4"/>
          <a:stretch>
            <a:fillRect/>
          </a:stretch>
        </p:blipFill>
        <p:spPr>
          <a:xfrm>
            <a:off x="304800" y="2966381"/>
            <a:ext cx="2114550" cy="3521868"/>
          </a:xfrm>
          <a:prstGeom prst="rect">
            <a:avLst/>
          </a:prstGeom>
        </p:spPr>
      </p:pic>
      <p:sp>
        <p:nvSpPr>
          <p:cNvPr id="10" name="矩形 9"/>
          <p:cNvSpPr/>
          <p:nvPr/>
        </p:nvSpPr>
        <p:spPr>
          <a:xfrm>
            <a:off x="587721" y="2236545"/>
            <a:ext cx="1676400" cy="523220"/>
          </a:xfrm>
          <a:prstGeom prst="rect">
            <a:avLst/>
          </a:prstGeom>
          <a:solidFill>
            <a:schemeClr val="bg1"/>
          </a:solidFill>
        </p:spPr>
        <p:txBody>
          <a:bodyPr wrap="square">
            <a:spAutoFit/>
          </a:bodyPr>
          <a:lstStyle/>
          <a:p>
            <a:r>
              <a:rPr lang="zh-CN" altLang="en-US" sz="2800" dirty="0" smtClean="0">
                <a:latin typeface="+mn-ea"/>
                <a:ea typeface="+mn-ea"/>
              </a:rPr>
              <a:t>预测结果</a:t>
            </a:r>
            <a:endParaRPr lang="zh-CN" altLang="en-US" sz="2800" dirty="0">
              <a:latin typeface="+mj-lt"/>
              <a:ea typeface="+mn-ea"/>
            </a:endParaRPr>
          </a:p>
        </p:txBody>
      </p:sp>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l="43410" t="63701" r="35287" b="8221"/>
          <a:stretch/>
        </p:blipFill>
        <p:spPr>
          <a:xfrm>
            <a:off x="5072270" y="2955190"/>
            <a:ext cx="3962400" cy="3533059"/>
          </a:xfrm>
          <a:prstGeom prst="rect">
            <a:avLst/>
          </a:prstGeom>
        </p:spPr>
      </p:pic>
      <p:sp>
        <p:nvSpPr>
          <p:cNvPr id="12" name="矩形 11"/>
          <p:cNvSpPr/>
          <p:nvPr/>
        </p:nvSpPr>
        <p:spPr>
          <a:xfrm>
            <a:off x="5715207" y="2209800"/>
            <a:ext cx="2676526" cy="523220"/>
          </a:xfrm>
          <a:prstGeom prst="rect">
            <a:avLst/>
          </a:prstGeom>
          <a:solidFill>
            <a:schemeClr val="bg1"/>
          </a:solidFill>
        </p:spPr>
        <p:txBody>
          <a:bodyPr wrap="square">
            <a:spAutoFit/>
          </a:bodyPr>
          <a:lstStyle/>
          <a:p>
            <a:r>
              <a:rPr lang="zh-CN" altLang="en-US" sz="2800" dirty="0" smtClean="0">
                <a:latin typeface="+mn-ea"/>
                <a:ea typeface="+mn-ea"/>
              </a:rPr>
              <a:t>测试集线上</a:t>
            </a:r>
            <a:r>
              <a:rPr lang="en-US" altLang="zh-CN" sz="2800" dirty="0" smtClean="0">
                <a:latin typeface="+mj-lt"/>
                <a:ea typeface="+mn-ea"/>
              </a:rPr>
              <a:t>MAE</a:t>
            </a:r>
            <a:endParaRPr lang="zh-CN" altLang="en-US" sz="2800" dirty="0">
              <a:latin typeface="+mj-lt"/>
              <a:ea typeface="+mn-ea"/>
            </a:endParaRPr>
          </a:p>
        </p:txBody>
      </p:sp>
      <p:cxnSp>
        <p:nvCxnSpPr>
          <p:cNvPr id="6" name="直接连接符 5"/>
          <p:cNvCxnSpPr/>
          <p:nvPr/>
        </p:nvCxnSpPr>
        <p:spPr bwMode="auto">
          <a:xfrm>
            <a:off x="8391733" y="3581400"/>
            <a:ext cx="642937"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p:cNvPicPr>
            <a:picLocks noChangeAspect="1"/>
          </p:cNvPicPr>
          <p:nvPr/>
        </p:nvPicPr>
        <p:blipFill>
          <a:blip r:embed="rId6"/>
          <a:stretch>
            <a:fillRect/>
          </a:stretch>
        </p:blipFill>
        <p:spPr>
          <a:xfrm>
            <a:off x="2650227" y="4800600"/>
            <a:ext cx="2150373" cy="1752600"/>
          </a:xfrm>
          <a:prstGeom prst="rect">
            <a:avLst/>
          </a:prstGeom>
        </p:spPr>
      </p:pic>
    </p:spTree>
    <p:extLst>
      <p:ext uri="{BB962C8B-B14F-4D97-AF65-F5344CB8AC3E}">
        <p14:creationId xmlns:p14="http://schemas.microsoft.com/office/powerpoint/2010/main" val="3629226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t>一</a:t>
            </a:r>
            <a:r>
              <a:rPr lang="zh-CN" altLang="en-US" kern="0" dirty="0" smtClean="0"/>
              <a:t>、题目来源</a:t>
            </a:r>
            <a:endParaRPr lang="zh-CN" altLang="en-US" kern="0" dirty="0"/>
          </a:p>
          <a:p>
            <a:pPr eaLnBrk="1" hangingPunct="1">
              <a:defRPr/>
            </a:pPr>
            <a:r>
              <a:rPr lang="zh-CN" altLang="en-US" kern="0" dirty="0"/>
              <a:t>二</a:t>
            </a:r>
            <a:r>
              <a:rPr lang="zh-CN" altLang="en-US" kern="0" dirty="0" smtClean="0"/>
              <a:t>、题目内容</a:t>
            </a:r>
            <a:endParaRPr lang="zh-CN" altLang="en-US" kern="0" dirty="0"/>
          </a:p>
          <a:p>
            <a:pPr eaLnBrk="1" hangingPunct="1">
              <a:defRPr/>
            </a:pPr>
            <a:r>
              <a:rPr lang="zh-CN" altLang="en-US" kern="0" dirty="0"/>
              <a:t>三</a:t>
            </a:r>
            <a:r>
              <a:rPr lang="zh-CN" altLang="en-US" kern="0" dirty="0" smtClean="0"/>
              <a:t>、题目数据</a:t>
            </a:r>
            <a:endParaRPr lang="en-US" altLang="zh-CN" kern="0" dirty="0" smtClean="0"/>
          </a:p>
          <a:p>
            <a:pPr eaLnBrk="1" hangingPunct="1">
              <a:defRPr/>
            </a:pPr>
            <a:r>
              <a:rPr lang="zh-CN" altLang="en-US" kern="0" dirty="0" smtClean="0"/>
              <a:t>四、求解思路</a:t>
            </a:r>
            <a:endParaRPr lang="en-US" altLang="zh-CN" kern="0" dirty="0" smtClean="0"/>
          </a:p>
          <a:p>
            <a:pPr eaLnBrk="1" hangingPunct="1">
              <a:defRPr/>
            </a:pPr>
            <a:r>
              <a:rPr lang="zh-CN" altLang="en-US" kern="0" dirty="0" smtClean="0">
                <a:solidFill>
                  <a:srgbClr val="20382A"/>
                </a:solidFill>
              </a:rPr>
              <a:t>五、</a:t>
            </a:r>
            <a:r>
              <a:rPr lang="zh-CN" altLang="en-US" dirty="0">
                <a:solidFill>
                  <a:srgbClr val="20382A"/>
                </a:solidFill>
              </a:rPr>
              <a:t>详细</a:t>
            </a:r>
            <a:r>
              <a:rPr lang="zh-CN" altLang="en-US" dirty="0" smtClean="0">
                <a:solidFill>
                  <a:srgbClr val="20382A"/>
                </a:solidFill>
              </a:rPr>
              <a:t>过程</a:t>
            </a:r>
            <a:endParaRPr lang="en-US" altLang="zh-CN" dirty="0" smtClean="0">
              <a:solidFill>
                <a:srgbClr val="20382A"/>
              </a:solidFill>
            </a:endParaRPr>
          </a:p>
          <a:p>
            <a:pPr eaLnBrk="1" hangingPunct="1">
              <a:defRPr/>
            </a:pPr>
            <a:r>
              <a:rPr lang="zh-CN" altLang="en-US" dirty="0"/>
              <a:t>六、实验</a:t>
            </a:r>
            <a:r>
              <a:rPr lang="zh-CN" altLang="en-US" dirty="0" smtClean="0"/>
              <a:t>结果</a:t>
            </a:r>
            <a:endParaRPr lang="en-US" altLang="zh-CN" dirty="0" smtClean="0"/>
          </a:p>
          <a:p>
            <a:pPr eaLnBrk="1" hangingPunct="1">
              <a:defRPr/>
            </a:pPr>
            <a:r>
              <a:rPr lang="zh-CN" altLang="en-US" dirty="0">
                <a:solidFill>
                  <a:srgbClr val="FF0000"/>
                </a:solidFill>
              </a:rPr>
              <a:t>七、排名</a:t>
            </a:r>
            <a:r>
              <a:rPr lang="zh-CN" altLang="en-US" dirty="0" smtClean="0">
                <a:solidFill>
                  <a:srgbClr val="FF0000"/>
                </a:solidFill>
              </a:rPr>
              <a:t>结果</a:t>
            </a:r>
            <a:endParaRPr lang="zh-CN" altLang="en-US" kern="0" dirty="0">
              <a:solidFill>
                <a:srgbClr val="FF0000"/>
              </a:solidFill>
            </a:endParaRPr>
          </a:p>
        </p:txBody>
      </p:sp>
    </p:spTree>
    <p:extLst>
      <p:ext uri="{BB962C8B-B14F-4D97-AF65-F5344CB8AC3E}">
        <p14:creationId xmlns:p14="http://schemas.microsoft.com/office/powerpoint/2010/main" val="1987199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solidFill>
                  <a:srgbClr val="FF0000"/>
                </a:solidFill>
              </a:rPr>
              <a:t>一</a:t>
            </a:r>
            <a:r>
              <a:rPr lang="zh-CN" altLang="en-US" kern="0" dirty="0" smtClean="0">
                <a:solidFill>
                  <a:srgbClr val="FF0000"/>
                </a:solidFill>
              </a:rPr>
              <a:t>、题目来源</a:t>
            </a:r>
            <a:endParaRPr lang="zh-CN" altLang="en-US" kern="0" dirty="0">
              <a:solidFill>
                <a:srgbClr val="FF0000"/>
              </a:solidFill>
            </a:endParaRPr>
          </a:p>
          <a:p>
            <a:pPr eaLnBrk="1" hangingPunct="1">
              <a:defRPr/>
            </a:pPr>
            <a:r>
              <a:rPr lang="zh-CN" altLang="en-US" kern="0" dirty="0"/>
              <a:t>二</a:t>
            </a:r>
            <a:r>
              <a:rPr lang="zh-CN" altLang="en-US" kern="0" dirty="0" smtClean="0"/>
              <a:t>、题目内容</a:t>
            </a:r>
            <a:endParaRPr lang="zh-CN" altLang="en-US" kern="0" dirty="0"/>
          </a:p>
          <a:p>
            <a:pPr eaLnBrk="1" hangingPunct="1">
              <a:defRPr/>
            </a:pPr>
            <a:r>
              <a:rPr lang="zh-CN" altLang="en-US" kern="0" dirty="0"/>
              <a:t>三</a:t>
            </a:r>
            <a:r>
              <a:rPr lang="zh-CN" altLang="en-US" kern="0" dirty="0" smtClean="0"/>
              <a:t>、题目数据</a:t>
            </a:r>
            <a:endParaRPr lang="en-US" altLang="zh-CN" kern="0" dirty="0" smtClean="0"/>
          </a:p>
          <a:p>
            <a:pPr eaLnBrk="1" hangingPunct="1">
              <a:defRPr/>
            </a:pPr>
            <a:r>
              <a:rPr lang="zh-CN" altLang="en-US" kern="0" dirty="0" smtClean="0"/>
              <a:t>四、求解思路</a:t>
            </a:r>
            <a:endParaRPr lang="en-US" altLang="zh-CN" kern="0" dirty="0" smtClean="0"/>
          </a:p>
          <a:p>
            <a:pPr eaLnBrk="1" hangingPunct="1">
              <a:defRPr/>
            </a:pPr>
            <a:r>
              <a:rPr lang="zh-CN" altLang="en-US" kern="0" dirty="0" smtClean="0"/>
              <a:t>五、</a:t>
            </a:r>
            <a:r>
              <a:rPr lang="zh-CN" altLang="en-US" dirty="0"/>
              <a:t>详细</a:t>
            </a:r>
            <a:r>
              <a:rPr lang="zh-CN" altLang="en-US" dirty="0" smtClean="0"/>
              <a:t>过程</a:t>
            </a:r>
            <a:endParaRPr lang="en-US" altLang="zh-CN" dirty="0" smtClean="0"/>
          </a:p>
          <a:p>
            <a:pPr eaLnBrk="1" hangingPunct="1">
              <a:defRPr/>
            </a:pPr>
            <a:r>
              <a:rPr lang="zh-CN" altLang="en-US" dirty="0"/>
              <a:t>六、实验</a:t>
            </a:r>
            <a:r>
              <a:rPr lang="zh-CN" altLang="en-US" dirty="0" smtClean="0"/>
              <a:t>结果</a:t>
            </a:r>
            <a:endParaRPr lang="en-US" altLang="zh-CN" dirty="0" smtClean="0"/>
          </a:p>
          <a:p>
            <a:pPr eaLnBrk="1" hangingPunct="1">
              <a:defRPr/>
            </a:pPr>
            <a:r>
              <a:rPr lang="zh-CN" altLang="en-US" dirty="0"/>
              <a:t>七、排名</a:t>
            </a:r>
            <a:r>
              <a:rPr lang="zh-CN" altLang="en-US" dirty="0" smtClean="0"/>
              <a:t>结果</a:t>
            </a:r>
            <a:endParaRPr lang="zh-CN" altLang="en-US" kern="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六、排名结果</a:t>
            </a: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2975" t="11688" r="24780" b="1339"/>
          <a:stretch/>
        </p:blipFill>
        <p:spPr>
          <a:xfrm>
            <a:off x="-1" y="0"/>
            <a:ext cx="9140687" cy="6858000"/>
          </a:xfrm>
          <a:prstGeom prst="rect">
            <a:avLst/>
          </a:prstGeom>
        </p:spPr>
      </p:pic>
      <p:cxnSp>
        <p:nvCxnSpPr>
          <p:cNvPr id="6" name="直接连接符 5"/>
          <p:cNvCxnSpPr/>
          <p:nvPr/>
        </p:nvCxnSpPr>
        <p:spPr bwMode="auto">
          <a:xfrm>
            <a:off x="241645" y="4800600"/>
            <a:ext cx="642937"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flipV="1">
            <a:off x="894521" y="4038600"/>
            <a:ext cx="0" cy="76200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35019" y="4038600"/>
            <a:ext cx="642937"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228600" y="4038600"/>
            <a:ext cx="0" cy="76200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0" y="2209800"/>
            <a:ext cx="9140685" cy="4648199"/>
          </a:xfrm>
          <a:prstGeom prst="rect">
            <a:avLst/>
          </a:prstGeom>
          <a:solidFill>
            <a:schemeClr val="bg1"/>
          </a:solidFill>
        </p:spPr>
        <p:txBody>
          <a:bodyPr wrap="square">
            <a:noAutofit/>
          </a:bodyPr>
          <a:lstStyle/>
          <a:p>
            <a:r>
              <a:rPr lang="zh-CN" altLang="en-US" sz="2800" dirty="0" smtClean="0">
                <a:latin typeface="+mn-ea"/>
                <a:ea typeface="+mn-ea"/>
              </a:rPr>
              <a:t>    </a:t>
            </a:r>
            <a:endParaRPr lang="en-US" altLang="zh-CN" sz="2800" dirty="0" smtClean="0">
              <a:latin typeface="+mn-ea"/>
              <a:ea typeface="+mn-ea"/>
            </a:endParaRPr>
          </a:p>
          <a:p>
            <a:r>
              <a:rPr lang="en-US" altLang="zh-CN" sz="2800" dirty="0">
                <a:latin typeface="+mn-ea"/>
                <a:ea typeface="+mn-ea"/>
              </a:rPr>
              <a:t> </a:t>
            </a:r>
            <a:r>
              <a:rPr lang="en-US" altLang="zh-CN" sz="2800" dirty="0" smtClean="0">
                <a:latin typeface="+mn-ea"/>
                <a:ea typeface="+mn-ea"/>
              </a:rPr>
              <a:t>      </a:t>
            </a:r>
            <a:r>
              <a:rPr lang="zh-CN" altLang="en-US" sz="3600" dirty="0" smtClean="0">
                <a:latin typeface="+mn-ea"/>
                <a:ea typeface="+mn-ea"/>
              </a:rPr>
              <a:t>后期优化：</a:t>
            </a:r>
            <a:endParaRPr lang="en-US" altLang="zh-CN" sz="3600" dirty="0" smtClean="0">
              <a:latin typeface="+mn-ea"/>
              <a:ea typeface="+mn-ea"/>
            </a:endParaRPr>
          </a:p>
          <a:p>
            <a:r>
              <a:rPr lang="en-US" altLang="zh-CN" sz="3600" dirty="0" smtClean="0">
                <a:latin typeface="+mn-ea"/>
                <a:ea typeface="+mn-ea"/>
              </a:rPr>
              <a:t>    1.</a:t>
            </a:r>
            <a:r>
              <a:rPr lang="zh-CN" altLang="en-US" sz="3600" dirty="0" smtClean="0">
                <a:latin typeface="+mn-ea"/>
                <a:ea typeface="+mn-ea"/>
              </a:rPr>
              <a:t>继续调参</a:t>
            </a:r>
            <a:endParaRPr lang="en-US" altLang="zh-CN" sz="3600" dirty="0" smtClean="0">
              <a:latin typeface="+mn-ea"/>
              <a:ea typeface="+mn-ea"/>
            </a:endParaRPr>
          </a:p>
          <a:p>
            <a:r>
              <a:rPr lang="en-US" altLang="zh-CN" sz="3600" dirty="0" smtClean="0">
                <a:latin typeface="+mn-ea"/>
                <a:ea typeface="+mn-ea"/>
              </a:rPr>
              <a:t>    2.</a:t>
            </a:r>
            <a:r>
              <a:rPr lang="zh-CN" altLang="en-US" sz="3600" dirty="0" smtClean="0">
                <a:latin typeface="+mn-ea"/>
                <a:ea typeface="+mn-ea"/>
              </a:rPr>
              <a:t>特征选择改进</a:t>
            </a:r>
            <a:endParaRPr lang="en-US" altLang="zh-CN" sz="3600" dirty="0" smtClean="0">
              <a:latin typeface="+mn-ea"/>
              <a:ea typeface="+mn-ea"/>
            </a:endParaRPr>
          </a:p>
          <a:p>
            <a:r>
              <a:rPr lang="en-US" altLang="zh-CN" sz="3600" dirty="0" smtClean="0">
                <a:latin typeface="+mn-ea"/>
                <a:ea typeface="+mn-ea"/>
              </a:rPr>
              <a:t>    3.</a:t>
            </a:r>
            <a:r>
              <a:rPr lang="zh-CN" altLang="en-US" sz="3600" dirty="0" smtClean="0">
                <a:latin typeface="+mn-ea"/>
                <a:ea typeface="+mn-ea"/>
              </a:rPr>
              <a:t>模型融合</a:t>
            </a:r>
            <a:endParaRPr lang="en-US" altLang="zh-CN" sz="3600" dirty="0" smtClean="0">
              <a:latin typeface="+mn-ea"/>
              <a:ea typeface="+mn-ea"/>
            </a:endParaRPr>
          </a:p>
          <a:p>
            <a:r>
              <a:rPr lang="en-US" altLang="zh-CN" sz="3600" dirty="0" smtClean="0">
                <a:latin typeface="+mn-ea"/>
                <a:ea typeface="+mn-ea"/>
              </a:rPr>
              <a:t>    4.</a:t>
            </a:r>
            <a:r>
              <a:rPr lang="zh-CN" altLang="en-US" sz="3600" dirty="0" smtClean="0">
                <a:latin typeface="+mn-ea"/>
                <a:ea typeface="+mn-ea"/>
              </a:rPr>
              <a:t>时间序列分析</a:t>
            </a:r>
            <a:endParaRPr lang="en-US" altLang="zh-CN" sz="3600" dirty="0" smtClean="0">
              <a:latin typeface="+mn-ea"/>
              <a:ea typeface="+mn-ea"/>
            </a:endParaRPr>
          </a:p>
        </p:txBody>
      </p:sp>
    </p:spTree>
    <p:extLst>
      <p:ext uri="{BB962C8B-B14F-4D97-AF65-F5344CB8AC3E}">
        <p14:creationId xmlns:p14="http://schemas.microsoft.com/office/powerpoint/2010/main" val="4835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WordArt 13"/>
          <p:cNvSpPr>
            <a:spLocks noChangeArrowheads="1" noChangeShapeType="1" noTextEdit="1"/>
          </p:cNvSpPr>
          <p:nvPr/>
        </p:nvSpPr>
        <p:spPr bwMode="auto">
          <a:xfrm>
            <a:off x="1752600" y="3200400"/>
            <a:ext cx="5638800" cy="838200"/>
          </a:xfrm>
          <a:prstGeom prst="rect">
            <a:avLst/>
          </a:prstGeom>
        </p:spPr>
        <p:txBody>
          <a:bodyPr wrap="none" fromWordArt="1">
            <a:prstTxWarp prst="textPlain">
              <a:avLst>
                <a:gd name="adj" fmla="val 50000"/>
              </a:avLst>
            </a:prstTxWarp>
          </a:bodyPr>
          <a:lstStyle/>
          <a:p>
            <a:pPr algn="ctr"/>
            <a:r>
              <a:rPr lang="zh-CN" altLang="en-US" sz="6000" kern="10">
                <a:ln w="9525">
                  <a:solidFill>
                    <a:srgbClr val="000000"/>
                  </a:solidFill>
                  <a:round/>
                  <a:headEnd/>
                  <a:tailEnd/>
                </a:ln>
                <a:solidFill>
                  <a:srgbClr val="FF0000"/>
                </a:solidFill>
                <a:latin typeface="隶书" panose="02010509060101010101" pitchFamily="49" charset="-122"/>
              </a:rPr>
              <a:t>请批评指正！</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一、题目来源</a:t>
            </a:r>
          </a:p>
        </p:txBody>
      </p:sp>
      <p:grpSp>
        <p:nvGrpSpPr>
          <p:cNvPr id="5" name="组合 4"/>
          <p:cNvGrpSpPr/>
          <p:nvPr/>
        </p:nvGrpSpPr>
        <p:grpSpPr>
          <a:xfrm>
            <a:off x="381000" y="1905000"/>
            <a:ext cx="8289907" cy="4414974"/>
            <a:chOff x="4979860" y="1333500"/>
            <a:chExt cx="9094470" cy="4843462"/>
          </a:xfrm>
        </p:grpSpPr>
        <p:pic>
          <p:nvPicPr>
            <p:cNvPr id="3" name="图片 2"/>
            <p:cNvPicPr>
              <a:picLocks noChangeAspect="1"/>
            </p:cNvPicPr>
            <p:nvPr/>
          </p:nvPicPr>
          <p:blipFill>
            <a:blip r:embed="rId3"/>
            <a:stretch>
              <a:fillRect/>
            </a:stretch>
          </p:blipFill>
          <p:spPr>
            <a:xfrm>
              <a:off x="4979860" y="1333500"/>
              <a:ext cx="9094470" cy="4843462"/>
            </a:xfrm>
            <a:prstGeom prst="rect">
              <a:avLst/>
            </a:prstGeom>
          </p:spPr>
        </p:pic>
        <p:sp>
          <p:nvSpPr>
            <p:cNvPr id="4" name="矩形 3"/>
            <p:cNvSpPr/>
            <p:nvPr/>
          </p:nvSpPr>
          <p:spPr bwMode="auto">
            <a:xfrm>
              <a:off x="5033391" y="2971800"/>
              <a:ext cx="8987409" cy="1600200"/>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grpSp>
      <p:pic>
        <p:nvPicPr>
          <p:cNvPr id="2" name="图片 1"/>
          <p:cNvPicPr>
            <a:picLocks noChangeAspect="1"/>
          </p:cNvPicPr>
          <p:nvPr/>
        </p:nvPicPr>
        <p:blipFill>
          <a:blip r:embed="rId4"/>
          <a:stretch>
            <a:fillRect/>
          </a:stretch>
        </p:blipFill>
        <p:spPr>
          <a:xfrm>
            <a:off x="381000" y="1828800"/>
            <a:ext cx="8562974" cy="4591101"/>
          </a:xfrm>
          <a:prstGeom prst="rect">
            <a:avLst/>
          </a:prstGeom>
        </p:spPr>
      </p:pic>
    </p:spTree>
    <p:extLst>
      <p:ext uri="{BB962C8B-B14F-4D97-AF65-F5344CB8AC3E}">
        <p14:creationId xmlns:p14="http://schemas.microsoft.com/office/powerpoint/2010/main" val="3834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t>一</a:t>
            </a:r>
            <a:r>
              <a:rPr lang="zh-CN" altLang="en-US" kern="0" dirty="0" smtClean="0"/>
              <a:t>、题目来源</a:t>
            </a:r>
            <a:endParaRPr lang="zh-CN" altLang="en-US" kern="0" dirty="0"/>
          </a:p>
          <a:p>
            <a:pPr eaLnBrk="1" hangingPunct="1">
              <a:defRPr/>
            </a:pPr>
            <a:r>
              <a:rPr lang="zh-CN" altLang="en-US" kern="0" dirty="0">
                <a:solidFill>
                  <a:srgbClr val="FF0000"/>
                </a:solidFill>
              </a:rPr>
              <a:t>二</a:t>
            </a:r>
            <a:r>
              <a:rPr lang="zh-CN" altLang="en-US" kern="0" dirty="0" smtClean="0">
                <a:solidFill>
                  <a:srgbClr val="FF0000"/>
                </a:solidFill>
              </a:rPr>
              <a:t>、题目内容</a:t>
            </a:r>
            <a:endParaRPr lang="zh-CN" altLang="en-US" kern="0" dirty="0">
              <a:solidFill>
                <a:srgbClr val="FF0000"/>
              </a:solidFill>
            </a:endParaRPr>
          </a:p>
          <a:p>
            <a:pPr eaLnBrk="1" hangingPunct="1">
              <a:defRPr/>
            </a:pPr>
            <a:r>
              <a:rPr lang="zh-CN" altLang="en-US" kern="0" dirty="0"/>
              <a:t>三</a:t>
            </a:r>
            <a:r>
              <a:rPr lang="zh-CN" altLang="en-US" kern="0" dirty="0" smtClean="0"/>
              <a:t>、题目数据</a:t>
            </a:r>
            <a:endParaRPr lang="en-US" altLang="zh-CN" kern="0" dirty="0" smtClean="0"/>
          </a:p>
          <a:p>
            <a:pPr eaLnBrk="1" hangingPunct="1">
              <a:defRPr/>
            </a:pPr>
            <a:r>
              <a:rPr lang="zh-CN" altLang="en-US" kern="0" dirty="0" smtClean="0"/>
              <a:t>四、求解思路</a:t>
            </a:r>
            <a:endParaRPr lang="en-US" altLang="zh-CN" kern="0" dirty="0" smtClean="0"/>
          </a:p>
          <a:p>
            <a:pPr eaLnBrk="1" hangingPunct="1">
              <a:defRPr/>
            </a:pPr>
            <a:r>
              <a:rPr lang="zh-CN" altLang="en-US" kern="0" dirty="0" smtClean="0"/>
              <a:t>五、</a:t>
            </a:r>
            <a:r>
              <a:rPr lang="zh-CN" altLang="en-US" dirty="0"/>
              <a:t>详细</a:t>
            </a:r>
            <a:r>
              <a:rPr lang="zh-CN" altLang="en-US" dirty="0" smtClean="0"/>
              <a:t>过程</a:t>
            </a:r>
            <a:endParaRPr lang="en-US" altLang="zh-CN" dirty="0" smtClean="0"/>
          </a:p>
          <a:p>
            <a:pPr eaLnBrk="1" hangingPunct="1">
              <a:defRPr/>
            </a:pPr>
            <a:r>
              <a:rPr lang="zh-CN" altLang="en-US" dirty="0"/>
              <a:t>六、实验</a:t>
            </a:r>
            <a:r>
              <a:rPr lang="zh-CN" altLang="en-US" dirty="0" smtClean="0"/>
              <a:t>结果</a:t>
            </a:r>
            <a:endParaRPr lang="en-US" altLang="zh-CN" dirty="0" smtClean="0"/>
          </a:p>
          <a:p>
            <a:pPr eaLnBrk="1" hangingPunct="1">
              <a:defRPr/>
            </a:pPr>
            <a:r>
              <a:rPr lang="zh-CN" altLang="en-US" dirty="0"/>
              <a:t>七、排名</a:t>
            </a:r>
            <a:r>
              <a:rPr lang="zh-CN" altLang="en-US" dirty="0" smtClean="0"/>
              <a:t>结果</a:t>
            </a:r>
            <a:endParaRPr lang="zh-CN" altLang="en-US" kern="0" dirty="0"/>
          </a:p>
        </p:txBody>
      </p:sp>
    </p:spTree>
    <p:extLst>
      <p:ext uri="{BB962C8B-B14F-4D97-AF65-F5344CB8AC3E}">
        <p14:creationId xmlns:p14="http://schemas.microsoft.com/office/powerpoint/2010/main" val="1380790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二、题目内容</a:t>
            </a:r>
          </a:p>
        </p:txBody>
      </p:sp>
      <p:sp>
        <p:nvSpPr>
          <p:cNvPr id="2" name="矩形 1"/>
          <p:cNvSpPr/>
          <p:nvPr/>
        </p:nvSpPr>
        <p:spPr>
          <a:xfrm>
            <a:off x="736234" y="4947391"/>
            <a:ext cx="7772400" cy="1384995"/>
          </a:xfrm>
          <a:prstGeom prst="rect">
            <a:avLst/>
          </a:prstGeom>
          <a:solidFill>
            <a:schemeClr val="bg1"/>
          </a:solidFill>
        </p:spPr>
        <p:txBody>
          <a:bodyPr wrap="square">
            <a:spAutoFit/>
          </a:bodyPr>
          <a:lstStyle/>
          <a:p>
            <a:r>
              <a:rPr lang="zh-CN" altLang="en-US" sz="2800" dirty="0">
                <a:latin typeface="+mn-ea"/>
                <a:ea typeface="+mn-ea"/>
              </a:rPr>
              <a:t>通过学习一段时间内的环境数据和对应的实际太阳辐指数，训练模型，通过给定某时间点预测的环境数据，预测该时间点的实际太阳辐射指数。</a:t>
            </a:r>
          </a:p>
        </p:txBody>
      </p:sp>
      <p:pic>
        <p:nvPicPr>
          <p:cNvPr id="3" name="图片 2"/>
          <p:cNvPicPr>
            <a:picLocks noChangeAspect="1"/>
          </p:cNvPicPr>
          <p:nvPr/>
        </p:nvPicPr>
        <p:blipFill>
          <a:blip r:embed="rId3"/>
          <a:stretch>
            <a:fillRect/>
          </a:stretch>
        </p:blipFill>
        <p:spPr>
          <a:xfrm>
            <a:off x="595812" y="1967207"/>
            <a:ext cx="678396" cy="686377"/>
          </a:xfrm>
          <a:prstGeom prst="rect">
            <a:avLst/>
          </a:prstGeom>
        </p:spPr>
      </p:pic>
      <p:pic>
        <p:nvPicPr>
          <p:cNvPr id="4" name="图片 3"/>
          <p:cNvPicPr>
            <a:picLocks noChangeAspect="1"/>
          </p:cNvPicPr>
          <p:nvPr/>
        </p:nvPicPr>
        <p:blipFill>
          <a:blip r:embed="rId4"/>
          <a:stretch>
            <a:fillRect/>
          </a:stretch>
        </p:blipFill>
        <p:spPr>
          <a:xfrm>
            <a:off x="1941997" y="1905000"/>
            <a:ext cx="735597" cy="783991"/>
          </a:xfrm>
          <a:prstGeom prst="rect">
            <a:avLst/>
          </a:prstGeom>
        </p:spPr>
      </p:pic>
      <p:pic>
        <p:nvPicPr>
          <p:cNvPr id="5" name="图片 4"/>
          <p:cNvPicPr>
            <a:picLocks noChangeAspect="1"/>
          </p:cNvPicPr>
          <p:nvPr/>
        </p:nvPicPr>
        <p:blipFill>
          <a:blip r:embed="rId5"/>
          <a:stretch>
            <a:fillRect/>
          </a:stretch>
        </p:blipFill>
        <p:spPr>
          <a:xfrm>
            <a:off x="3328771" y="2013140"/>
            <a:ext cx="625965" cy="618157"/>
          </a:xfrm>
          <a:prstGeom prst="rect">
            <a:avLst/>
          </a:prstGeom>
        </p:spPr>
      </p:pic>
      <p:pic>
        <p:nvPicPr>
          <p:cNvPr id="6" name="图片 5"/>
          <p:cNvPicPr>
            <a:picLocks noChangeAspect="1"/>
          </p:cNvPicPr>
          <p:nvPr/>
        </p:nvPicPr>
        <p:blipFill>
          <a:blip r:embed="rId6"/>
          <a:stretch>
            <a:fillRect/>
          </a:stretch>
        </p:blipFill>
        <p:spPr>
          <a:xfrm>
            <a:off x="4702346" y="1967208"/>
            <a:ext cx="747283" cy="671940"/>
          </a:xfrm>
          <a:prstGeom prst="rect">
            <a:avLst/>
          </a:prstGeom>
        </p:spPr>
      </p:pic>
      <p:pic>
        <p:nvPicPr>
          <p:cNvPr id="7" name="图片 6"/>
          <p:cNvPicPr>
            <a:picLocks noChangeAspect="1"/>
          </p:cNvPicPr>
          <p:nvPr/>
        </p:nvPicPr>
        <p:blipFill>
          <a:blip r:embed="rId7"/>
          <a:stretch>
            <a:fillRect/>
          </a:stretch>
        </p:blipFill>
        <p:spPr>
          <a:xfrm>
            <a:off x="6212348" y="1967208"/>
            <a:ext cx="727866" cy="716286"/>
          </a:xfrm>
          <a:prstGeom prst="rect">
            <a:avLst/>
          </a:prstGeom>
        </p:spPr>
      </p:pic>
      <p:pic>
        <p:nvPicPr>
          <p:cNvPr id="8" name="图片 7"/>
          <p:cNvPicPr>
            <a:picLocks noChangeAspect="1"/>
          </p:cNvPicPr>
          <p:nvPr/>
        </p:nvPicPr>
        <p:blipFill>
          <a:blip r:embed="rId8"/>
          <a:stretch>
            <a:fillRect/>
          </a:stretch>
        </p:blipFill>
        <p:spPr>
          <a:xfrm>
            <a:off x="7696200" y="1752600"/>
            <a:ext cx="802791" cy="845739"/>
          </a:xfrm>
          <a:prstGeom prst="rect">
            <a:avLst/>
          </a:prstGeom>
        </p:spPr>
      </p:pic>
      <p:sp>
        <p:nvSpPr>
          <p:cNvPr id="11" name="矩形 10"/>
          <p:cNvSpPr/>
          <p:nvPr/>
        </p:nvSpPr>
        <p:spPr>
          <a:xfrm>
            <a:off x="426440" y="2578265"/>
            <a:ext cx="1173162" cy="461665"/>
          </a:xfrm>
          <a:prstGeom prst="rect">
            <a:avLst/>
          </a:prstGeom>
        </p:spPr>
        <p:txBody>
          <a:bodyPr wrap="square">
            <a:spAutoFit/>
          </a:bodyPr>
          <a:lstStyle/>
          <a:p>
            <a:r>
              <a:rPr lang="zh-CN" altLang="en-US" dirty="0" smtClean="0">
                <a:latin typeface="+mn-ea"/>
                <a:ea typeface="+mn-ea"/>
              </a:rPr>
              <a:t>辐照度</a:t>
            </a:r>
            <a:endParaRPr lang="zh-CN" altLang="en-US" dirty="0">
              <a:latin typeface="+mn-ea"/>
              <a:ea typeface="+mn-ea"/>
            </a:endParaRPr>
          </a:p>
        </p:txBody>
      </p:sp>
      <p:sp>
        <p:nvSpPr>
          <p:cNvPr id="12" name="矩形 11"/>
          <p:cNvSpPr/>
          <p:nvPr/>
        </p:nvSpPr>
        <p:spPr>
          <a:xfrm>
            <a:off x="1909230" y="2589681"/>
            <a:ext cx="816284" cy="461665"/>
          </a:xfrm>
          <a:prstGeom prst="rect">
            <a:avLst/>
          </a:prstGeom>
        </p:spPr>
        <p:txBody>
          <a:bodyPr wrap="square">
            <a:spAutoFit/>
          </a:bodyPr>
          <a:lstStyle/>
          <a:p>
            <a:r>
              <a:rPr lang="zh-CN" altLang="en-US" dirty="0" smtClean="0">
                <a:latin typeface="+mn-ea"/>
                <a:ea typeface="+mn-ea"/>
              </a:rPr>
              <a:t>温度</a:t>
            </a:r>
            <a:endParaRPr lang="zh-CN" altLang="en-US" dirty="0">
              <a:latin typeface="+mn-ea"/>
              <a:ea typeface="+mn-ea"/>
            </a:endParaRPr>
          </a:p>
        </p:txBody>
      </p:sp>
      <p:sp>
        <p:nvSpPr>
          <p:cNvPr id="13" name="矩形 12"/>
          <p:cNvSpPr/>
          <p:nvPr/>
        </p:nvSpPr>
        <p:spPr>
          <a:xfrm>
            <a:off x="3265389" y="2582065"/>
            <a:ext cx="840406" cy="461665"/>
          </a:xfrm>
          <a:prstGeom prst="rect">
            <a:avLst/>
          </a:prstGeom>
        </p:spPr>
        <p:txBody>
          <a:bodyPr wrap="square">
            <a:spAutoFit/>
          </a:bodyPr>
          <a:lstStyle/>
          <a:p>
            <a:r>
              <a:rPr lang="zh-CN" altLang="en-US" dirty="0" smtClean="0">
                <a:latin typeface="+mn-ea"/>
                <a:ea typeface="+mn-ea"/>
              </a:rPr>
              <a:t>湿度</a:t>
            </a:r>
            <a:endParaRPr lang="zh-CN" altLang="en-US" dirty="0">
              <a:latin typeface="+mn-ea"/>
              <a:ea typeface="+mn-ea"/>
            </a:endParaRPr>
          </a:p>
        </p:txBody>
      </p:sp>
      <p:sp>
        <p:nvSpPr>
          <p:cNvPr id="14" name="矩形 13"/>
          <p:cNvSpPr/>
          <p:nvPr/>
        </p:nvSpPr>
        <p:spPr>
          <a:xfrm>
            <a:off x="4730864" y="2568990"/>
            <a:ext cx="793273" cy="461665"/>
          </a:xfrm>
          <a:prstGeom prst="rect">
            <a:avLst/>
          </a:prstGeom>
        </p:spPr>
        <p:txBody>
          <a:bodyPr wrap="square">
            <a:spAutoFit/>
          </a:bodyPr>
          <a:lstStyle/>
          <a:p>
            <a:r>
              <a:rPr lang="zh-CN" altLang="en-US" dirty="0" smtClean="0">
                <a:latin typeface="+mn-ea"/>
                <a:ea typeface="+mn-ea"/>
              </a:rPr>
              <a:t>风速</a:t>
            </a:r>
            <a:endParaRPr lang="zh-CN" altLang="en-US" dirty="0">
              <a:latin typeface="+mn-ea"/>
              <a:ea typeface="+mn-ea"/>
            </a:endParaRPr>
          </a:p>
        </p:txBody>
      </p:sp>
      <p:sp>
        <p:nvSpPr>
          <p:cNvPr id="15" name="矩形 14"/>
          <p:cNvSpPr/>
          <p:nvPr/>
        </p:nvSpPr>
        <p:spPr>
          <a:xfrm>
            <a:off x="6205615" y="2579992"/>
            <a:ext cx="810850" cy="461665"/>
          </a:xfrm>
          <a:prstGeom prst="rect">
            <a:avLst/>
          </a:prstGeom>
        </p:spPr>
        <p:txBody>
          <a:bodyPr wrap="square">
            <a:spAutoFit/>
          </a:bodyPr>
          <a:lstStyle/>
          <a:p>
            <a:r>
              <a:rPr lang="zh-CN" altLang="en-US" dirty="0" smtClean="0">
                <a:latin typeface="+mn-ea"/>
                <a:ea typeface="+mn-ea"/>
              </a:rPr>
              <a:t>气压</a:t>
            </a:r>
            <a:endParaRPr lang="zh-CN" altLang="en-US" dirty="0">
              <a:latin typeface="+mn-ea"/>
              <a:ea typeface="+mn-ea"/>
            </a:endParaRPr>
          </a:p>
        </p:txBody>
      </p:sp>
      <p:sp>
        <p:nvSpPr>
          <p:cNvPr id="16" name="矩形 15"/>
          <p:cNvSpPr/>
          <p:nvPr/>
        </p:nvSpPr>
        <p:spPr>
          <a:xfrm>
            <a:off x="7723275" y="2578265"/>
            <a:ext cx="808037" cy="461665"/>
          </a:xfrm>
          <a:prstGeom prst="rect">
            <a:avLst/>
          </a:prstGeom>
        </p:spPr>
        <p:txBody>
          <a:bodyPr wrap="square">
            <a:spAutoFit/>
          </a:bodyPr>
          <a:lstStyle/>
          <a:p>
            <a:r>
              <a:rPr lang="zh-CN" altLang="en-US" dirty="0" smtClean="0">
                <a:latin typeface="+mn-ea"/>
                <a:ea typeface="+mn-ea"/>
              </a:rPr>
              <a:t>风向</a:t>
            </a:r>
            <a:endParaRPr lang="zh-CN" altLang="en-US" dirty="0">
              <a:latin typeface="+mn-ea"/>
              <a:ea typeface="+mn-ea"/>
            </a:endParaRPr>
          </a:p>
        </p:txBody>
      </p:sp>
      <p:sp>
        <p:nvSpPr>
          <p:cNvPr id="9" name="右大括号 8"/>
          <p:cNvSpPr/>
          <p:nvPr/>
        </p:nvSpPr>
        <p:spPr bwMode="auto">
          <a:xfrm rot="5400000">
            <a:off x="4391473" y="672224"/>
            <a:ext cx="461923" cy="8099628"/>
          </a:xfrm>
          <a:prstGeom prst="rightBrace">
            <a:avLst>
              <a:gd name="adj1" fmla="val 425521"/>
              <a:gd name="adj2" fmla="val 51465"/>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
        <p:nvSpPr>
          <p:cNvPr id="21" name="矩形 20"/>
          <p:cNvSpPr/>
          <p:nvPr/>
        </p:nvSpPr>
        <p:spPr>
          <a:xfrm>
            <a:off x="6990140" y="1391558"/>
            <a:ext cx="2153860" cy="461665"/>
          </a:xfrm>
          <a:prstGeom prst="rect">
            <a:avLst/>
          </a:prstGeom>
        </p:spPr>
        <p:txBody>
          <a:bodyPr wrap="square">
            <a:spAutoFit/>
          </a:bodyPr>
          <a:lstStyle/>
          <a:p>
            <a:r>
              <a:rPr lang="en-US" altLang="zh-CN" dirty="0" err="1" smtClean="0">
                <a:latin typeface="+mn-lt"/>
                <a:ea typeface="+mn-ea"/>
              </a:rPr>
              <a:t>train_feature</a:t>
            </a:r>
            <a:endParaRPr lang="zh-CN" altLang="en-US" dirty="0">
              <a:latin typeface="+mn-lt"/>
              <a:ea typeface="+mn-ea"/>
            </a:endParaRPr>
          </a:p>
        </p:txBody>
      </p:sp>
      <p:sp>
        <p:nvSpPr>
          <p:cNvPr id="22" name="矩形 21"/>
          <p:cNvSpPr/>
          <p:nvPr/>
        </p:nvSpPr>
        <p:spPr>
          <a:xfrm>
            <a:off x="6012043" y="3712689"/>
            <a:ext cx="2153860" cy="461665"/>
          </a:xfrm>
          <a:prstGeom prst="rect">
            <a:avLst/>
          </a:prstGeom>
        </p:spPr>
        <p:txBody>
          <a:bodyPr wrap="square">
            <a:spAutoFit/>
          </a:bodyPr>
          <a:lstStyle/>
          <a:p>
            <a:r>
              <a:rPr lang="en-US" altLang="zh-CN" dirty="0" err="1" smtClean="0">
                <a:latin typeface="+mn-lt"/>
                <a:ea typeface="+mn-ea"/>
              </a:rPr>
              <a:t>train_label</a:t>
            </a:r>
            <a:endParaRPr lang="zh-CN" altLang="en-US" dirty="0">
              <a:latin typeface="+mn-lt"/>
              <a:ea typeface="+mn-ea"/>
            </a:endParaRPr>
          </a:p>
        </p:txBody>
      </p:sp>
      <p:sp>
        <p:nvSpPr>
          <p:cNvPr id="17" name="加号 16"/>
          <p:cNvSpPr/>
          <p:nvPr/>
        </p:nvSpPr>
        <p:spPr bwMode="auto">
          <a:xfrm>
            <a:off x="2209800" y="2866676"/>
            <a:ext cx="4648200" cy="409924"/>
          </a:xfrm>
          <a:prstGeom prst="mathPlus">
            <a:avLst>
              <a:gd name="adj1" fmla="val 6880"/>
            </a:avLst>
          </a:prstGeom>
          <a:solidFill>
            <a:srgbClr val="00B050"/>
          </a:solidFill>
          <a:ln>
            <a:solidFill>
              <a:srgbClr val="20382A"/>
            </a:solid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pic>
        <p:nvPicPr>
          <p:cNvPr id="20" name="图片 19"/>
          <p:cNvPicPr>
            <a:picLocks noChangeAspect="1"/>
          </p:cNvPicPr>
          <p:nvPr/>
        </p:nvPicPr>
        <p:blipFill rotWithShape="1">
          <a:blip r:embed="rId9"/>
          <a:srcRect l="5027" t="12714" b="12421"/>
          <a:stretch/>
        </p:blipFill>
        <p:spPr>
          <a:xfrm>
            <a:off x="3048000" y="3308222"/>
            <a:ext cx="2799807" cy="1315815"/>
          </a:xfrm>
          <a:prstGeom prst="rect">
            <a:avLst/>
          </a:prstGeom>
          <a:ln>
            <a:noFill/>
          </a:ln>
          <a:effectLst>
            <a:outerShdw blurRad="292100" dist="139700" dir="2700000" algn="tl" rotWithShape="0">
              <a:srgbClr val="333333">
                <a:alpha val="65000"/>
              </a:srgbClr>
            </a:outerShdw>
          </a:effectLst>
        </p:spPr>
      </p:pic>
      <p:sp>
        <p:nvSpPr>
          <p:cNvPr id="25" name="矩形 24"/>
          <p:cNvSpPr/>
          <p:nvPr/>
        </p:nvSpPr>
        <p:spPr>
          <a:xfrm>
            <a:off x="1435964" y="3463768"/>
            <a:ext cx="1447800" cy="830997"/>
          </a:xfrm>
          <a:prstGeom prst="rect">
            <a:avLst/>
          </a:prstGeom>
        </p:spPr>
        <p:txBody>
          <a:bodyPr wrap="square">
            <a:spAutoFit/>
          </a:bodyPr>
          <a:lstStyle/>
          <a:p>
            <a:pPr algn="ctr"/>
            <a:r>
              <a:rPr lang="zh-CN" altLang="en-US" dirty="0" smtClean="0">
                <a:latin typeface="+mn-ea"/>
                <a:ea typeface="+mn-ea"/>
              </a:rPr>
              <a:t>辐射指数</a:t>
            </a:r>
            <a:endParaRPr lang="en-US" altLang="zh-CN" dirty="0" smtClean="0">
              <a:latin typeface="+mn-ea"/>
              <a:ea typeface="+mn-ea"/>
            </a:endParaRPr>
          </a:p>
          <a:p>
            <a:pPr algn="ctr"/>
            <a:r>
              <a:rPr lang="en-US" altLang="zh-CN" dirty="0" smtClean="0">
                <a:latin typeface="+mn-lt"/>
                <a:ea typeface="+mn-ea"/>
              </a:rPr>
              <a:t>MAE</a:t>
            </a:r>
            <a:endParaRPr lang="zh-CN" altLang="en-US" dirty="0">
              <a:latin typeface="+mn-lt"/>
              <a:ea typeface="+mn-ea"/>
            </a:endParaRPr>
          </a:p>
        </p:txBody>
      </p:sp>
    </p:spTree>
    <p:extLst>
      <p:ext uri="{BB962C8B-B14F-4D97-AF65-F5344CB8AC3E}">
        <p14:creationId xmlns:p14="http://schemas.microsoft.com/office/powerpoint/2010/main" val="58651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t>一</a:t>
            </a:r>
            <a:r>
              <a:rPr lang="zh-CN" altLang="en-US" kern="0" dirty="0" smtClean="0"/>
              <a:t>、题目来源</a:t>
            </a:r>
            <a:endParaRPr lang="zh-CN" altLang="en-US" kern="0" dirty="0"/>
          </a:p>
          <a:p>
            <a:pPr eaLnBrk="1" hangingPunct="1">
              <a:defRPr/>
            </a:pPr>
            <a:r>
              <a:rPr lang="zh-CN" altLang="en-US" kern="0" dirty="0"/>
              <a:t>二</a:t>
            </a:r>
            <a:r>
              <a:rPr lang="zh-CN" altLang="en-US" kern="0" dirty="0" smtClean="0"/>
              <a:t>、题目内容</a:t>
            </a:r>
            <a:endParaRPr lang="zh-CN" altLang="en-US" kern="0" dirty="0"/>
          </a:p>
          <a:p>
            <a:pPr eaLnBrk="1" hangingPunct="1">
              <a:defRPr/>
            </a:pPr>
            <a:r>
              <a:rPr lang="zh-CN" altLang="en-US" kern="0" dirty="0">
                <a:solidFill>
                  <a:srgbClr val="FF0000"/>
                </a:solidFill>
              </a:rPr>
              <a:t>三</a:t>
            </a:r>
            <a:r>
              <a:rPr lang="zh-CN" altLang="en-US" kern="0" dirty="0" smtClean="0">
                <a:solidFill>
                  <a:srgbClr val="FF0000"/>
                </a:solidFill>
              </a:rPr>
              <a:t>、题目数据</a:t>
            </a:r>
            <a:endParaRPr lang="en-US" altLang="zh-CN" kern="0" dirty="0" smtClean="0">
              <a:solidFill>
                <a:srgbClr val="FF0000"/>
              </a:solidFill>
            </a:endParaRPr>
          </a:p>
          <a:p>
            <a:pPr eaLnBrk="1" hangingPunct="1">
              <a:defRPr/>
            </a:pPr>
            <a:r>
              <a:rPr lang="zh-CN" altLang="en-US" kern="0" dirty="0" smtClean="0"/>
              <a:t>四、求解思路</a:t>
            </a:r>
            <a:endParaRPr lang="en-US" altLang="zh-CN" kern="0" dirty="0" smtClean="0"/>
          </a:p>
          <a:p>
            <a:pPr eaLnBrk="1" hangingPunct="1">
              <a:defRPr/>
            </a:pPr>
            <a:r>
              <a:rPr lang="zh-CN" altLang="en-US" kern="0" dirty="0" smtClean="0"/>
              <a:t>五、</a:t>
            </a:r>
            <a:r>
              <a:rPr lang="zh-CN" altLang="en-US" dirty="0"/>
              <a:t>详细</a:t>
            </a:r>
            <a:r>
              <a:rPr lang="zh-CN" altLang="en-US" dirty="0" smtClean="0"/>
              <a:t>过程</a:t>
            </a:r>
            <a:endParaRPr lang="en-US" altLang="zh-CN" dirty="0" smtClean="0"/>
          </a:p>
          <a:p>
            <a:pPr eaLnBrk="1" hangingPunct="1">
              <a:defRPr/>
            </a:pPr>
            <a:r>
              <a:rPr lang="zh-CN" altLang="en-US" dirty="0"/>
              <a:t>六、实验</a:t>
            </a:r>
            <a:r>
              <a:rPr lang="zh-CN" altLang="en-US" dirty="0" smtClean="0"/>
              <a:t>结果</a:t>
            </a:r>
            <a:endParaRPr lang="en-US" altLang="zh-CN" dirty="0" smtClean="0"/>
          </a:p>
          <a:p>
            <a:pPr eaLnBrk="1" hangingPunct="1">
              <a:defRPr/>
            </a:pPr>
            <a:r>
              <a:rPr lang="zh-CN" altLang="en-US" dirty="0"/>
              <a:t>七、排名</a:t>
            </a:r>
            <a:r>
              <a:rPr lang="zh-CN" altLang="en-US" dirty="0" smtClean="0"/>
              <a:t>结果</a:t>
            </a:r>
            <a:endParaRPr lang="zh-CN" altLang="en-US" kern="0" dirty="0"/>
          </a:p>
        </p:txBody>
      </p:sp>
    </p:spTree>
    <p:extLst>
      <p:ext uri="{BB962C8B-B14F-4D97-AF65-F5344CB8AC3E}">
        <p14:creationId xmlns:p14="http://schemas.microsoft.com/office/powerpoint/2010/main" val="2267014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三、题目数据</a:t>
            </a:r>
          </a:p>
        </p:txBody>
      </p:sp>
      <p:pic>
        <p:nvPicPr>
          <p:cNvPr id="10" name="图片 9"/>
          <p:cNvPicPr>
            <a:picLocks noChangeAspect="1"/>
          </p:cNvPicPr>
          <p:nvPr/>
        </p:nvPicPr>
        <p:blipFill rotWithShape="1">
          <a:blip r:embed="rId3"/>
          <a:srcRect b="61267"/>
          <a:stretch/>
        </p:blipFill>
        <p:spPr>
          <a:xfrm>
            <a:off x="228600" y="2057401"/>
            <a:ext cx="4826000" cy="2054496"/>
          </a:xfrm>
          <a:prstGeom prst="rect">
            <a:avLst/>
          </a:prstGeom>
        </p:spPr>
      </p:pic>
      <p:pic>
        <p:nvPicPr>
          <p:cNvPr id="18" name="图片 17"/>
          <p:cNvPicPr>
            <a:picLocks noChangeAspect="1"/>
          </p:cNvPicPr>
          <p:nvPr/>
        </p:nvPicPr>
        <p:blipFill rotWithShape="1">
          <a:blip r:embed="rId4"/>
          <a:srcRect b="77243"/>
          <a:stretch/>
        </p:blipFill>
        <p:spPr>
          <a:xfrm>
            <a:off x="5410200" y="1981200"/>
            <a:ext cx="3067050" cy="1683760"/>
          </a:xfrm>
          <a:prstGeom prst="rect">
            <a:avLst/>
          </a:prstGeom>
        </p:spPr>
      </p:pic>
      <p:pic>
        <p:nvPicPr>
          <p:cNvPr id="19" name="图片 18"/>
          <p:cNvPicPr>
            <a:picLocks noChangeAspect="1"/>
          </p:cNvPicPr>
          <p:nvPr/>
        </p:nvPicPr>
        <p:blipFill>
          <a:blip r:embed="rId5"/>
          <a:stretch>
            <a:fillRect/>
          </a:stretch>
        </p:blipFill>
        <p:spPr>
          <a:xfrm>
            <a:off x="219710" y="4419600"/>
            <a:ext cx="4843780" cy="2056457"/>
          </a:xfrm>
          <a:prstGeom prst="rect">
            <a:avLst/>
          </a:prstGeom>
        </p:spPr>
      </p:pic>
      <p:sp>
        <p:nvSpPr>
          <p:cNvPr id="2" name="矩形 1"/>
          <p:cNvSpPr/>
          <p:nvPr/>
        </p:nvSpPr>
        <p:spPr>
          <a:xfrm>
            <a:off x="685800" y="3957935"/>
            <a:ext cx="4225290" cy="461665"/>
          </a:xfrm>
          <a:prstGeom prst="rect">
            <a:avLst/>
          </a:prstGeom>
          <a:solidFill>
            <a:schemeClr val="bg1"/>
          </a:solidFill>
        </p:spPr>
        <p:txBody>
          <a:bodyPr wrap="square">
            <a:spAutoFit/>
          </a:bodyPr>
          <a:lstStyle/>
          <a:p>
            <a:r>
              <a:rPr lang="zh-CN" altLang="en-US" dirty="0" smtClean="0">
                <a:latin typeface="+mn-ea"/>
                <a:ea typeface="+mn-ea"/>
              </a:rPr>
              <a:t>训练集 </a:t>
            </a:r>
            <a:r>
              <a:rPr lang="en-US" altLang="zh-CN" dirty="0" smtClean="0">
                <a:latin typeface="+mn-ea"/>
                <a:ea typeface="+mn-ea"/>
              </a:rPr>
              <a:t>8</a:t>
            </a:r>
            <a:r>
              <a:rPr lang="zh-CN" altLang="en-US" dirty="0" smtClean="0">
                <a:latin typeface="+mn-ea"/>
                <a:ea typeface="+mn-ea"/>
              </a:rPr>
              <a:t>个特征 </a:t>
            </a:r>
            <a:r>
              <a:rPr lang="en-US" altLang="zh-CN" dirty="0" smtClean="0">
                <a:latin typeface="+mn-ea"/>
                <a:ea typeface="+mn-ea"/>
              </a:rPr>
              <a:t>17008</a:t>
            </a:r>
            <a:r>
              <a:rPr lang="zh-CN" altLang="en-US" dirty="0" smtClean="0">
                <a:latin typeface="+mn-ea"/>
                <a:ea typeface="+mn-ea"/>
              </a:rPr>
              <a:t>条数据</a:t>
            </a:r>
            <a:endParaRPr lang="zh-CN" altLang="en-US" dirty="0">
              <a:latin typeface="+mn-ea"/>
              <a:ea typeface="+mn-ea"/>
            </a:endParaRPr>
          </a:p>
        </p:txBody>
      </p:sp>
      <p:sp>
        <p:nvSpPr>
          <p:cNvPr id="24" name="矩形 23"/>
          <p:cNvSpPr/>
          <p:nvPr/>
        </p:nvSpPr>
        <p:spPr>
          <a:xfrm>
            <a:off x="685800" y="6322095"/>
            <a:ext cx="4225290" cy="461665"/>
          </a:xfrm>
          <a:prstGeom prst="rect">
            <a:avLst/>
          </a:prstGeom>
          <a:solidFill>
            <a:schemeClr val="bg1"/>
          </a:solidFill>
        </p:spPr>
        <p:txBody>
          <a:bodyPr wrap="square">
            <a:spAutoFit/>
          </a:bodyPr>
          <a:lstStyle/>
          <a:p>
            <a:r>
              <a:rPr lang="zh-CN" altLang="en-US" dirty="0" smtClean="0">
                <a:latin typeface="+mn-ea"/>
                <a:ea typeface="+mn-ea"/>
              </a:rPr>
              <a:t>测试集 </a:t>
            </a:r>
            <a:r>
              <a:rPr lang="en-US" altLang="zh-CN" dirty="0" smtClean="0">
                <a:latin typeface="+mn-ea"/>
                <a:ea typeface="+mn-ea"/>
              </a:rPr>
              <a:t>8</a:t>
            </a:r>
            <a:r>
              <a:rPr lang="zh-CN" altLang="en-US" dirty="0" smtClean="0">
                <a:latin typeface="+mn-ea"/>
                <a:ea typeface="+mn-ea"/>
              </a:rPr>
              <a:t>个特征 </a:t>
            </a:r>
            <a:r>
              <a:rPr lang="en-US" altLang="zh-CN" dirty="0" smtClean="0">
                <a:latin typeface="+mn-ea"/>
                <a:ea typeface="+mn-ea"/>
              </a:rPr>
              <a:t>7320</a:t>
            </a:r>
            <a:r>
              <a:rPr lang="zh-CN" altLang="en-US" dirty="0" smtClean="0">
                <a:latin typeface="+mn-ea"/>
                <a:ea typeface="+mn-ea"/>
              </a:rPr>
              <a:t>条数据</a:t>
            </a:r>
            <a:endParaRPr lang="zh-CN" altLang="en-US" dirty="0">
              <a:latin typeface="+mn-ea"/>
              <a:ea typeface="+mn-ea"/>
            </a:endParaRPr>
          </a:p>
        </p:txBody>
      </p:sp>
      <p:sp>
        <p:nvSpPr>
          <p:cNvPr id="25" name="矩形 24"/>
          <p:cNvSpPr/>
          <p:nvPr/>
        </p:nvSpPr>
        <p:spPr>
          <a:xfrm>
            <a:off x="5347252" y="3669701"/>
            <a:ext cx="3581400" cy="461665"/>
          </a:xfrm>
          <a:prstGeom prst="rect">
            <a:avLst/>
          </a:prstGeom>
          <a:solidFill>
            <a:schemeClr val="bg1"/>
          </a:solidFill>
        </p:spPr>
        <p:txBody>
          <a:bodyPr wrap="square">
            <a:spAutoFit/>
          </a:bodyPr>
          <a:lstStyle/>
          <a:p>
            <a:r>
              <a:rPr lang="zh-CN" altLang="en-US" dirty="0" smtClean="0">
                <a:latin typeface="+mn-ea"/>
                <a:ea typeface="+mn-ea"/>
              </a:rPr>
              <a:t>训练集标签 </a:t>
            </a:r>
            <a:r>
              <a:rPr lang="en-US" altLang="zh-CN" dirty="0" smtClean="0">
                <a:latin typeface="+mn-ea"/>
                <a:ea typeface="+mn-ea"/>
              </a:rPr>
              <a:t>2126</a:t>
            </a:r>
            <a:r>
              <a:rPr lang="zh-CN" altLang="en-US" dirty="0" smtClean="0">
                <a:latin typeface="+mn-ea"/>
                <a:ea typeface="+mn-ea"/>
              </a:rPr>
              <a:t>条数据</a:t>
            </a:r>
            <a:endParaRPr lang="zh-CN" altLang="en-US" dirty="0">
              <a:latin typeface="+mn-ea"/>
              <a:ea typeface="+mn-ea"/>
            </a:endParaRPr>
          </a:p>
        </p:txBody>
      </p:sp>
      <p:sp>
        <p:nvSpPr>
          <p:cNvPr id="23" name="矩形 22"/>
          <p:cNvSpPr/>
          <p:nvPr/>
        </p:nvSpPr>
        <p:spPr bwMode="auto">
          <a:xfrm>
            <a:off x="1066800" y="2126037"/>
            <a:ext cx="609600" cy="1650833"/>
          </a:xfrm>
          <a:prstGeom prst="rect">
            <a:avLst/>
          </a:prstGeom>
          <a:noFill/>
          <a:ln w="28575" cap="flat" cmpd="sng" algn="ctr">
            <a:solidFill>
              <a:srgbClr val="FF5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cxnSp>
        <p:nvCxnSpPr>
          <p:cNvPr id="27" name="直接箭头连接符 26"/>
          <p:cNvCxnSpPr>
            <a:stCxn id="23" idx="3"/>
          </p:cNvCxnSpPr>
          <p:nvPr/>
        </p:nvCxnSpPr>
        <p:spPr bwMode="auto">
          <a:xfrm flipV="1">
            <a:off x="1676400" y="2590802"/>
            <a:ext cx="4572000" cy="360652"/>
          </a:xfrm>
          <a:prstGeom prst="straightConnector1">
            <a:avLst/>
          </a:prstGeom>
          <a:noFill/>
          <a:ln w="28575" cap="flat" cmpd="sng" algn="ctr">
            <a:solidFill>
              <a:srgbClr val="FF505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a:xfrm>
            <a:off x="6189479" y="5216484"/>
            <a:ext cx="1896946" cy="830997"/>
          </a:xfrm>
          <a:prstGeom prst="rect">
            <a:avLst/>
          </a:prstGeom>
          <a:solidFill>
            <a:schemeClr val="bg1"/>
          </a:solidFill>
        </p:spPr>
        <p:txBody>
          <a:bodyPr wrap="square">
            <a:spAutoFit/>
          </a:bodyPr>
          <a:lstStyle/>
          <a:p>
            <a:pPr algn="ctr"/>
            <a:r>
              <a:rPr lang="zh-CN" altLang="en-US" dirty="0" smtClean="0">
                <a:solidFill>
                  <a:srgbClr val="FF0000"/>
                </a:solidFill>
                <a:latin typeface="+mn-ea"/>
                <a:ea typeface="+mn-ea"/>
              </a:rPr>
              <a:t>测试集标签 </a:t>
            </a:r>
            <a:endParaRPr lang="en-US" altLang="zh-CN" dirty="0" smtClean="0">
              <a:solidFill>
                <a:srgbClr val="FF0000"/>
              </a:solidFill>
              <a:latin typeface="+mn-ea"/>
              <a:ea typeface="+mn-ea"/>
            </a:endParaRPr>
          </a:p>
          <a:p>
            <a:pPr algn="ctr"/>
            <a:r>
              <a:rPr lang="en-US" altLang="zh-CN" dirty="0" smtClean="0">
                <a:solidFill>
                  <a:srgbClr val="FF0000"/>
                </a:solidFill>
                <a:latin typeface="+mn-ea"/>
                <a:ea typeface="+mn-ea"/>
              </a:rPr>
              <a:t>915</a:t>
            </a:r>
            <a:r>
              <a:rPr lang="zh-CN" altLang="en-US" dirty="0" smtClean="0">
                <a:solidFill>
                  <a:srgbClr val="FF0000"/>
                </a:solidFill>
                <a:latin typeface="+mn-ea"/>
                <a:ea typeface="+mn-ea"/>
              </a:rPr>
              <a:t>条数据</a:t>
            </a:r>
            <a:endParaRPr lang="zh-CN" altLang="en-US" dirty="0">
              <a:solidFill>
                <a:srgbClr val="FF0000"/>
              </a:solidFill>
              <a:latin typeface="+mn-ea"/>
              <a:ea typeface="+mn-ea"/>
            </a:endParaRPr>
          </a:p>
        </p:txBody>
      </p:sp>
      <p:sp>
        <p:nvSpPr>
          <p:cNvPr id="31" name="右箭头 30"/>
          <p:cNvSpPr/>
          <p:nvPr/>
        </p:nvSpPr>
        <p:spPr bwMode="auto">
          <a:xfrm rot="2410126">
            <a:off x="5120828" y="4450301"/>
            <a:ext cx="1275056" cy="387637"/>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
        <p:nvSpPr>
          <p:cNvPr id="33" name="右箭头 32"/>
          <p:cNvSpPr/>
          <p:nvPr/>
        </p:nvSpPr>
        <p:spPr bwMode="auto">
          <a:xfrm rot="5400000">
            <a:off x="6936119" y="4429716"/>
            <a:ext cx="676275" cy="387637"/>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
        <p:nvSpPr>
          <p:cNvPr id="34" name="右箭头 33"/>
          <p:cNvSpPr/>
          <p:nvPr/>
        </p:nvSpPr>
        <p:spPr bwMode="auto">
          <a:xfrm>
            <a:off x="5237202" y="5424719"/>
            <a:ext cx="778565" cy="387637"/>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pPr>
            <a:endParaRPr kumimoji="0"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Tree>
    <p:extLst>
      <p:ext uri="{BB962C8B-B14F-4D97-AF65-F5344CB8AC3E}">
        <p14:creationId xmlns:p14="http://schemas.microsoft.com/office/powerpoint/2010/main" val="146480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1"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主要内容</a:t>
            </a:r>
          </a:p>
        </p:txBody>
      </p:sp>
      <p:sp>
        <p:nvSpPr>
          <p:cNvPr id="5" name="Rectangle 3">
            <a:extLst>
              <a:ext uri="{FF2B5EF4-FFF2-40B4-BE49-F238E27FC236}"/>
            </a:extLst>
          </p:cNvPr>
          <p:cNvSpPr txBox="1">
            <a:spLocks noChangeArrowheads="1"/>
          </p:cNvSpPr>
          <p:nvPr/>
        </p:nvSpPr>
        <p:spPr bwMode="auto">
          <a:xfrm>
            <a:off x="1371600" y="2057400"/>
            <a:ext cx="66008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kern="0" dirty="0"/>
              <a:t>一</a:t>
            </a:r>
            <a:r>
              <a:rPr lang="zh-CN" altLang="en-US" kern="0" dirty="0" smtClean="0"/>
              <a:t>、题目来源</a:t>
            </a:r>
            <a:endParaRPr lang="zh-CN" altLang="en-US" kern="0" dirty="0"/>
          </a:p>
          <a:p>
            <a:pPr eaLnBrk="1" hangingPunct="1">
              <a:defRPr/>
            </a:pPr>
            <a:r>
              <a:rPr lang="zh-CN" altLang="en-US" kern="0" dirty="0"/>
              <a:t>二</a:t>
            </a:r>
            <a:r>
              <a:rPr lang="zh-CN" altLang="en-US" kern="0" dirty="0" smtClean="0"/>
              <a:t>、题目内容</a:t>
            </a:r>
            <a:endParaRPr lang="zh-CN" altLang="en-US" kern="0" dirty="0"/>
          </a:p>
          <a:p>
            <a:pPr eaLnBrk="1" hangingPunct="1">
              <a:defRPr/>
            </a:pPr>
            <a:r>
              <a:rPr lang="zh-CN" altLang="en-US" kern="0" dirty="0"/>
              <a:t>三</a:t>
            </a:r>
            <a:r>
              <a:rPr lang="zh-CN" altLang="en-US" kern="0" dirty="0" smtClean="0"/>
              <a:t>、题目数据</a:t>
            </a:r>
            <a:endParaRPr lang="en-US" altLang="zh-CN" kern="0" dirty="0" smtClean="0"/>
          </a:p>
          <a:p>
            <a:pPr eaLnBrk="1" hangingPunct="1">
              <a:defRPr/>
            </a:pPr>
            <a:r>
              <a:rPr lang="zh-CN" altLang="en-US" kern="0" dirty="0" smtClean="0">
                <a:solidFill>
                  <a:srgbClr val="FF0000"/>
                </a:solidFill>
              </a:rPr>
              <a:t>四、求解思路</a:t>
            </a:r>
            <a:endParaRPr lang="en-US" altLang="zh-CN" kern="0" dirty="0" smtClean="0">
              <a:solidFill>
                <a:srgbClr val="FF0000"/>
              </a:solidFill>
            </a:endParaRPr>
          </a:p>
          <a:p>
            <a:pPr eaLnBrk="1" hangingPunct="1">
              <a:defRPr/>
            </a:pPr>
            <a:r>
              <a:rPr lang="zh-CN" altLang="en-US" kern="0" dirty="0" smtClean="0"/>
              <a:t>五、</a:t>
            </a:r>
            <a:r>
              <a:rPr lang="zh-CN" altLang="en-US" dirty="0"/>
              <a:t>详细</a:t>
            </a:r>
            <a:r>
              <a:rPr lang="zh-CN" altLang="en-US" dirty="0" smtClean="0"/>
              <a:t>过程</a:t>
            </a:r>
            <a:endParaRPr lang="en-US" altLang="zh-CN" dirty="0" smtClean="0"/>
          </a:p>
          <a:p>
            <a:pPr eaLnBrk="1" hangingPunct="1">
              <a:defRPr/>
            </a:pPr>
            <a:r>
              <a:rPr lang="zh-CN" altLang="en-US" dirty="0"/>
              <a:t>六、实验</a:t>
            </a:r>
            <a:r>
              <a:rPr lang="zh-CN" altLang="en-US" dirty="0" smtClean="0"/>
              <a:t>结果</a:t>
            </a:r>
            <a:endParaRPr lang="en-US" altLang="zh-CN" dirty="0" smtClean="0"/>
          </a:p>
          <a:p>
            <a:pPr eaLnBrk="1" hangingPunct="1">
              <a:defRPr/>
            </a:pPr>
            <a:r>
              <a:rPr lang="zh-CN" altLang="en-US" dirty="0"/>
              <a:t>七、排名</a:t>
            </a:r>
            <a:r>
              <a:rPr lang="zh-CN" altLang="en-US" dirty="0" smtClean="0"/>
              <a:t>结果</a:t>
            </a:r>
            <a:endParaRPr lang="zh-CN" altLang="en-US" kern="0" dirty="0"/>
          </a:p>
        </p:txBody>
      </p:sp>
    </p:spTree>
    <p:extLst>
      <p:ext uri="{BB962C8B-B14F-4D97-AF65-F5344CB8AC3E}">
        <p14:creationId xmlns:p14="http://schemas.microsoft.com/office/powerpoint/2010/main" val="1093022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990600"/>
            <a:ext cx="7793037" cy="685800"/>
          </a:xfrm>
        </p:spPr>
        <p:txBody>
          <a:bodyPr/>
          <a:lstStyle/>
          <a:p>
            <a:pPr eaLnBrk="1" hangingPunct="1"/>
            <a:r>
              <a:rPr lang="zh-CN" altLang="en-US" sz="4000" dirty="0" smtClean="0"/>
              <a:t>四、求解思路</a:t>
            </a:r>
          </a:p>
        </p:txBody>
      </p:sp>
      <p:sp>
        <p:nvSpPr>
          <p:cNvPr id="25" name="矩形 24"/>
          <p:cNvSpPr/>
          <p:nvPr/>
        </p:nvSpPr>
        <p:spPr>
          <a:xfrm>
            <a:off x="3505200" y="2133600"/>
            <a:ext cx="1676400" cy="523220"/>
          </a:xfrm>
          <a:prstGeom prst="rect">
            <a:avLst/>
          </a:prstGeom>
          <a:solidFill>
            <a:schemeClr val="bg1"/>
          </a:solidFill>
        </p:spPr>
        <p:txBody>
          <a:bodyPr wrap="square">
            <a:spAutoFit/>
          </a:bodyPr>
          <a:lstStyle/>
          <a:p>
            <a:r>
              <a:rPr lang="zh-CN" altLang="en-US" sz="2800" dirty="0" smtClean="0">
                <a:latin typeface="+mn-ea"/>
                <a:ea typeface="+mn-ea"/>
              </a:rPr>
              <a:t>观察数据</a:t>
            </a:r>
            <a:endParaRPr lang="zh-CN" altLang="en-US" sz="2800" dirty="0">
              <a:latin typeface="+mn-ea"/>
              <a:ea typeface="+mn-ea"/>
            </a:endParaRPr>
          </a:p>
        </p:txBody>
      </p:sp>
      <p:sp>
        <p:nvSpPr>
          <p:cNvPr id="15" name="矩形 14"/>
          <p:cNvSpPr/>
          <p:nvPr/>
        </p:nvSpPr>
        <p:spPr>
          <a:xfrm>
            <a:off x="3356114" y="2932044"/>
            <a:ext cx="1981201" cy="523220"/>
          </a:xfrm>
          <a:prstGeom prst="rect">
            <a:avLst/>
          </a:prstGeom>
          <a:solidFill>
            <a:schemeClr val="bg1"/>
          </a:solidFill>
        </p:spPr>
        <p:txBody>
          <a:bodyPr wrap="square">
            <a:spAutoFit/>
          </a:bodyPr>
          <a:lstStyle/>
          <a:p>
            <a:r>
              <a:rPr lang="zh-CN" altLang="en-US" sz="2800" dirty="0" smtClean="0">
                <a:latin typeface="+mn-ea"/>
                <a:ea typeface="+mn-ea"/>
              </a:rPr>
              <a:t>数据预处理</a:t>
            </a:r>
            <a:endParaRPr lang="zh-CN" altLang="en-US" sz="2800" dirty="0">
              <a:latin typeface="+mn-ea"/>
              <a:ea typeface="+mn-ea"/>
            </a:endParaRPr>
          </a:p>
        </p:txBody>
      </p:sp>
      <p:sp>
        <p:nvSpPr>
          <p:cNvPr id="16" name="矩形 15"/>
          <p:cNvSpPr/>
          <p:nvPr/>
        </p:nvSpPr>
        <p:spPr>
          <a:xfrm>
            <a:off x="3508513" y="3730488"/>
            <a:ext cx="1676401" cy="523220"/>
          </a:xfrm>
          <a:prstGeom prst="rect">
            <a:avLst/>
          </a:prstGeom>
          <a:solidFill>
            <a:schemeClr val="bg1"/>
          </a:solidFill>
        </p:spPr>
        <p:txBody>
          <a:bodyPr wrap="square">
            <a:spAutoFit/>
          </a:bodyPr>
          <a:lstStyle/>
          <a:p>
            <a:r>
              <a:rPr lang="zh-CN" altLang="en-US" sz="2800" dirty="0" smtClean="0">
                <a:latin typeface="+mn-ea"/>
                <a:ea typeface="+mn-ea"/>
              </a:rPr>
              <a:t>特征选取</a:t>
            </a:r>
            <a:endParaRPr lang="zh-CN" altLang="en-US" sz="2800" dirty="0">
              <a:latin typeface="+mn-ea"/>
              <a:ea typeface="+mn-ea"/>
            </a:endParaRPr>
          </a:p>
        </p:txBody>
      </p:sp>
      <p:sp>
        <p:nvSpPr>
          <p:cNvPr id="17" name="矩形 16"/>
          <p:cNvSpPr/>
          <p:nvPr/>
        </p:nvSpPr>
        <p:spPr>
          <a:xfrm>
            <a:off x="3505200" y="4528932"/>
            <a:ext cx="1676400" cy="523220"/>
          </a:xfrm>
          <a:prstGeom prst="rect">
            <a:avLst/>
          </a:prstGeom>
          <a:solidFill>
            <a:schemeClr val="bg1"/>
          </a:solidFill>
        </p:spPr>
        <p:txBody>
          <a:bodyPr wrap="square">
            <a:spAutoFit/>
          </a:bodyPr>
          <a:lstStyle/>
          <a:p>
            <a:r>
              <a:rPr lang="zh-CN" altLang="en-US" sz="2800" dirty="0" smtClean="0">
                <a:latin typeface="+mn-ea"/>
                <a:ea typeface="+mn-ea"/>
              </a:rPr>
              <a:t>模型选择</a:t>
            </a:r>
            <a:endParaRPr lang="zh-CN" altLang="en-US" sz="2800" dirty="0">
              <a:latin typeface="+mn-ea"/>
              <a:ea typeface="+mn-ea"/>
            </a:endParaRPr>
          </a:p>
        </p:txBody>
      </p:sp>
      <p:sp>
        <p:nvSpPr>
          <p:cNvPr id="20" name="矩形 19"/>
          <p:cNvSpPr/>
          <p:nvPr/>
        </p:nvSpPr>
        <p:spPr>
          <a:xfrm>
            <a:off x="3508513" y="5327376"/>
            <a:ext cx="1673087" cy="523220"/>
          </a:xfrm>
          <a:prstGeom prst="rect">
            <a:avLst/>
          </a:prstGeom>
          <a:solidFill>
            <a:schemeClr val="bg1"/>
          </a:solidFill>
        </p:spPr>
        <p:txBody>
          <a:bodyPr wrap="square">
            <a:spAutoFit/>
          </a:bodyPr>
          <a:lstStyle/>
          <a:p>
            <a:r>
              <a:rPr lang="zh-CN" altLang="en-US" sz="2800" dirty="0">
                <a:latin typeface="+mn-ea"/>
                <a:ea typeface="+mn-ea"/>
              </a:rPr>
              <a:t>对比</a:t>
            </a:r>
            <a:r>
              <a:rPr lang="zh-CN" altLang="en-US" sz="2800" dirty="0" smtClean="0">
                <a:latin typeface="+mn-ea"/>
                <a:ea typeface="+mn-ea"/>
              </a:rPr>
              <a:t>优化</a:t>
            </a:r>
            <a:endParaRPr lang="zh-CN" altLang="en-US" sz="2800" dirty="0">
              <a:latin typeface="+mn-ea"/>
              <a:ea typeface="+mn-ea"/>
            </a:endParaRPr>
          </a:p>
        </p:txBody>
      </p:sp>
      <p:cxnSp>
        <p:nvCxnSpPr>
          <p:cNvPr id="4" name="直接箭头连接符 3"/>
          <p:cNvCxnSpPr>
            <a:stCxn id="25" idx="2"/>
            <a:endCxn id="15" idx="0"/>
          </p:cNvCxnSpPr>
          <p:nvPr/>
        </p:nvCxnSpPr>
        <p:spPr bwMode="auto">
          <a:xfrm>
            <a:off x="4343400" y="2656820"/>
            <a:ext cx="3315" cy="275224"/>
          </a:xfrm>
          <a:prstGeom prst="straightConnector1">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a:stCxn id="15" idx="2"/>
            <a:endCxn id="16" idx="0"/>
          </p:cNvCxnSpPr>
          <p:nvPr/>
        </p:nvCxnSpPr>
        <p:spPr bwMode="auto">
          <a:xfrm flipH="1">
            <a:off x="4346714" y="3455264"/>
            <a:ext cx="1" cy="275224"/>
          </a:xfrm>
          <a:prstGeom prst="straightConnector1">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a:stCxn id="16" idx="2"/>
            <a:endCxn id="17" idx="0"/>
          </p:cNvCxnSpPr>
          <p:nvPr/>
        </p:nvCxnSpPr>
        <p:spPr bwMode="auto">
          <a:xfrm flipH="1">
            <a:off x="4343400" y="4253708"/>
            <a:ext cx="3314" cy="275224"/>
          </a:xfrm>
          <a:prstGeom prst="straightConnector1">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17" idx="2"/>
            <a:endCxn id="20" idx="0"/>
          </p:cNvCxnSpPr>
          <p:nvPr/>
        </p:nvCxnSpPr>
        <p:spPr bwMode="auto">
          <a:xfrm>
            <a:off x="4343400" y="5052152"/>
            <a:ext cx="1657" cy="275224"/>
          </a:xfrm>
          <a:prstGeom prst="straightConnector1">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93529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00000"/>
          <a:buFont typeface="Wingdings" pitchFamily="2" charset="2"/>
          <a:buChar char="n"/>
          <a:tabLst/>
          <a:defRPr kumimoji="0" sz="2400" b="0" i="0" u="none" strike="noStrike" cap="none" normalizeH="0" baseline="0" smtClean="0">
            <a:ln>
              <a:noFill/>
            </a:ln>
            <a:solidFill>
              <a:schemeClr val="tx1"/>
            </a:solidFill>
            <a:effectLst/>
            <a:latin typeface="Tahoma" pitchFamily="34" charset="0"/>
            <a:ea typeface="隶书" pitchFamily="49" charset="-122"/>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22738</TotalTime>
  <Words>1110</Words>
  <Application>Microsoft Office PowerPoint</Application>
  <PresentationFormat>全屏显示(4:3)</PresentationFormat>
  <Paragraphs>179</Paragraphs>
  <Slides>21</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隶书</vt:lpstr>
      <vt:lpstr>宋体</vt:lpstr>
      <vt:lpstr>幼圆</vt:lpstr>
      <vt:lpstr>Arial</vt:lpstr>
      <vt:lpstr>Tahoma</vt:lpstr>
      <vt:lpstr>Times New Roman</vt:lpstr>
      <vt:lpstr>Wingdings</vt:lpstr>
      <vt:lpstr>Blends</vt:lpstr>
      <vt:lpstr>国能日新     ——太阳辐射指数预测大赛</vt:lpstr>
      <vt:lpstr>主要内容</vt:lpstr>
      <vt:lpstr>一、题目来源</vt:lpstr>
      <vt:lpstr>主要内容</vt:lpstr>
      <vt:lpstr>二、题目内容</vt:lpstr>
      <vt:lpstr>主要内容</vt:lpstr>
      <vt:lpstr>三、题目数据</vt:lpstr>
      <vt:lpstr>主要内容</vt:lpstr>
      <vt:lpstr>四、求解思路</vt:lpstr>
      <vt:lpstr>主要内容</vt:lpstr>
      <vt:lpstr>五、详细过程</vt:lpstr>
      <vt:lpstr>五、详细过程</vt:lpstr>
      <vt:lpstr>五、详细过程</vt:lpstr>
      <vt:lpstr>五、详细过程</vt:lpstr>
      <vt:lpstr>五、详细过程</vt:lpstr>
      <vt:lpstr>五、详细过程</vt:lpstr>
      <vt:lpstr>主要内容</vt:lpstr>
      <vt:lpstr>六、实验结果</vt:lpstr>
      <vt:lpstr>主要内容</vt:lpstr>
      <vt:lpstr>六、排名结果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(其他)</dc:creator>
  <cp:lastModifiedBy>SJC</cp:lastModifiedBy>
  <cp:revision>835</cp:revision>
  <cp:lastPrinted>1601-01-01T00:00:00Z</cp:lastPrinted>
  <dcterms:created xsi:type="dcterms:W3CDTF">1601-01-01T00:00:00Z</dcterms:created>
  <dcterms:modified xsi:type="dcterms:W3CDTF">2018-11-27T00:30:57Z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