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70" r:id="rId3"/>
    <p:sldId id="276" r:id="rId4"/>
    <p:sldId id="278" r:id="rId5"/>
    <p:sldId id="308" r:id="rId6"/>
    <p:sldId id="312" r:id="rId7"/>
    <p:sldId id="310" r:id="rId8"/>
    <p:sldId id="317" r:id="rId9"/>
    <p:sldId id="313" r:id="rId10"/>
    <p:sldId id="279" r:id="rId11"/>
    <p:sldId id="314" r:id="rId12"/>
    <p:sldId id="315" r:id="rId13"/>
    <p:sldId id="316" r:id="rId14"/>
    <p:sldId id="273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83243" autoAdjust="0"/>
  </p:normalViewPr>
  <p:slideViewPr>
    <p:cSldViewPr snapToGrid="0">
      <p:cViewPr varScale="1">
        <p:scale>
          <a:sx n="56" d="100"/>
          <a:sy n="56" d="100"/>
        </p:scale>
        <p:origin x="920" y="24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06041-44E6-4239-A8F3-3B49E54D5C0F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753B3-EE9A-4B5A-8519-8FCC4434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3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7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5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4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首先进行数据清理（这个竞赛数据情况较好无缺失值）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离散特征的编码：其取值有大小的意义，比如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size:[X,XL,XXL],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那么就使用数值的映射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{X:1,XL:2,XXL:3}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4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5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1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1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选择前</a:t>
            </a:r>
            <a:r>
              <a:rPr lang="en-US" altLang="zh-CN" dirty="0"/>
              <a:t>100</a:t>
            </a:r>
            <a:r>
              <a:rPr lang="zh-CN" altLang="en-US" dirty="0"/>
              <a:t>组做训练，后</a:t>
            </a:r>
            <a:r>
              <a:rPr lang="en-US" altLang="zh-CN" dirty="0"/>
              <a:t>80</a:t>
            </a:r>
            <a:r>
              <a:rPr lang="zh-CN" altLang="en-US" dirty="0"/>
              <a:t>组做为验证，选了</a:t>
            </a:r>
            <a:r>
              <a:rPr lang="en-US" altLang="zh-CN" dirty="0"/>
              <a:t>5</a:t>
            </a:r>
            <a:r>
              <a:rPr lang="zh-CN" altLang="en-US" dirty="0"/>
              <a:t>个模型去训练，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真阳率：检测出来的真阳性样本数除以所有真实阳性样本数   假阳率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网格搜索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GridSearchCV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系统地遍历多种参数组合，通过交叉验证确定最佳效果参数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分类器，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需要最优化的参数的取值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交叉验证参数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日志冗长度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753B3-EE9A-4B5A-8519-8FCC443438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932-C6AE-40A1-B6FA-C5F5B1FEBB2E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652EF-4544-4093-871B-25305319A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895C-9A98-4DE3-834F-4F1D4FF740BA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A6E2-CD39-4BA2-A9B4-E9E5128CB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A010-B11A-4E6A-AA38-9F2AE9009429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FA1A-D0B4-4265-96FA-DC2DDE5F7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CF3F-3A40-4CDD-BF43-128F813AC02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FF4C-BB62-49AB-B1EF-5892AD916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7F18-6211-4DD6-B170-033515E48EA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208-2B95-4501-8097-7C00C782E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43EC-DE47-4C27-8B88-1E4DDF8FFBCB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AD0A-3957-449F-B4D8-B319C8C10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3941-DFB8-4418-A5BB-7D6DD72F53FC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F4B1-00C0-4327-B5B6-ED01D2C4E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C3CA-CBC9-4733-87F7-BFEDA09160BD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285-00DF-4744-8B5E-80B604119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0AB4-D84A-4327-A8BC-70DE83E0B027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F645-6846-42A7-86F7-C200F7041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0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252-ECF1-4104-9C35-300D8CADD3CB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2A24-5B99-492F-B19C-FE11DFEC9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908B-BFA8-4126-8B73-F825AE93A50C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7C3C-522F-4D43-AC78-EC28CF104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F5E8AB-654F-4267-BE6E-C23F9561EEEC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7E2100-9FB6-423B-92F0-E204CA9CA4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832883" y="2858379"/>
            <a:ext cx="8680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/>
              <a:t>Machine Learning with a Heart</a:t>
            </a:r>
            <a:endParaRPr lang="zh-CN" altLang="en-US" sz="4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8118893" y="5303986"/>
            <a:ext cx="2967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汇报人：姚杭</a:t>
            </a:r>
          </a:p>
        </p:txBody>
      </p:sp>
      <p:sp>
        <p:nvSpPr>
          <p:cNvPr id="9" name="矩形 8"/>
          <p:cNvSpPr/>
          <p:nvPr/>
        </p:nvSpPr>
        <p:spPr>
          <a:xfrm>
            <a:off x="629788" y="1120764"/>
            <a:ext cx="10936737" cy="4830773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989635" y="561965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8926" y="5358607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39541" y="649049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4800" y="1167992"/>
            <a:ext cx="5780623" cy="4682825"/>
            <a:chOff x="216854" y="2268554"/>
            <a:chExt cx="6168499" cy="4003863"/>
          </a:xfrm>
        </p:grpSpPr>
        <p:sp>
          <p:nvSpPr>
            <p:cNvPr id="50" name="矩形 49"/>
            <p:cNvSpPr/>
            <p:nvPr/>
          </p:nvSpPr>
          <p:spPr>
            <a:xfrm>
              <a:off x="216854" y="2268554"/>
              <a:ext cx="6057816" cy="3976479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628242" y="2683535"/>
              <a:ext cx="5757111" cy="34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r>
                <a:rPr lang="zh-CN" altLang="en-US" sz="3200" dirty="0">
                  <a:solidFill>
                    <a:schemeClr val="bg1"/>
                  </a:solidFill>
                </a:rPr>
                <a:t>逻辑回归（</a:t>
              </a:r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LR</a:t>
              </a:r>
              <a:r>
                <a:rPr lang="zh-CN" altLang="en-US" sz="3200" dirty="0">
                  <a:solidFill>
                    <a:schemeClr val="bg1"/>
                  </a:solidFill>
                </a:rPr>
                <a:t>）</a:t>
              </a: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>
              <a:off x="628241" y="3436233"/>
              <a:ext cx="5757111" cy="40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分类回归树算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法</a:t>
              </a: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（</a:t>
              </a:r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CART</a:t>
              </a: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）</a:t>
              </a: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矩形 53"/>
            <p:cNvSpPr>
              <a:spLocks noChangeArrowheads="1"/>
            </p:cNvSpPr>
            <p:nvPr/>
          </p:nvSpPr>
          <p:spPr bwMode="auto">
            <a:xfrm>
              <a:off x="628241" y="4156039"/>
              <a:ext cx="5757111" cy="353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r>
                <a:rPr lang="zh-CN" altLang="en-US" sz="3200" dirty="0">
                  <a:solidFill>
                    <a:schemeClr val="bg1"/>
                  </a:solidFill>
                </a:rPr>
                <a:t>随机森林（</a:t>
              </a:r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RF</a:t>
              </a:r>
              <a:r>
                <a:rPr lang="zh-CN" altLang="en-US" sz="3200" dirty="0">
                  <a:solidFill>
                    <a:schemeClr val="bg1"/>
                  </a:solidFill>
                </a:rPr>
                <a:t>）</a:t>
              </a: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628240" y="4915703"/>
              <a:ext cx="5757111" cy="135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梯度下降（</a:t>
              </a:r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GD</a:t>
              </a: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）</a:t>
              </a: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最邻近（</a:t>
              </a:r>
              <a:r>
                <a:rPr lang="en-US" altLang="zh-CN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KNN</a:t>
              </a:r>
              <a:r>
                <a:rPr lang="zh-CN" altLang="en-US" sz="3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）</a:t>
              </a: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 eaLnBrk="1" hangingPunct="1">
                <a:lnSpc>
                  <a:spcPts val="2300"/>
                </a:lnSpc>
                <a:buFont typeface="Wingdings" pitchFamily="2" charset="2"/>
                <a:buChar char="Ø"/>
              </a:pPr>
              <a:endParaRPr lang="en-US" altLang="zh-C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DAAEED5-6E30-4F2B-83E2-38B9C6937C45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4EBA36-2FB6-46EA-A062-CE036A49E60C}"/>
              </a:ext>
            </a:extLst>
          </p:cNvPr>
          <p:cNvSpPr/>
          <p:nvPr/>
        </p:nvSpPr>
        <p:spPr>
          <a:xfrm>
            <a:off x="4217670" y="254000"/>
            <a:ext cx="797433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文本框 12">
            <a:extLst>
              <a:ext uri="{FF2B5EF4-FFF2-40B4-BE49-F238E27FC236}">
                <a16:creationId xmlns:a16="http://schemas.microsoft.com/office/drawing/2014/main" id="{03A9623D-A412-4BC7-AE76-8CF24AE6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32" y="110901"/>
            <a:ext cx="3292456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数据模型与结果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7DC71-0299-49A5-98F2-262DDBFD246A}"/>
              </a:ext>
            </a:extLst>
          </p:cNvPr>
          <p:cNvSpPr txBox="1"/>
          <p:nvPr/>
        </p:nvSpPr>
        <p:spPr bwMode="auto">
          <a:xfrm>
            <a:off x="550863" y="82550"/>
            <a:ext cx="7239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0E71893-AFBF-4164-A0CD-934827F0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43" y="1244716"/>
            <a:ext cx="6224809" cy="44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0725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17670" y="254000"/>
            <a:ext cx="797433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12">
            <a:extLst>
              <a:ext uri="{FF2B5EF4-FFF2-40B4-BE49-F238E27FC236}">
                <a16:creationId xmlns:a16="http://schemas.microsoft.com/office/drawing/2014/main" id="{47463387-7587-40F1-912A-79835EDB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32" y="110901"/>
            <a:ext cx="3292456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数据模型与结果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E47971-9C2D-4083-8986-01A3B3B9BBCD}"/>
              </a:ext>
            </a:extLst>
          </p:cNvPr>
          <p:cNvSpPr txBox="1"/>
          <p:nvPr/>
        </p:nvSpPr>
        <p:spPr bwMode="auto">
          <a:xfrm>
            <a:off x="550863" y="82550"/>
            <a:ext cx="7239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C1460CE0-D81E-471D-85AD-A367487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" y="1750020"/>
            <a:ext cx="5836671" cy="39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AFD284-CA7A-4392-853D-E384160B0473}"/>
              </a:ext>
            </a:extLst>
          </p:cNvPr>
          <p:cNvSpPr/>
          <p:nvPr/>
        </p:nvSpPr>
        <p:spPr>
          <a:xfrm>
            <a:off x="6141472" y="269417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parameter_grid = {</a:t>
            </a:r>
          </a:p>
          <a:p>
            <a:r>
              <a:rPr lang="zh-CN" altLang="en-US" sz="2400" dirty="0"/>
              <a:t>    'learning_rate': list(np.arange(0.1,5)/10.0),</a:t>
            </a:r>
          </a:p>
          <a:p>
            <a:r>
              <a:rPr lang="zh-CN" altLang="en-US" sz="2400" dirty="0"/>
              <a:t>    'max_depth': list(np.arange(3,7))</a:t>
            </a:r>
          </a:p>
          <a:p>
            <a:r>
              <a:rPr lang="zh-CN" altLang="en-US" sz="2400" dirty="0"/>
              <a:t>}</a:t>
            </a:r>
          </a:p>
          <a:p>
            <a:r>
              <a:rPr lang="zh-CN" altLang="en-US" sz="2400" dirty="0"/>
              <a:t>grid_search = GridSearchCV(GradientBoostingClassifier(n_estimators = 10), parameter_grid, cv=5, verbose=3)</a:t>
            </a:r>
          </a:p>
          <a:p>
            <a:r>
              <a:rPr lang="zh-CN" altLang="en-US" sz="2400" dirty="0"/>
              <a:t>grid_search.fit(X_train, y_train)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11F00-BCE2-462C-898B-896DB78686D3}"/>
              </a:ext>
            </a:extLst>
          </p:cNvPr>
          <p:cNvSpPr/>
          <p:nvPr/>
        </p:nvSpPr>
        <p:spPr>
          <a:xfrm>
            <a:off x="6142107" y="1669250"/>
            <a:ext cx="5284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网格搜索</a:t>
            </a:r>
            <a:r>
              <a:rPr lang="en-US" altLang="zh-CN" sz="3200" b="1" dirty="0" err="1"/>
              <a:t>GridSearchCV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296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C3EC85-84F1-4549-9B32-4F702DD3559B}"/>
              </a:ext>
            </a:extLst>
          </p:cNvPr>
          <p:cNvSpPr/>
          <p:nvPr/>
        </p:nvSpPr>
        <p:spPr>
          <a:xfrm>
            <a:off x="881402" y="1386588"/>
            <a:ext cx="1906587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数据处理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E6A4C-7A2F-4991-839C-9BF5FD021D30}"/>
              </a:ext>
            </a:extLst>
          </p:cNvPr>
          <p:cNvSpPr/>
          <p:nvPr/>
        </p:nvSpPr>
        <p:spPr>
          <a:xfrm>
            <a:off x="3900827" y="1386588"/>
            <a:ext cx="1906587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特征选择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82A4BFB-9879-47C4-81DC-24E99252779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2787989" y="1757025"/>
            <a:ext cx="11128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93A0FF9-7094-466F-8508-7447411E7179}"/>
              </a:ext>
            </a:extLst>
          </p:cNvPr>
          <p:cNvSpPr txBox="1"/>
          <p:nvPr/>
        </p:nvSpPr>
        <p:spPr>
          <a:xfrm>
            <a:off x="2905826" y="13464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227E06-5453-4418-8084-EFA7261583E8}"/>
              </a:ext>
            </a:extLst>
          </p:cNvPr>
          <p:cNvSpPr txBox="1"/>
          <p:nvPr/>
        </p:nvSpPr>
        <p:spPr>
          <a:xfrm>
            <a:off x="2905825" y="181961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8A74F1-ADB9-4A1B-92BB-A295A97FA4DE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567A91-E1F9-441A-951A-F04C3854D1F0}"/>
              </a:ext>
            </a:extLst>
          </p:cNvPr>
          <p:cNvSpPr/>
          <p:nvPr/>
        </p:nvSpPr>
        <p:spPr>
          <a:xfrm>
            <a:off x="4217670" y="254000"/>
            <a:ext cx="797433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ED21D8B8-FE2B-4B7B-BC6F-A7F2279A9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32" y="110901"/>
            <a:ext cx="3292456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数据模型与结果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AA0C19-2A8D-4B3C-8217-DFFFA1F00734}"/>
              </a:ext>
            </a:extLst>
          </p:cNvPr>
          <p:cNvSpPr txBox="1"/>
          <p:nvPr/>
        </p:nvSpPr>
        <p:spPr bwMode="auto">
          <a:xfrm>
            <a:off x="550863" y="82550"/>
            <a:ext cx="7239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BCE972-4611-48A1-AE10-3416AB27B60F}"/>
              </a:ext>
            </a:extLst>
          </p:cNvPr>
          <p:cNvSpPr/>
          <p:nvPr/>
        </p:nvSpPr>
        <p:spPr>
          <a:xfrm>
            <a:off x="2060289" y="3234556"/>
            <a:ext cx="1096963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C0F1C78-0BD1-4BDA-A242-3451E5217535}"/>
              </a:ext>
            </a:extLst>
          </p:cNvPr>
          <p:cNvSpPr/>
          <p:nvPr/>
        </p:nvSpPr>
        <p:spPr>
          <a:xfrm>
            <a:off x="3611266" y="3239114"/>
            <a:ext cx="1096963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CART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1F286B5-63A9-4F72-840B-A9479DCEB540}"/>
              </a:ext>
            </a:extLst>
          </p:cNvPr>
          <p:cNvSpPr/>
          <p:nvPr/>
        </p:nvSpPr>
        <p:spPr>
          <a:xfrm>
            <a:off x="5162243" y="3234698"/>
            <a:ext cx="1096963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RF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8303FA4-B0CE-454D-AE2F-B79B59DA3D9A}"/>
              </a:ext>
            </a:extLst>
          </p:cNvPr>
          <p:cNvSpPr/>
          <p:nvPr/>
        </p:nvSpPr>
        <p:spPr>
          <a:xfrm>
            <a:off x="6713220" y="3234698"/>
            <a:ext cx="1096963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087B3A-D703-4F8A-B934-9338ED3458D8}"/>
              </a:ext>
            </a:extLst>
          </p:cNvPr>
          <p:cNvSpPr/>
          <p:nvPr/>
        </p:nvSpPr>
        <p:spPr>
          <a:xfrm>
            <a:off x="1562280" y="2924864"/>
            <a:ext cx="6583680" cy="134995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1EC134-57F3-4439-B99C-80FA91D7EB2F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4854120" y="2127462"/>
            <a:ext cx="1" cy="7974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914C96-592E-48FC-8EE8-956F1AFA322D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4854120" y="4274820"/>
            <a:ext cx="0" cy="73592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79C9B5F-4BBA-4E12-A8AC-E8B90D0A1D40}"/>
              </a:ext>
            </a:extLst>
          </p:cNvPr>
          <p:cNvSpPr/>
          <p:nvPr/>
        </p:nvSpPr>
        <p:spPr>
          <a:xfrm>
            <a:off x="3900826" y="5010740"/>
            <a:ext cx="1906587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参数调优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719B17C-D5CB-42FF-972E-E439143F66F0}"/>
              </a:ext>
            </a:extLst>
          </p:cNvPr>
          <p:cNvSpPr/>
          <p:nvPr/>
        </p:nvSpPr>
        <p:spPr>
          <a:xfrm>
            <a:off x="6752157" y="5010740"/>
            <a:ext cx="1906587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模型训练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67404DD-5CD0-4140-AC5A-730B43F26203}"/>
              </a:ext>
            </a:extLst>
          </p:cNvPr>
          <p:cNvSpPr/>
          <p:nvPr/>
        </p:nvSpPr>
        <p:spPr>
          <a:xfrm>
            <a:off x="9603488" y="5010740"/>
            <a:ext cx="1906587" cy="740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预测结果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9E70CC-40DF-438A-800F-144DE63E993E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5807413" y="5381177"/>
            <a:ext cx="9447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8DFAAF4-8DB4-4E60-9CC0-0E2D726EFB67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8658744" y="5381177"/>
            <a:ext cx="9447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4DEE4A8-1445-4409-BBFC-5F73FF0515DB}"/>
              </a:ext>
            </a:extLst>
          </p:cNvPr>
          <p:cNvSpPr txBox="1"/>
          <p:nvPr/>
        </p:nvSpPr>
        <p:spPr>
          <a:xfrm>
            <a:off x="8225004" y="3347941"/>
            <a:ext cx="192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40789229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357151-9B71-43EE-9D61-5D3F14DC6D9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9E5467-4B3A-43C4-87FB-AA9519B9ED3A}"/>
              </a:ext>
            </a:extLst>
          </p:cNvPr>
          <p:cNvSpPr/>
          <p:nvPr/>
        </p:nvSpPr>
        <p:spPr>
          <a:xfrm>
            <a:off x="4217670" y="254000"/>
            <a:ext cx="797433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FA5BB8B7-8DD9-40A7-BF8D-F34B1F9E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32" y="110901"/>
            <a:ext cx="3292456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数据模型与结果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3B023F-6710-45C6-86B4-D558E23AEC16}"/>
              </a:ext>
            </a:extLst>
          </p:cNvPr>
          <p:cNvSpPr txBox="1"/>
          <p:nvPr/>
        </p:nvSpPr>
        <p:spPr bwMode="auto">
          <a:xfrm>
            <a:off x="550863" y="82550"/>
            <a:ext cx="7239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3DB934-9F4A-4A9E-8DD5-CA2EB81DD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30" y="1184391"/>
            <a:ext cx="5671819" cy="44892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1E63A0-DF08-4C23-B112-E02AB8FEB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4" y="1184391"/>
            <a:ext cx="2243076" cy="44261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2F69AA-0E76-4091-AD26-A1F87AF15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58" y="949515"/>
            <a:ext cx="9294191" cy="53907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C15C5C-717D-4F6B-811C-652146541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6" y="640416"/>
            <a:ext cx="9237125" cy="59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0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610776"/>
            <a:ext cx="817086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575645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905588" y="1331913"/>
            <a:ext cx="10422812" cy="4248150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769599" y="5008563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354725" y="742950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312738" y="3132989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2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问题背景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5" name="组合 68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37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12738" y="4763807"/>
            <a:ext cx="4843462" cy="712788"/>
            <a:chOff x="309691" y="3938645"/>
            <a:chExt cx="4842391" cy="712882"/>
          </a:xfrm>
        </p:grpSpPr>
        <p:grpSp>
          <p:nvGrpSpPr>
            <p:cNvPr id="3123" name="组合 79"/>
            <p:cNvGrpSpPr>
              <a:grpSpLocks/>
            </p:cNvGrpSpPr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3125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  特征选择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8" name="组合 84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30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916738" y="3132989"/>
            <a:ext cx="4843462" cy="712788"/>
            <a:chOff x="309691" y="2998271"/>
            <a:chExt cx="4842391" cy="712882"/>
          </a:xfrm>
        </p:grpSpPr>
        <p:grpSp>
          <p:nvGrpSpPr>
            <p:cNvPr id="3107" name="组合 71"/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3109" name="文本框 73"/>
              <p:cNvSpPr txBox="1">
                <a:spLocks noChangeArrowheads="1"/>
              </p:cNvSpPr>
              <p:nvPr/>
            </p:nvSpPr>
            <p:spPr bwMode="auto">
              <a:xfrm>
                <a:off x="8009759" y="1506484"/>
                <a:ext cx="2937047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  数据分析与处理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2" name="组合 7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14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916738" y="4763807"/>
            <a:ext cx="4843462" cy="712788"/>
            <a:chOff x="6535248" y="3340628"/>
            <a:chExt cx="4842391" cy="712882"/>
          </a:xfrm>
        </p:grpSpPr>
        <p:grpSp>
          <p:nvGrpSpPr>
            <p:cNvPr id="3099" name="组合 115"/>
            <p:cNvGrpSpPr>
              <a:grpSpLocks/>
            </p:cNvGrpSpPr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3101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数据模型与结果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4" name="组合 13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06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>
            <a:cxnSpLocks/>
          </p:cNvCxnSpPr>
          <p:nvPr/>
        </p:nvCxnSpPr>
        <p:spPr>
          <a:xfrm flipH="1">
            <a:off x="5534025" y="3494939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cxnSpLocks/>
          </p:cNvCxnSpPr>
          <p:nvPr/>
        </p:nvCxnSpPr>
        <p:spPr>
          <a:xfrm flipH="1">
            <a:off x="5534025" y="5111470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1131256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rgbClr val="044875"/>
                </a:solidFill>
                <a:latin typeface="+mj-lt"/>
                <a:ea typeface="+mn-ea"/>
              </a:rPr>
              <a:t>目  录</a:t>
            </a: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3700462" y="2059937"/>
            <a:ext cx="4928366" cy="169366"/>
            <a:chOff x="3699966" y="1512024"/>
            <a:chExt cx="4774554" cy="151818"/>
          </a:xfrm>
        </p:grpSpPr>
        <p:sp>
          <p:nvSpPr>
            <p:cNvPr id="155" name="文本框 154"/>
            <p:cNvSpPr txBox="1"/>
            <p:nvPr/>
          </p:nvSpPr>
          <p:spPr>
            <a:xfrm flipH="1" flipV="1">
              <a:off x="6065593" y="1618251"/>
              <a:ext cx="60765" cy="45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975350" y="1939686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         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4400" dirty="0" err="1">
                <a:solidFill>
                  <a:schemeClr val="tx1"/>
                </a:solidFill>
              </a:rPr>
              <a:t>Drivendata</a:t>
            </a:r>
            <a:r>
              <a:rPr lang="zh-CN" altLang="en-US" sz="4400" dirty="0">
                <a:solidFill>
                  <a:schemeClr val="tx1"/>
                </a:solidFill>
              </a:rPr>
              <a:t>竞赛平台</a:t>
            </a:r>
            <a:endParaRPr lang="en-US" altLang="zh-CN" sz="44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         </a:t>
            </a:r>
            <a:r>
              <a:rPr lang="zh-CN" altLang="en-US" sz="2800" dirty="0">
                <a:solidFill>
                  <a:schemeClr val="tx1"/>
                </a:solidFill>
              </a:rPr>
              <a:t>心脏病是全球死亡的头号原因，因此希望善用数据科学，去学习如何预防心脏病。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         需要我们做的就是根据所给的数据去估计检测者患心脏病的概率。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问题背景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5983288" y="1071563"/>
            <a:ext cx="4699952" cy="885438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2" y="1336094"/>
              <a:ext cx="3235645" cy="3455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竞赛背景</a:t>
              </a:r>
            </a:p>
          </p:txBody>
        </p:sp>
      </p:grpSp>
      <p:sp>
        <p:nvSpPr>
          <p:cNvPr id="68" name="矩形 67"/>
          <p:cNvSpPr/>
          <p:nvPr/>
        </p:nvSpPr>
        <p:spPr bwMode="auto">
          <a:xfrm>
            <a:off x="550863" y="4484688"/>
            <a:ext cx="5432425" cy="16383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550863" y="1071563"/>
            <a:ext cx="5432425" cy="3421062"/>
            <a:chOff x="551544" y="1319389"/>
            <a:chExt cx="5431108" cy="3420798"/>
          </a:xfrm>
        </p:grpSpPr>
        <p:grpSp>
          <p:nvGrpSpPr>
            <p:cNvPr id="5136" name="组合 63"/>
            <p:cNvGrpSpPr>
              <a:grpSpLocks/>
            </p:cNvGrpSpPr>
            <p:nvPr/>
          </p:nvGrpSpPr>
          <p:grpSpPr bwMode="auto">
            <a:xfrm>
              <a:off x="551544" y="1319389"/>
              <a:ext cx="5431108" cy="3420798"/>
              <a:chOff x="7991473" y="1270307"/>
              <a:chExt cx="3781426" cy="2481187"/>
            </a:xfrm>
          </p:grpSpPr>
          <p:pic>
            <p:nvPicPr>
              <p:cNvPr id="5138" name="图片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矩形 66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448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37" name="Freeform 74"/>
            <p:cNvSpPr>
              <a:spLocks noEditPoints="1"/>
            </p:cNvSpPr>
            <p:nvPr/>
          </p:nvSpPr>
          <p:spPr bwMode="auto">
            <a:xfrm>
              <a:off x="2845992" y="2742460"/>
              <a:ext cx="878884" cy="574655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2E653AB-2FAC-4EAE-9A0D-E1ADF9873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3" y="1065891"/>
            <a:ext cx="5423533" cy="34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98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数据分析与处理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93876" y="811437"/>
            <a:ext cx="1840453" cy="8011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 bwMode="auto">
          <a:xfrm>
            <a:off x="765878" y="938527"/>
            <a:ext cx="2099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166FDEC-DA8C-4B91-812E-E23442F761E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90107"/>
            <a:ext cx="3572172" cy="825231"/>
            <a:chOff x="3069992" y="1556048"/>
            <a:chExt cx="3572667" cy="825201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4AF390-66B3-4F19-98DA-BD5083C2D35F}"/>
                </a:ext>
              </a:extLst>
            </p:cNvPr>
            <p:cNvSpPr txBox="1"/>
            <p:nvPr/>
          </p:nvSpPr>
          <p:spPr bwMode="auto">
            <a:xfrm>
              <a:off x="3980094" y="1743990"/>
              <a:ext cx="2662565" cy="461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/>
                <a:t>Train_Values.csv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40" name="组合 110">
              <a:extLst>
                <a:ext uri="{FF2B5EF4-FFF2-40B4-BE49-F238E27FC236}">
                  <a16:creationId xmlns:a16="http://schemas.microsoft.com/office/drawing/2014/main" id="{45A61C89-F171-4F9B-A1BE-726DA5330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41" name="文本框 87">
                <a:extLst>
                  <a:ext uri="{FF2B5EF4-FFF2-40B4-BE49-F238E27FC236}">
                    <a16:creationId xmlns:a16="http://schemas.microsoft.com/office/drawing/2014/main" id="{47F6FBE0-32F8-4991-8CBF-3EEBB8F5B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7D3B419-BBA1-4384-943C-828D7EAF9535}"/>
                  </a:ext>
                </a:extLst>
              </p:cNvPr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AE32644-F269-440B-8B8B-3E0AFB2558F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34675"/>
            <a:ext cx="3445829" cy="825500"/>
            <a:chOff x="3070607" y="1555331"/>
            <a:chExt cx="3446306" cy="82546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DDFB792-5DCC-4CB7-889C-F6D574898937}"/>
                </a:ext>
              </a:extLst>
            </p:cNvPr>
            <p:cNvSpPr txBox="1"/>
            <p:nvPr/>
          </p:nvSpPr>
          <p:spPr bwMode="auto">
            <a:xfrm>
              <a:off x="3994409" y="1750585"/>
              <a:ext cx="2522504" cy="461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/>
                <a:t>Test_Values.csv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45" name="组合 122">
              <a:extLst>
                <a:ext uri="{FF2B5EF4-FFF2-40B4-BE49-F238E27FC236}">
                  <a16:creationId xmlns:a16="http://schemas.microsoft.com/office/drawing/2014/main" id="{A217EB02-F258-4D99-AA16-ABB4343D2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0607" y="1555331"/>
              <a:ext cx="1498808" cy="825469"/>
              <a:chOff x="3012551" y="1294074"/>
              <a:chExt cx="1498808" cy="825469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99C118B-DC8A-4111-AA5C-5E95307191A7}"/>
                  </a:ext>
                </a:extLst>
              </p:cNvPr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6B530621-AA16-4C49-9B58-B5E70B2DBBE0}"/>
                  </a:ext>
                </a:extLst>
              </p:cNvPr>
              <p:cNvSpPr/>
              <p:nvPr/>
            </p:nvSpPr>
            <p:spPr>
              <a:xfrm>
                <a:off x="3349147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97E6787-C5C2-4F78-BB0D-E0CAE8AB82B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77648"/>
            <a:ext cx="3502979" cy="825231"/>
            <a:chOff x="3069992" y="1556048"/>
            <a:chExt cx="3503464" cy="82520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7AACD79-4CFA-4D76-8B29-EF6C6DA986B5}"/>
                </a:ext>
              </a:extLst>
            </p:cNvPr>
            <p:cNvSpPr txBox="1"/>
            <p:nvPr/>
          </p:nvSpPr>
          <p:spPr bwMode="auto">
            <a:xfrm>
              <a:off x="3980093" y="1743990"/>
              <a:ext cx="2593363" cy="461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/>
                <a:t>Train_Labels.csv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51" name="组合 110">
              <a:extLst>
                <a:ext uri="{FF2B5EF4-FFF2-40B4-BE49-F238E27FC236}">
                  <a16:creationId xmlns:a16="http://schemas.microsoft.com/office/drawing/2014/main" id="{22AC96CD-7E6A-4339-85B3-06F948463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52" name="文本框 87">
                <a:extLst>
                  <a:ext uri="{FF2B5EF4-FFF2-40B4-BE49-F238E27FC236}">
                    <a16:creationId xmlns:a16="http://schemas.microsoft.com/office/drawing/2014/main" id="{79F5A4DF-CE1F-4777-A5E6-ACBB82370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044875"/>
                    </a:solidFill>
                    <a:latin typeface="Impact" pitchFamily="34" charset="0"/>
                  </a:rPr>
                  <a:t>03</a:t>
                </a:r>
                <a:endParaRPr lang="zh-CN" altLang="en-US" sz="3600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49F7435-ED19-4885-9F79-2FB5778AAE77}"/>
                  </a:ext>
                </a:extLst>
              </p:cNvPr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53FAA578-F2E3-4A25-AC98-CCAF9EF636FE}"/>
              </a:ext>
            </a:extLst>
          </p:cNvPr>
          <p:cNvSpPr/>
          <p:nvPr/>
        </p:nvSpPr>
        <p:spPr bwMode="auto">
          <a:xfrm flipV="1">
            <a:off x="641965" y="5318149"/>
            <a:ext cx="10924560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4C51C7-3E5E-419E-941E-5D85A4B96410}"/>
              </a:ext>
            </a:extLst>
          </p:cNvPr>
          <p:cNvSpPr txBox="1"/>
          <p:nvPr/>
        </p:nvSpPr>
        <p:spPr>
          <a:xfrm>
            <a:off x="3750629" y="565167"/>
            <a:ext cx="74409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patient_id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 err="1"/>
              <a:t>slope_of_peak_exercise_st_segment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r>
              <a:rPr lang="zh-CN" altLang="zh-CN" sz="2000" dirty="0"/>
              <a:t>运动</a:t>
            </a:r>
            <a:r>
              <a:rPr lang="en-US" altLang="zh-CN" sz="2000" dirty="0"/>
              <a:t>ST</a:t>
            </a:r>
            <a:r>
              <a:rPr lang="zh-CN" altLang="zh-CN" sz="2000" dirty="0"/>
              <a:t>段的峰值斜率</a:t>
            </a:r>
            <a:endParaRPr lang="en-US" altLang="zh-CN" sz="2000" dirty="0"/>
          </a:p>
          <a:p>
            <a:r>
              <a:rPr lang="en-US" altLang="zh-CN" sz="2000" dirty="0" err="1"/>
              <a:t>Thal</a:t>
            </a:r>
            <a:r>
              <a:rPr lang="en-US" altLang="zh-CN" sz="2000" dirty="0"/>
              <a:t>(</a:t>
            </a:r>
            <a:r>
              <a:rPr lang="en-US" altLang="zh-CN" dirty="0"/>
              <a:t>normal; fixed </a:t>
            </a:r>
            <a:r>
              <a:rPr lang="en-US" altLang="zh-CN" dirty="0" err="1"/>
              <a:t>defect;reversable</a:t>
            </a:r>
            <a:r>
              <a:rPr lang="en-US" altLang="zh-CN" dirty="0"/>
              <a:t> defect</a:t>
            </a:r>
            <a:r>
              <a:rPr lang="en-US" altLang="zh-CN" sz="2000" dirty="0"/>
              <a:t> )</a:t>
            </a:r>
            <a:r>
              <a:rPr lang="zh-CN" altLang="en-US" sz="2000" dirty="0"/>
              <a:t>：</a:t>
            </a:r>
            <a:r>
              <a:rPr lang="zh-CN" altLang="zh-CN" dirty="0"/>
              <a:t>丘脑</a:t>
            </a:r>
            <a:r>
              <a:rPr lang="zh-CN" altLang="en-US" dirty="0"/>
              <a:t>状态</a:t>
            </a:r>
            <a:r>
              <a:rPr lang="zh-CN" altLang="zh-CN" dirty="0"/>
              <a:t>：正常 固定缺陷</a:t>
            </a:r>
            <a:r>
              <a:rPr lang="en-US" altLang="zh-CN" dirty="0"/>
              <a:t>  </a:t>
            </a:r>
            <a:r>
              <a:rPr lang="zh-CN" altLang="zh-CN" dirty="0"/>
              <a:t>可逆缺陷</a:t>
            </a:r>
            <a:endParaRPr lang="en-US" altLang="zh-CN" sz="2000" dirty="0"/>
          </a:p>
          <a:p>
            <a:r>
              <a:rPr lang="en-US" altLang="zh-CN" sz="2000" dirty="0" err="1"/>
              <a:t>resting_blood_pressure</a:t>
            </a:r>
            <a:r>
              <a:rPr lang="en-US" altLang="zh-CN" sz="2000" dirty="0"/>
              <a:t> :</a:t>
            </a:r>
            <a:r>
              <a:rPr lang="zh-CN" altLang="zh-CN" dirty="0"/>
              <a:t>静时血压</a:t>
            </a:r>
            <a:endParaRPr lang="en-US" altLang="zh-CN" sz="2000" dirty="0"/>
          </a:p>
          <a:p>
            <a:r>
              <a:rPr lang="en-US" altLang="zh-CN" sz="2000" dirty="0" err="1"/>
              <a:t>chest_pain_type</a:t>
            </a:r>
            <a:r>
              <a:rPr lang="en-US" altLang="zh-CN" sz="2000" dirty="0"/>
              <a:t> :</a:t>
            </a:r>
            <a:r>
              <a:rPr lang="zh-CN" altLang="zh-CN" dirty="0"/>
              <a:t>胸痛类型</a:t>
            </a:r>
            <a:r>
              <a:rPr lang="en-US" altLang="zh-CN" dirty="0"/>
              <a:t>(1,2,3,4)</a:t>
            </a:r>
            <a:endParaRPr lang="en-US" altLang="zh-CN" sz="2000" dirty="0"/>
          </a:p>
          <a:p>
            <a:r>
              <a:rPr lang="en-US" altLang="zh-CN" sz="2000" dirty="0" err="1"/>
              <a:t>num_major_vessels</a:t>
            </a:r>
            <a:r>
              <a:rPr lang="en-US" altLang="zh-CN" sz="2000" dirty="0"/>
              <a:t> :</a:t>
            </a:r>
            <a:r>
              <a:rPr lang="zh-CN" altLang="zh-CN" dirty="0"/>
              <a:t>主要血管数（</a:t>
            </a:r>
            <a:r>
              <a:rPr lang="en-US" altLang="zh-CN" dirty="0"/>
              <a:t>0-3</a:t>
            </a:r>
            <a:r>
              <a:rPr lang="zh-CN" altLang="zh-CN" dirty="0"/>
              <a:t>）</a:t>
            </a:r>
            <a:endParaRPr lang="en-US" altLang="zh-CN" sz="2000" dirty="0"/>
          </a:p>
          <a:p>
            <a:r>
              <a:rPr lang="sv-SE" altLang="zh-CN" sz="2000" dirty="0"/>
              <a:t>fasting_blood_sugar_gt_120_mg_per_dl </a:t>
            </a:r>
            <a:r>
              <a:rPr lang="en-US" altLang="zh-CN" sz="2000" dirty="0"/>
              <a:t>:</a:t>
            </a:r>
            <a:r>
              <a:rPr lang="zh-CN" altLang="zh-CN" dirty="0"/>
              <a:t>空腹血糖</a:t>
            </a:r>
            <a:r>
              <a:rPr lang="en-US" altLang="zh-CN" dirty="0"/>
              <a:t>&gt;120mg/dl</a:t>
            </a:r>
            <a:endParaRPr lang="en-US" altLang="zh-CN" sz="2000" dirty="0"/>
          </a:p>
          <a:p>
            <a:r>
              <a:rPr lang="en-US" altLang="zh-CN" sz="2000" dirty="0" err="1"/>
              <a:t>resting_ekg_results</a:t>
            </a:r>
            <a:r>
              <a:rPr lang="en-US" altLang="zh-CN" sz="2000" dirty="0"/>
              <a:t> :</a:t>
            </a:r>
            <a:r>
              <a:rPr lang="zh-CN" altLang="zh-CN" dirty="0"/>
              <a:t>静息心电图结果</a:t>
            </a:r>
            <a:r>
              <a:rPr lang="en-US" altLang="zh-CN" dirty="0"/>
              <a:t>(0,1,2) </a:t>
            </a:r>
            <a:r>
              <a:rPr lang="nl-NL" altLang="zh-CN" sz="2000" dirty="0"/>
              <a:t>serum_cholesterol_mg_per_dl </a:t>
            </a:r>
            <a:r>
              <a:rPr lang="en-US" altLang="zh-CN" sz="2000" dirty="0"/>
              <a:t>:</a:t>
            </a:r>
            <a:r>
              <a:rPr lang="zh-CN" altLang="zh-CN" dirty="0"/>
              <a:t>胆固醇（</a:t>
            </a:r>
            <a:r>
              <a:rPr lang="en-US" altLang="zh-CN" dirty="0"/>
              <a:t>mg/dl</a:t>
            </a:r>
            <a:r>
              <a:rPr lang="zh-CN" altLang="zh-CN" dirty="0"/>
              <a:t>）</a:t>
            </a:r>
            <a:endParaRPr lang="en-US" altLang="zh-CN" sz="2000" dirty="0"/>
          </a:p>
          <a:p>
            <a:r>
              <a:rPr lang="en-US" altLang="zh-CN" sz="2000" dirty="0" err="1"/>
              <a:t>oldpeak_eq_st_depression</a:t>
            </a:r>
            <a:r>
              <a:rPr lang="en-US" altLang="zh-CN" sz="2000" dirty="0"/>
              <a:t> :</a:t>
            </a:r>
          </a:p>
          <a:p>
            <a:r>
              <a:rPr lang="en-US" altLang="zh-CN" sz="2000" dirty="0"/>
              <a:t>sex :</a:t>
            </a:r>
            <a:r>
              <a:rPr lang="zh-CN" altLang="zh-CN" dirty="0"/>
              <a:t>性别</a:t>
            </a:r>
            <a:endParaRPr lang="en-US" altLang="zh-CN" sz="2000" dirty="0"/>
          </a:p>
          <a:p>
            <a:r>
              <a:rPr lang="en-US" altLang="zh-CN" sz="2000" dirty="0"/>
              <a:t>age :</a:t>
            </a:r>
            <a:r>
              <a:rPr lang="zh-CN" altLang="zh-CN" dirty="0"/>
              <a:t>年龄</a:t>
            </a:r>
            <a:endParaRPr lang="en-US" altLang="zh-CN" sz="2000" dirty="0"/>
          </a:p>
          <a:p>
            <a:r>
              <a:rPr lang="en-US" altLang="zh-CN" sz="2000" dirty="0" err="1"/>
              <a:t>max_heart_rate_achieved</a:t>
            </a:r>
            <a:r>
              <a:rPr lang="en-US" altLang="zh-CN" sz="2000" dirty="0"/>
              <a:t> :</a:t>
            </a:r>
            <a:r>
              <a:rPr lang="zh-CN" altLang="zh-CN" dirty="0"/>
              <a:t>最大心跳速率</a:t>
            </a:r>
            <a:endParaRPr lang="en-US" altLang="zh-CN" sz="2000" dirty="0"/>
          </a:p>
          <a:p>
            <a:r>
              <a:rPr lang="en-US" altLang="zh-CN" sz="2000" dirty="0" err="1"/>
              <a:t>exercise_induced_angina</a:t>
            </a:r>
            <a:r>
              <a:rPr lang="en-US" altLang="zh-CN" sz="2000" dirty="0"/>
              <a:t> :</a:t>
            </a:r>
            <a:r>
              <a:rPr lang="zh-CN" altLang="zh-CN" dirty="0"/>
              <a:t>运动诱发心绞痛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21451-D6AF-4A43-AFB7-3FB05B9BE0BF}"/>
              </a:ext>
            </a:extLst>
          </p:cNvPr>
          <p:cNvSpPr txBox="1"/>
          <p:nvPr/>
        </p:nvSpPr>
        <p:spPr>
          <a:xfrm>
            <a:off x="3807779" y="5658046"/>
            <a:ext cx="625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patient_id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heart_disease_present</a:t>
            </a:r>
            <a:r>
              <a:rPr lang="en-US" altLang="zh-CN" dirty="0"/>
              <a:t>:</a:t>
            </a:r>
            <a:r>
              <a:rPr lang="zh-CN" altLang="en-US" dirty="0"/>
              <a:t>患心脏病情况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9752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数据分析与处理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93876" y="811437"/>
            <a:ext cx="1840453" cy="8011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 bwMode="auto">
          <a:xfrm>
            <a:off x="765878" y="938527"/>
            <a:ext cx="2099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34D5A8-648F-40DF-A3B4-9EEFFFFA6E18}"/>
              </a:ext>
            </a:extLst>
          </p:cNvPr>
          <p:cNvSpPr txBox="1"/>
          <p:nvPr/>
        </p:nvSpPr>
        <p:spPr>
          <a:xfrm>
            <a:off x="765878" y="1788972"/>
            <a:ext cx="1060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数值属性</a:t>
            </a:r>
            <a:r>
              <a:rPr lang="en-US" altLang="zh-CN" dirty="0"/>
              <a:t>numeric:</a:t>
            </a:r>
            <a:r>
              <a:rPr lang="zh-CN" altLang="zh-CN" dirty="0"/>
              <a:t>静时血压</a:t>
            </a:r>
            <a:r>
              <a:rPr lang="zh-CN" altLang="en-US" dirty="0"/>
              <a:t>；</a:t>
            </a:r>
            <a:r>
              <a:rPr lang="zh-CN" altLang="zh-CN" sz="2000" dirty="0"/>
              <a:t>主要血管数（</a:t>
            </a:r>
            <a:r>
              <a:rPr lang="en-US" altLang="zh-CN" sz="2000" dirty="0"/>
              <a:t>0-3</a:t>
            </a:r>
            <a:r>
              <a:rPr lang="zh-CN" altLang="zh-CN" sz="2000" dirty="0"/>
              <a:t>）</a:t>
            </a:r>
            <a:r>
              <a:rPr lang="en-US" altLang="zh-CN" sz="2000" dirty="0"/>
              <a:t>;</a:t>
            </a:r>
            <a:r>
              <a:rPr lang="zh-CN" altLang="zh-CN" sz="2000" dirty="0"/>
              <a:t>胆固醇（</a:t>
            </a:r>
            <a:r>
              <a:rPr lang="en-US" altLang="zh-CN" sz="2000" dirty="0"/>
              <a:t>mg/dl</a:t>
            </a:r>
            <a:r>
              <a:rPr lang="zh-CN" altLang="zh-CN" sz="2000" dirty="0"/>
              <a:t>）</a:t>
            </a:r>
            <a:r>
              <a:rPr lang="en-US" altLang="zh-CN" sz="2000" dirty="0"/>
              <a:t> ; </a:t>
            </a:r>
            <a:r>
              <a:rPr lang="en-US" altLang="zh-CN" sz="2000" dirty="0" err="1"/>
              <a:t>oldpeak_eq_st_depression</a:t>
            </a:r>
            <a:r>
              <a:rPr lang="en-US" altLang="zh-CN" sz="2000" dirty="0"/>
              <a:t> ;</a:t>
            </a:r>
          </a:p>
          <a:p>
            <a:r>
              <a:rPr lang="en-US" altLang="zh-CN" sz="2000" dirty="0"/>
              <a:t>                               </a:t>
            </a:r>
            <a:r>
              <a:rPr lang="zh-CN" altLang="zh-CN" sz="2000" dirty="0"/>
              <a:t>年龄</a:t>
            </a:r>
            <a:r>
              <a:rPr lang="en-US" altLang="zh-CN" sz="2000" dirty="0"/>
              <a:t>;</a:t>
            </a:r>
            <a:r>
              <a:rPr lang="zh-CN" altLang="zh-CN" sz="2000" dirty="0"/>
              <a:t>最大心跳速</a:t>
            </a:r>
            <a:r>
              <a:rPr lang="zh-CN" altLang="en-US" sz="2000" dirty="0"/>
              <a:t>率；</a:t>
            </a:r>
            <a:endParaRPr lang="en-US" altLang="zh-CN" sz="2000" dirty="0"/>
          </a:p>
          <a:p>
            <a:r>
              <a:rPr lang="zh-CN" altLang="zh-CN" dirty="0"/>
              <a:t>序数属性</a:t>
            </a:r>
            <a:r>
              <a:rPr lang="en-US" altLang="zh-CN" dirty="0"/>
              <a:t>Ordered:</a:t>
            </a:r>
            <a:r>
              <a:rPr lang="zh-CN" altLang="zh-CN" dirty="0"/>
              <a:t>运动</a:t>
            </a:r>
            <a:r>
              <a:rPr lang="en-US" altLang="zh-CN" dirty="0"/>
              <a:t>ST</a:t>
            </a:r>
            <a:r>
              <a:rPr lang="zh-CN" altLang="zh-CN" dirty="0"/>
              <a:t>段的峰值斜率</a:t>
            </a:r>
          </a:p>
          <a:p>
            <a:r>
              <a:rPr lang="zh-CN" altLang="zh-CN" dirty="0"/>
              <a:t>二元属性</a:t>
            </a:r>
            <a:r>
              <a:rPr lang="en-US" altLang="zh-CN" dirty="0"/>
              <a:t>Binary:</a:t>
            </a:r>
            <a:r>
              <a:rPr lang="zh-CN" altLang="zh-CN" dirty="0"/>
              <a:t>空腹血糖</a:t>
            </a:r>
            <a:r>
              <a:rPr lang="en-US" altLang="zh-CN" dirty="0"/>
              <a:t>&gt;120mg/dl</a:t>
            </a:r>
            <a:r>
              <a:rPr lang="zh-CN" altLang="en-US" dirty="0"/>
              <a:t>；</a:t>
            </a:r>
            <a:r>
              <a:rPr lang="zh-CN" altLang="zh-CN" dirty="0"/>
              <a:t>性别</a:t>
            </a:r>
            <a:r>
              <a:rPr lang="zh-CN" altLang="en-US" dirty="0"/>
              <a:t>；</a:t>
            </a:r>
            <a:r>
              <a:rPr lang="zh-CN" altLang="zh-CN" dirty="0"/>
              <a:t>运动诱发心绞痛</a:t>
            </a:r>
            <a:endParaRPr lang="en-US" altLang="zh-CN" dirty="0"/>
          </a:p>
          <a:p>
            <a:r>
              <a:rPr lang="zh-CN" altLang="zh-CN" dirty="0"/>
              <a:t>标称属性</a:t>
            </a:r>
            <a:r>
              <a:rPr lang="en-US" altLang="zh-CN" dirty="0"/>
              <a:t>Nominal:</a:t>
            </a:r>
            <a:r>
              <a:rPr lang="zh-CN" altLang="zh-CN" dirty="0"/>
              <a:t>丘脑</a:t>
            </a:r>
            <a:r>
              <a:rPr lang="zh-CN" altLang="en-US" dirty="0"/>
              <a:t>状态</a:t>
            </a:r>
            <a:r>
              <a:rPr lang="zh-CN" altLang="zh-CN" dirty="0"/>
              <a:t>：正常 固定缺陷</a:t>
            </a:r>
            <a:r>
              <a:rPr lang="en-US" altLang="zh-CN" dirty="0"/>
              <a:t>  </a:t>
            </a:r>
            <a:r>
              <a:rPr lang="zh-CN" altLang="zh-CN" dirty="0"/>
              <a:t>可逆缺陷</a:t>
            </a:r>
            <a:r>
              <a:rPr lang="zh-CN" altLang="en-US" dirty="0"/>
              <a:t>；</a:t>
            </a:r>
            <a:r>
              <a:rPr lang="zh-CN" altLang="zh-CN" dirty="0"/>
              <a:t>胸痛类型</a:t>
            </a:r>
            <a:r>
              <a:rPr lang="en-US" altLang="zh-CN" dirty="0"/>
              <a:t>(1,2,3,4)</a:t>
            </a:r>
            <a:r>
              <a:rPr lang="zh-CN" altLang="en-US" dirty="0"/>
              <a:t>；</a:t>
            </a:r>
            <a:r>
              <a:rPr lang="zh-CN" altLang="zh-CN" sz="2000" dirty="0"/>
              <a:t>静息心电图结果</a:t>
            </a:r>
            <a:r>
              <a:rPr lang="en-US" altLang="zh-CN" sz="2000" dirty="0"/>
              <a:t>(0,1,2)</a:t>
            </a:r>
            <a:endParaRPr lang="en-US" altLang="zh-CN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5B296D-AED9-45B8-90B8-9243820AFB02}"/>
              </a:ext>
            </a:extLst>
          </p:cNvPr>
          <p:cNvSpPr/>
          <p:nvPr/>
        </p:nvSpPr>
        <p:spPr bwMode="auto">
          <a:xfrm flipV="1">
            <a:off x="605910" y="3533934"/>
            <a:ext cx="10924560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CA162D-251C-45AA-99EF-CB19774E1934}"/>
              </a:ext>
            </a:extLst>
          </p:cNvPr>
          <p:cNvGrpSpPr>
            <a:grpSpLocks/>
          </p:cNvGrpSpPr>
          <p:nvPr/>
        </p:nvGrpSpPr>
        <p:grpSpPr bwMode="auto">
          <a:xfrm>
            <a:off x="667266" y="3774330"/>
            <a:ext cx="2197854" cy="524538"/>
            <a:chOff x="413558" y="926315"/>
            <a:chExt cx="18517606" cy="7048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E11AB7-7AF6-4EF9-8A04-E2697D36D778}"/>
                </a:ext>
              </a:extLst>
            </p:cNvPr>
            <p:cNvSpPr/>
            <p:nvPr/>
          </p:nvSpPr>
          <p:spPr>
            <a:xfrm>
              <a:off x="413558" y="926315"/>
              <a:ext cx="15064192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E30D668-0267-4ED4-9DEA-28380AF5CFED}"/>
                </a:ext>
              </a:extLst>
            </p:cNvPr>
            <p:cNvSpPr/>
            <p:nvPr/>
          </p:nvSpPr>
          <p:spPr>
            <a:xfrm>
              <a:off x="15477756" y="926315"/>
              <a:ext cx="3453408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" name="燕尾形 52">
            <a:extLst>
              <a:ext uri="{FF2B5EF4-FFF2-40B4-BE49-F238E27FC236}">
                <a16:creationId xmlns:a16="http://schemas.microsoft.com/office/drawing/2014/main" id="{8D711299-AE9B-4B45-92A6-ED9B9DD6A76B}"/>
              </a:ext>
            </a:extLst>
          </p:cNvPr>
          <p:cNvSpPr/>
          <p:nvPr/>
        </p:nvSpPr>
        <p:spPr>
          <a:xfrm>
            <a:off x="2511712" y="3891878"/>
            <a:ext cx="296930" cy="28944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235E6A-AC35-4918-846D-B86AFF9AC99C}"/>
              </a:ext>
            </a:extLst>
          </p:cNvPr>
          <p:cNvSpPr txBox="1"/>
          <p:nvPr/>
        </p:nvSpPr>
        <p:spPr>
          <a:xfrm>
            <a:off x="633275" y="3785723"/>
            <a:ext cx="18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存在的问题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B61E94-1979-4CFC-98EE-551B825CD687}"/>
              </a:ext>
            </a:extLst>
          </p:cNvPr>
          <p:cNvSpPr/>
          <p:nvPr/>
        </p:nvSpPr>
        <p:spPr>
          <a:xfrm>
            <a:off x="765878" y="4438152"/>
            <a:ext cx="7972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Thal</a:t>
            </a:r>
            <a:r>
              <a:rPr lang="en-US" altLang="zh-CN" sz="3200" dirty="0"/>
              <a:t>(normal; fixed </a:t>
            </a:r>
            <a:r>
              <a:rPr lang="en-US" altLang="zh-CN" sz="3200" dirty="0" err="1"/>
              <a:t>defect;reversable</a:t>
            </a:r>
            <a:r>
              <a:rPr lang="en-US" altLang="zh-CN" sz="3200" dirty="0"/>
              <a:t> defect )</a:t>
            </a:r>
            <a:r>
              <a:rPr lang="zh-CN" altLang="en-US" sz="3200" dirty="0"/>
              <a:t>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F1646C-D74F-4DEC-BC0D-3FC01B1C4A0F}"/>
              </a:ext>
            </a:extLst>
          </p:cNvPr>
          <p:cNvSpPr/>
          <p:nvPr/>
        </p:nvSpPr>
        <p:spPr>
          <a:xfrm>
            <a:off x="765878" y="5461788"/>
            <a:ext cx="10598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normal = 0              fixed defect =2             reversable defect =1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799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特征选择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762EC7-4B99-45F7-82FB-B2532C1EE599}"/>
              </a:ext>
            </a:extLst>
          </p:cNvPr>
          <p:cNvGrpSpPr/>
          <p:nvPr/>
        </p:nvGrpSpPr>
        <p:grpSpPr>
          <a:xfrm>
            <a:off x="609600" y="789262"/>
            <a:ext cx="10972800" cy="6014251"/>
            <a:chOff x="609600" y="789262"/>
            <a:chExt cx="10972800" cy="6014251"/>
          </a:xfrm>
        </p:grpSpPr>
        <p:pic>
          <p:nvPicPr>
            <p:cNvPr id="29698" name="Picture 2">
              <a:extLst>
                <a:ext uri="{FF2B5EF4-FFF2-40B4-BE49-F238E27FC236}">
                  <a16:creationId xmlns:a16="http://schemas.microsoft.com/office/drawing/2014/main" id="{E23A8DCB-7289-4D2B-A5A0-540451ADC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789262"/>
              <a:ext cx="5020627" cy="298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0" name="Picture 4">
              <a:extLst>
                <a:ext uri="{FF2B5EF4-FFF2-40B4-BE49-F238E27FC236}">
                  <a16:creationId xmlns:a16="http://schemas.microsoft.com/office/drawing/2014/main" id="{FD207472-715B-41FA-9EE2-7AC25F38D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2389" y="789262"/>
              <a:ext cx="5020628" cy="3264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2" name="Picture 6">
              <a:extLst>
                <a:ext uri="{FF2B5EF4-FFF2-40B4-BE49-F238E27FC236}">
                  <a16:creationId xmlns:a16="http://schemas.microsoft.com/office/drawing/2014/main" id="{234831E2-0361-4D86-9BF8-D1AA8A5AE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638488"/>
              <a:ext cx="4981543" cy="316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4" name="Picture 8">
              <a:extLst>
                <a:ext uri="{FF2B5EF4-FFF2-40B4-BE49-F238E27FC236}">
                  <a16:creationId xmlns:a16="http://schemas.microsoft.com/office/drawing/2014/main" id="{3E02F4E2-E6AA-43C8-8925-34B8775C2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609" y="3696531"/>
              <a:ext cx="5197791" cy="304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79232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特征选择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7207F19-92E6-41EE-893A-F430917D891C}"/>
              </a:ext>
            </a:extLst>
          </p:cNvPr>
          <p:cNvGrpSpPr/>
          <p:nvPr/>
        </p:nvGrpSpPr>
        <p:grpSpPr>
          <a:xfrm>
            <a:off x="639782" y="811437"/>
            <a:ext cx="10538556" cy="5757190"/>
            <a:chOff x="639782" y="811437"/>
            <a:chExt cx="10538556" cy="5757190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BBCA5E7-8F33-410A-89F4-1196BFC5A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01" y="811437"/>
              <a:ext cx="4640696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EF2812EB-D7F1-443A-87D4-21BA384A6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42" y="811438"/>
              <a:ext cx="4640696" cy="3022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F539CBEB-AE13-42CD-A87B-31AC10F90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82" y="3587553"/>
              <a:ext cx="4788017" cy="298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>
              <a:extLst>
                <a:ext uri="{FF2B5EF4-FFF2-40B4-BE49-F238E27FC236}">
                  <a16:creationId xmlns:a16="http://schemas.microsoft.com/office/drawing/2014/main" id="{ECD1AEB2-3339-426F-87EA-0868DB2D1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41" y="3600450"/>
              <a:ext cx="4640697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53579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特征选择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A8DF61-F01D-4F53-809D-1B7D58EDF604}"/>
              </a:ext>
            </a:extLst>
          </p:cNvPr>
          <p:cNvGrpSpPr/>
          <p:nvPr/>
        </p:nvGrpSpPr>
        <p:grpSpPr>
          <a:xfrm>
            <a:off x="649952" y="746154"/>
            <a:ext cx="10497473" cy="6051522"/>
            <a:chOff x="550863" y="806478"/>
            <a:chExt cx="10497473" cy="6051522"/>
          </a:xfrm>
        </p:grpSpPr>
        <p:pic>
          <p:nvPicPr>
            <p:cNvPr id="27660" name="Picture 12">
              <a:extLst>
                <a:ext uri="{FF2B5EF4-FFF2-40B4-BE49-F238E27FC236}">
                  <a16:creationId xmlns:a16="http://schemas.microsoft.com/office/drawing/2014/main" id="{2DEAA303-E89D-4DD1-8162-605C61930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3" y="806478"/>
              <a:ext cx="4898041" cy="285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2" name="Picture 14">
              <a:extLst>
                <a:ext uri="{FF2B5EF4-FFF2-40B4-BE49-F238E27FC236}">
                  <a16:creationId xmlns:a16="http://schemas.microsoft.com/office/drawing/2014/main" id="{81AA6E1A-40A6-4EF0-B243-57FB63FC4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031" y="806478"/>
              <a:ext cx="4839305" cy="3013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4" name="Picture 16">
              <a:extLst>
                <a:ext uri="{FF2B5EF4-FFF2-40B4-BE49-F238E27FC236}">
                  <a16:creationId xmlns:a16="http://schemas.microsoft.com/office/drawing/2014/main" id="{404462ED-6555-4F8E-AB85-86D8A6CD0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3" y="3741031"/>
              <a:ext cx="4839304" cy="3116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66" name="Picture 18">
              <a:extLst>
                <a:ext uri="{FF2B5EF4-FFF2-40B4-BE49-F238E27FC236}">
                  <a16:creationId xmlns:a16="http://schemas.microsoft.com/office/drawing/2014/main" id="{DCE2F145-2052-4F6E-887B-7343374DC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1" y="3741031"/>
              <a:ext cx="4747260" cy="295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7738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特征选择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NUDT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B597996-9EF0-42D8-9363-876719D7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58" y="998441"/>
            <a:ext cx="6232842" cy="562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D23408-ECA8-411F-B4BE-6FFFC2E5D3A7}"/>
              </a:ext>
            </a:extLst>
          </p:cNvPr>
          <p:cNvSpPr txBox="1"/>
          <p:nvPr/>
        </p:nvSpPr>
        <p:spPr>
          <a:xfrm>
            <a:off x="668268" y="1305341"/>
            <a:ext cx="5629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'</a:t>
            </a:r>
            <a:r>
              <a:rPr lang="en-US" altLang="zh-CN" dirty="0" err="1"/>
              <a:t>slope_of_peak_exercise_st_segment</a:t>
            </a:r>
            <a:r>
              <a:rPr lang="en-US" altLang="zh-CN" dirty="0"/>
              <a:t>', '</a:t>
            </a:r>
            <a:r>
              <a:rPr lang="en-US" altLang="zh-CN" dirty="0" err="1"/>
              <a:t>resting_blood_pressure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num_major_vessels</a:t>
            </a:r>
            <a:r>
              <a:rPr lang="en-US" altLang="zh-CN" dirty="0"/>
              <a:t>', 'fasting_blood_sugar_gt_120_mg_per_dl', '</a:t>
            </a:r>
            <a:r>
              <a:rPr lang="en-US" altLang="zh-CN" dirty="0" err="1"/>
              <a:t>resting_ekg_results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serum_cholesterol_mg_per_dl</a:t>
            </a:r>
            <a:r>
              <a:rPr lang="en-US" altLang="zh-CN" dirty="0"/>
              <a:t>', '</a:t>
            </a:r>
            <a:r>
              <a:rPr lang="en-US" altLang="zh-CN" dirty="0" err="1"/>
              <a:t>oldpeak_eq_st_depression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 'sex’,</a:t>
            </a:r>
          </a:p>
          <a:p>
            <a:r>
              <a:rPr lang="en-US" altLang="zh-CN" dirty="0"/>
              <a:t> 'age’, 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max_heart_rate_achieved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 '</a:t>
            </a:r>
            <a:r>
              <a:rPr lang="en-US" altLang="zh-CN" dirty="0" err="1"/>
              <a:t>exercise_induced_angina</a:t>
            </a:r>
            <a:r>
              <a:rPr lang="en-US" altLang="zh-CN" dirty="0"/>
              <a:t>’, 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heart_disease_present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 'chest_pain_type_1', 'chest_pain_type_2', 'chest_pain_type_3', 'chest_pain_type_4', '</a:t>
            </a:r>
            <a:r>
              <a:rPr lang="en-US" altLang="zh-CN" dirty="0" err="1"/>
              <a:t>thal_fixed_defect</a:t>
            </a:r>
            <a:r>
              <a:rPr lang="en-US" altLang="zh-CN" dirty="0"/>
              <a:t>', '</a:t>
            </a:r>
            <a:r>
              <a:rPr lang="en-US" altLang="zh-CN" dirty="0" err="1"/>
              <a:t>thal_normal</a:t>
            </a:r>
            <a:r>
              <a:rPr lang="en-US" altLang="zh-CN" dirty="0"/>
              <a:t>', '</a:t>
            </a:r>
            <a:r>
              <a:rPr lang="en-US" altLang="zh-CN" dirty="0" err="1"/>
              <a:t>thal_reversible_defect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9668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848</Words>
  <Application>Microsoft Office PowerPoint</Application>
  <PresentationFormat>宽屏</PresentationFormat>
  <Paragraphs>138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</dc:description>
  <cp:lastModifiedBy>姚 杭</cp:lastModifiedBy>
  <cp:revision>162</cp:revision>
  <dcterms:created xsi:type="dcterms:W3CDTF">2015-04-13T12:15:43Z</dcterms:created>
  <dcterms:modified xsi:type="dcterms:W3CDTF">2018-11-26T14:28:35Z</dcterms:modified>
  <cp:category>https://cyppt.taobao.com</cp:category>
</cp:coreProperties>
</file>