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65" r:id="rId3"/>
    <p:sldId id="261" r:id="rId4"/>
    <p:sldId id="362" r:id="rId5"/>
    <p:sldId id="379" r:id="rId6"/>
    <p:sldId id="383" r:id="rId7"/>
    <p:sldId id="384" r:id="rId8"/>
    <p:sldId id="389" r:id="rId9"/>
    <p:sldId id="390" r:id="rId10"/>
    <p:sldId id="380" r:id="rId11"/>
    <p:sldId id="387" r:id="rId12"/>
    <p:sldId id="385" r:id="rId13"/>
    <p:sldId id="386" r:id="rId14"/>
    <p:sldId id="381" r:id="rId15"/>
    <p:sldId id="388" r:id="rId16"/>
    <p:sldId id="382"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3" autoAdjust="0"/>
    <p:restoredTop sz="96271"/>
  </p:normalViewPr>
  <p:slideViewPr>
    <p:cSldViewPr snapToGrid="0" snapToObjects="1">
      <p:cViewPr varScale="1">
        <p:scale>
          <a:sx n="82" d="100"/>
          <a:sy n="82" d="100"/>
        </p:scale>
        <p:origin x="75" y="2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93" d="100"/>
        <a:sy n="193"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2020/12/2</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397030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2020/12/2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47636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241352-E00B-4D9F-80E5-F3F410939A15}" type="slidenum">
              <a:rPr lang="zh-CN" altLang="en-US" smtClean="0"/>
              <a:t>1</a:t>
            </a:fld>
            <a:endParaRPr lang="zh-CN" altLang="en-US"/>
          </a:p>
        </p:txBody>
      </p:sp>
    </p:spTree>
    <p:extLst>
      <p:ext uri="{BB962C8B-B14F-4D97-AF65-F5344CB8AC3E}">
        <p14:creationId xmlns:p14="http://schemas.microsoft.com/office/powerpoint/2010/main" val="3905070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F241352-E00B-4D9F-80E5-F3F410939A15}" type="slidenum">
              <a:rPr lang="zh-CN" altLang="en-US" smtClean="0"/>
              <a:pPr/>
              <a:t>10</a:t>
            </a:fld>
            <a:endParaRPr lang="zh-CN" altLang="en-US" dirty="0"/>
          </a:p>
        </p:txBody>
      </p:sp>
    </p:spTree>
    <p:extLst>
      <p:ext uri="{BB962C8B-B14F-4D97-AF65-F5344CB8AC3E}">
        <p14:creationId xmlns:p14="http://schemas.microsoft.com/office/powerpoint/2010/main" val="1774225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extLst>
      <p:ext uri="{BB962C8B-B14F-4D97-AF65-F5344CB8AC3E}">
        <p14:creationId xmlns:p14="http://schemas.microsoft.com/office/powerpoint/2010/main" val="695242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extLst>
      <p:ext uri="{BB962C8B-B14F-4D97-AF65-F5344CB8AC3E}">
        <p14:creationId xmlns:p14="http://schemas.microsoft.com/office/powerpoint/2010/main" val="2833355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13</a:t>
            </a:fld>
            <a:endParaRPr lang="zh-CN" altLang="en-US"/>
          </a:p>
        </p:txBody>
      </p:sp>
    </p:spTree>
    <p:extLst>
      <p:ext uri="{BB962C8B-B14F-4D97-AF65-F5344CB8AC3E}">
        <p14:creationId xmlns:p14="http://schemas.microsoft.com/office/powerpoint/2010/main" val="681114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F241352-E00B-4D9F-80E5-F3F410939A15}" type="slidenum">
              <a:rPr lang="zh-CN" altLang="en-US" smtClean="0"/>
              <a:pPr/>
              <a:t>14</a:t>
            </a:fld>
            <a:endParaRPr lang="zh-CN" altLang="en-US" dirty="0"/>
          </a:p>
        </p:txBody>
      </p:sp>
    </p:spTree>
    <p:extLst>
      <p:ext uri="{BB962C8B-B14F-4D97-AF65-F5344CB8AC3E}">
        <p14:creationId xmlns:p14="http://schemas.microsoft.com/office/powerpoint/2010/main" val="4022455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15</a:t>
            </a:fld>
            <a:endParaRPr lang="zh-CN" altLang="en-US"/>
          </a:p>
        </p:txBody>
      </p:sp>
    </p:spTree>
    <p:extLst>
      <p:ext uri="{BB962C8B-B14F-4D97-AF65-F5344CB8AC3E}">
        <p14:creationId xmlns:p14="http://schemas.microsoft.com/office/powerpoint/2010/main" val="1283700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241352-E00B-4D9F-80E5-F3F410939A15}" type="slidenum">
              <a:rPr lang="zh-CN" altLang="en-US" smtClean="0"/>
              <a:t>16</a:t>
            </a:fld>
            <a:endParaRPr lang="zh-CN" altLang="en-US"/>
          </a:p>
        </p:txBody>
      </p:sp>
    </p:spTree>
    <p:extLst>
      <p:ext uri="{BB962C8B-B14F-4D97-AF65-F5344CB8AC3E}">
        <p14:creationId xmlns:p14="http://schemas.microsoft.com/office/powerpoint/2010/main" val="1701034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F241352-E00B-4D9F-80E5-F3F410939A15}" type="slidenum">
              <a:rPr lang="zh-CN" altLang="en-US" smtClean="0"/>
              <a:pPr/>
              <a:t>2</a:t>
            </a:fld>
            <a:endParaRPr lang="zh-CN" altLang="en-US" dirty="0"/>
          </a:p>
        </p:txBody>
      </p:sp>
    </p:spTree>
    <p:extLst>
      <p:ext uri="{BB962C8B-B14F-4D97-AF65-F5344CB8AC3E}">
        <p14:creationId xmlns:p14="http://schemas.microsoft.com/office/powerpoint/2010/main" val="191504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F241352-E00B-4D9F-80E5-F3F410939A15}" type="slidenum">
              <a:rPr lang="zh-CN" altLang="en-US" smtClean="0"/>
              <a:pPr/>
              <a:t>3</a:t>
            </a:fld>
            <a:endParaRPr lang="zh-CN" altLang="en-US" dirty="0"/>
          </a:p>
        </p:txBody>
      </p:sp>
    </p:spTree>
    <p:extLst>
      <p:ext uri="{BB962C8B-B14F-4D97-AF65-F5344CB8AC3E}">
        <p14:creationId xmlns:p14="http://schemas.microsoft.com/office/powerpoint/2010/main" val="57160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extLst>
      <p:ext uri="{BB962C8B-B14F-4D97-AF65-F5344CB8AC3E}">
        <p14:creationId xmlns:p14="http://schemas.microsoft.com/office/powerpoint/2010/main" val="291814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F241352-E00B-4D9F-80E5-F3F410939A15}" type="slidenum">
              <a:rPr lang="zh-CN" altLang="en-US" smtClean="0"/>
              <a:pPr/>
              <a:t>5</a:t>
            </a:fld>
            <a:endParaRPr lang="zh-CN" altLang="en-US" dirty="0"/>
          </a:p>
        </p:txBody>
      </p:sp>
    </p:spTree>
    <p:extLst>
      <p:ext uri="{BB962C8B-B14F-4D97-AF65-F5344CB8AC3E}">
        <p14:creationId xmlns:p14="http://schemas.microsoft.com/office/powerpoint/2010/main" val="110579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extLst>
      <p:ext uri="{BB962C8B-B14F-4D97-AF65-F5344CB8AC3E}">
        <p14:creationId xmlns:p14="http://schemas.microsoft.com/office/powerpoint/2010/main" val="2665100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extLst>
      <p:ext uri="{BB962C8B-B14F-4D97-AF65-F5344CB8AC3E}">
        <p14:creationId xmlns:p14="http://schemas.microsoft.com/office/powerpoint/2010/main" val="315557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8</a:t>
            </a:fld>
            <a:endParaRPr lang="zh-CN" altLang="en-US"/>
          </a:p>
        </p:txBody>
      </p:sp>
    </p:spTree>
    <p:extLst>
      <p:ext uri="{BB962C8B-B14F-4D97-AF65-F5344CB8AC3E}">
        <p14:creationId xmlns:p14="http://schemas.microsoft.com/office/powerpoint/2010/main" val="1205396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9</a:t>
            </a:fld>
            <a:endParaRPr lang="zh-CN" altLang="en-US"/>
          </a:p>
        </p:txBody>
      </p:sp>
    </p:spTree>
    <p:extLst>
      <p:ext uri="{BB962C8B-B14F-4D97-AF65-F5344CB8AC3E}">
        <p14:creationId xmlns:p14="http://schemas.microsoft.com/office/powerpoint/2010/main" val="420367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0BAFD1B-4FAC-6C47-A7FA-745A4B2868DE}"/>
              </a:ext>
            </a:extLst>
          </p:cNvPr>
          <p:cNvGrpSpPr/>
          <p:nvPr userDrawn="1"/>
        </p:nvGrpSpPr>
        <p:grpSpPr>
          <a:xfrm flipH="1">
            <a:off x="1" y="0"/>
            <a:ext cx="1498600" cy="876300"/>
            <a:chOff x="9468047" y="-88900"/>
            <a:chExt cx="2952552" cy="1726493"/>
          </a:xfrm>
        </p:grpSpPr>
        <p:sp>
          <p:nvSpPr>
            <p:cNvPr id="2" name="三角形 1">
              <a:extLst>
                <a:ext uri="{FF2B5EF4-FFF2-40B4-BE49-F238E27FC236}">
                  <a16:creationId xmlns:a16="http://schemas.microsoft.com/office/drawing/2014/main" id="{3280D70F-66EE-6846-90FC-97BCAFB07A73}"/>
                </a:ext>
              </a:extLst>
            </p:cNvPr>
            <p:cNvSpPr/>
            <p:nvPr userDrawn="1"/>
          </p:nvSpPr>
          <p:spPr>
            <a:xfrm rot="16200000" flipH="1">
              <a:off x="10955520" y="172515"/>
              <a:ext cx="1573603" cy="1356554"/>
            </a:xfrm>
            <a:prstGeom prst="triangle">
              <a:avLst/>
            </a:pr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三角形 2">
              <a:extLst>
                <a:ext uri="{FF2B5EF4-FFF2-40B4-BE49-F238E27FC236}">
                  <a16:creationId xmlns:a16="http://schemas.microsoft.com/office/drawing/2014/main" id="{261A4211-CBC7-DA4D-9C3B-63CBE0A43F1E}"/>
                </a:ext>
              </a:extLst>
            </p:cNvPr>
            <p:cNvSpPr/>
            <p:nvPr userDrawn="1"/>
          </p:nvSpPr>
          <p:spPr>
            <a:xfrm flipV="1">
              <a:off x="9468047" y="-88900"/>
              <a:ext cx="2952552" cy="88964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812436336"/>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916471526"/>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221198"/>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881688"/>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802566"/>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40" name="任意多边形 20">
            <a:extLst>
              <a:ext uri="{FF2B5EF4-FFF2-40B4-BE49-F238E27FC236}">
                <a16:creationId xmlns:a16="http://schemas.microsoft.com/office/drawing/2014/main" id="{9977F99D-F8F6-4732-AEC3-29C4C4ADFACD}"/>
              </a:ext>
            </a:extLst>
          </p:cNvPr>
          <p:cNvSpPr/>
          <p:nvPr userDrawn="1"/>
        </p:nvSpPr>
        <p:spPr>
          <a:xfrm>
            <a:off x="-3199136" y="0"/>
            <a:ext cx="7624003" cy="3812003"/>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sp>
        <p:nvSpPr>
          <p:cNvPr id="36" name="任意多边形 20">
            <a:extLst>
              <a:ext uri="{FF2B5EF4-FFF2-40B4-BE49-F238E27FC236}">
                <a16:creationId xmlns:a16="http://schemas.microsoft.com/office/drawing/2014/main" id="{A877E890-0D40-4CAC-98E0-29688C6BE2AD}"/>
              </a:ext>
            </a:extLst>
          </p:cNvPr>
          <p:cNvSpPr/>
          <p:nvPr userDrawn="1"/>
        </p:nvSpPr>
        <p:spPr>
          <a:xfrm>
            <a:off x="-2932437" y="-1"/>
            <a:ext cx="7090607" cy="3545305"/>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pic>
        <p:nvPicPr>
          <p:cNvPr id="3" name="图片 2" descr="河边的城市&#10;&#10;描述已自动生成">
            <a:extLst>
              <a:ext uri="{FF2B5EF4-FFF2-40B4-BE49-F238E27FC236}">
                <a16:creationId xmlns:a16="http://schemas.microsoft.com/office/drawing/2014/main" id="{7F68905B-14E4-4A72-85E8-A3DA1019FD7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13810" y="2546684"/>
            <a:ext cx="8726906" cy="4313718"/>
          </a:xfrm>
          <a:prstGeom prst="triangle">
            <a:avLst/>
          </a:prstGeom>
          <a:blipFill>
            <a:blip r:embed="rId3" cstate="screen">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2817203676"/>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6"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5715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60" r:id="rId4"/>
    <p:sldLayoutId id="2147483655" r:id="rId5"/>
    <p:sldLayoutId id="2147483661" r:id="rId6"/>
  </p:sldLayoutIdLst>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DD213157-3BDF-4742-955C-C6EA131845B9}"/>
              </a:ext>
            </a:extLst>
          </p:cNvPr>
          <p:cNvSpPr txBox="1"/>
          <p:nvPr/>
        </p:nvSpPr>
        <p:spPr>
          <a:xfrm>
            <a:off x="2646556" y="3738471"/>
            <a:ext cx="8406460" cy="830997"/>
          </a:xfrm>
          <a:prstGeom prst="rect">
            <a:avLst/>
          </a:prstGeom>
          <a:noFill/>
        </p:spPr>
        <p:txBody>
          <a:bodyPr wrap="square" rtlCol="0">
            <a:spAutoFit/>
          </a:bodyPr>
          <a:lstStyle/>
          <a:p>
            <a:r>
              <a:rPr lang="en-US" altLang="zh-CN" sz="4800" dirty="0"/>
              <a:t>《Digit Recognizer》</a:t>
            </a:r>
            <a:r>
              <a:rPr lang="zh-CN" altLang="en-US" sz="4800" dirty="0"/>
              <a:t>代码汇报</a:t>
            </a:r>
            <a:endParaRPr lang="zh-CN" altLang="en-US" sz="16600" spc="600" dirty="0">
              <a:solidFill>
                <a:schemeClr val="tx1">
                  <a:lumMod val="75000"/>
                  <a:lumOff val="25000"/>
                </a:schemeClr>
              </a:solidFill>
              <a:latin typeface="字魂35号-经典雅黑" panose="02000000000000000000" pitchFamily="2" charset="-122"/>
              <a:ea typeface="字魂35号-经典雅黑" panose="02000000000000000000" pitchFamily="2" charset="-122"/>
            </a:endParaRPr>
          </a:p>
        </p:txBody>
      </p:sp>
      <p:grpSp>
        <p:nvGrpSpPr>
          <p:cNvPr id="5" name="组合 4">
            <a:extLst>
              <a:ext uri="{FF2B5EF4-FFF2-40B4-BE49-F238E27FC236}">
                <a16:creationId xmlns:a16="http://schemas.microsoft.com/office/drawing/2014/main" id="{5C94A4BB-8C34-43D0-AA0C-C0D054E5A59C}"/>
              </a:ext>
            </a:extLst>
          </p:cNvPr>
          <p:cNvGrpSpPr/>
          <p:nvPr/>
        </p:nvGrpSpPr>
        <p:grpSpPr>
          <a:xfrm>
            <a:off x="3567761" y="5744106"/>
            <a:ext cx="3538151" cy="335446"/>
            <a:chOff x="6405974" y="11568118"/>
            <a:chExt cx="3538151" cy="335446"/>
          </a:xfrm>
          <a:solidFill>
            <a:srgbClr val="FFC000"/>
          </a:solidFill>
        </p:grpSpPr>
        <p:sp>
          <p:nvSpPr>
            <p:cNvPr id="25" name="矩形: 圆角 24">
              <a:extLst>
                <a:ext uri="{FF2B5EF4-FFF2-40B4-BE49-F238E27FC236}">
                  <a16:creationId xmlns:a16="http://schemas.microsoft.com/office/drawing/2014/main" id="{E265C458-6FC4-426C-887C-B7F8D7EA7A16}"/>
                </a:ext>
              </a:extLst>
            </p:cNvPr>
            <p:cNvSpPr/>
            <p:nvPr/>
          </p:nvSpPr>
          <p:spPr>
            <a:xfrm>
              <a:off x="6405974" y="11568118"/>
              <a:ext cx="1569308" cy="335446"/>
            </a:xfrm>
            <a:prstGeom prst="roundRect">
              <a:avLst>
                <a:gd name="adj" fmla="val 50000"/>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600" dirty="0">
                  <a:solidFill>
                    <a:schemeClr val="tx1"/>
                  </a:solidFill>
                  <a:latin typeface="字魂59号-创粗黑" panose="00000500000000000000" pitchFamily="2" charset="-122"/>
                  <a:ea typeface="字魂59号-创粗黑" panose="00000500000000000000" pitchFamily="2" charset="-122"/>
                </a:rPr>
                <a:t>张橹</a:t>
              </a:r>
            </a:p>
          </p:txBody>
        </p:sp>
        <p:sp>
          <p:nvSpPr>
            <p:cNvPr id="26" name="矩形: 圆角 25">
              <a:extLst>
                <a:ext uri="{FF2B5EF4-FFF2-40B4-BE49-F238E27FC236}">
                  <a16:creationId xmlns:a16="http://schemas.microsoft.com/office/drawing/2014/main" id="{CE0180F3-D9CF-427F-BB42-79C2BB71993C}"/>
                </a:ext>
              </a:extLst>
            </p:cNvPr>
            <p:cNvSpPr/>
            <p:nvPr/>
          </p:nvSpPr>
          <p:spPr>
            <a:xfrm>
              <a:off x="8374817" y="11568118"/>
              <a:ext cx="1569308" cy="335446"/>
            </a:xfrm>
            <a:prstGeom prst="roundRect">
              <a:avLst>
                <a:gd name="adj" fmla="val 50000"/>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600" dirty="0">
                  <a:solidFill>
                    <a:schemeClr val="tx1"/>
                  </a:solidFill>
                  <a:latin typeface="字魂59号-创粗黑" panose="00000500000000000000" pitchFamily="2" charset="-122"/>
                  <a:ea typeface="字魂59号-创粗黑" panose="00000500000000000000" pitchFamily="2" charset="-122"/>
                </a:rPr>
                <a:t>12</a:t>
              </a:r>
              <a:r>
                <a:rPr lang="zh-CN" altLang="en-US" spc="600" dirty="0">
                  <a:solidFill>
                    <a:schemeClr val="tx1"/>
                  </a:solidFill>
                  <a:latin typeface="字魂59号-创粗黑" panose="00000500000000000000" pitchFamily="2" charset="-122"/>
                  <a:ea typeface="字魂59号-创粗黑" panose="00000500000000000000" pitchFamily="2" charset="-122"/>
                </a:rPr>
                <a:t>月</a:t>
              </a:r>
              <a:r>
                <a:rPr lang="en-US" altLang="zh-CN" spc="600" dirty="0">
                  <a:solidFill>
                    <a:schemeClr val="tx1"/>
                  </a:solidFill>
                  <a:latin typeface="字魂59号-创粗黑" panose="00000500000000000000" pitchFamily="2" charset="-122"/>
                  <a:ea typeface="字魂59号-创粗黑" panose="00000500000000000000" pitchFamily="2" charset="-122"/>
                </a:rPr>
                <a:t>2</a:t>
              </a:r>
              <a:r>
                <a:rPr lang="zh-CN" altLang="en-US" spc="600" dirty="0">
                  <a:solidFill>
                    <a:schemeClr val="tx1"/>
                  </a:solidFill>
                  <a:latin typeface="字魂59号-创粗黑" panose="00000500000000000000" pitchFamily="2" charset="-122"/>
                  <a:ea typeface="字魂59号-创粗黑" panose="00000500000000000000" pitchFamily="2" charset="-122"/>
                </a:rPr>
                <a:t>日</a:t>
              </a:r>
            </a:p>
          </p:txBody>
        </p:sp>
      </p:grpSp>
      <p:pic>
        <p:nvPicPr>
          <p:cNvPr id="2" name="智能企业">
            <a:hlinkClick r:id="" action="ppaction://media"/>
            <a:extLst>
              <a:ext uri="{FF2B5EF4-FFF2-40B4-BE49-F238E27FC236}">
                <a16:creationId xmlns:a16="http://schemas.microsoft.com/office/drawing/2014/main" id="{B8A8E6BF-364E-45CB-B240-6845833ADB66}"/>
              </a:ext>
            </a:extLst>
          </p:cNvPr>
          <p:cNvPicPr>
            <a:picLocks noChangeAspect="1"/>
          </p:cNvPicPr>
          <p:nvPr>
            <a:audioFile r:link="rId2"/>
            <p:extLst>
              <p:ext uri="{DAA4B4D4-6D71-4841-9C94-3DE7FCFB9230}">
                <p14:media xmlns:p14="http://schemas.microsoft.com/office/powerpoint/2010/main" r:embed="rId1">
                  <p14:fade in="500"/>
                </p14:media>
              </p:ext>
            </p:extLst>
          </p:nvPr>
        </p:nvPicPr>
        <p:blipFill>
          <a:blip r:embed="rId5"/>
          <a:stretch>
            <a:fillRect/>
          </a:stretch>
        </p:blipFill>
        <p:spPr>
          <a:xfrm>
            <a:off x="11582400" y="7066528"/>
            <a:ext cx="609600" cy="609600"/>
          </a:xfrm>
          <a:prstGeom prst="rect">
            <a:avLst/>
          </a:prstGeom>
        </p:spPr>
      </p:pic>
      <p:grpSp>
        <p:nvGrpSpPr>
          <p:cNvPr id="8" name="组合 7">
            <a:extLst>
              <a:ext uri="{FF2B5EF4-FFF2-40B4-BE49-F238E27FC236}">
                <a16:creationId xmlns:a16="http://schemas.microsoft.com/office/drawing/2014/main" id="{42E5EE80-5E0D-43F2-A3F2-441311692405}"/>
              </a:ext>
            </a:extLst>
          </p:cNvPr>
          <p:cNvGrpSpPr/>
          <p:nvPr/>
        </p:nvGrpSpPr>
        <p:grpSpPr>
          <a:xfrm>
            <a:off x="0" y="2"/>
            <a:ext cx="8190649" cy="4076052"/>
            <a:chOff x="-1" y="1"/>
            <a:chExt cx="9283940" cy="4620125"/>
          </a:xfrm>
        </p:grpSpPr>
        <p:grpSp>
          <p:nvGrpSpPr>
            <p:cNvPr id="9" name="组合 8">
              <a:extLst>
                <a:ext uri="{FF2B5EF4-FFF2-40B4-BE49-F238E27FC236}">
                  <a16:creationId xmlns:a16="http://schemas.microsoft.com/office/drawing/2014/main" id="{B437751A-7752-4D4D-BAD2-2B495A4717A4}"/>
                </a:ext>
              </a:extLst>
            </p:cNvPr>
            <p:cNvGrpSpPr/>
            <p:nvPr userDrawn="1"/>
          </p:nvGrpSpPr>
          <p:grpSpPr>
            <a:xfrm>
              <a:off x="-1" y="1"/>
              <a:ext cx="9283940" cy="4620125"/>
              <a:chOff x="-1" y="1"/>
              <a:chExt cx="7227892" cy="3596939"/>
            </a:xfrm>
          </p:grpSpPr>
          <p:pic>
            <p:nvPicPr>
              <p:cNvPr id="14" name="图片占位符 4">
                <a:extLst>
                  <a:ext uri="{FF2B5EF4-FFF2-40B4-BE49-F238E27FC236}">
                    <a16:creationId xmlns:a16="http://schemas.microsoft.com/office/drawing/2014/main" id="{B07CFD0E-9521-41FD-9032-C6E03E7374A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1" y="1"/>
                <a:ext cx="7227891" cy="3596939"/>
              </a:xfrm>
              <a:custGeom>
                <a:avLst/>
                <a:gdLst>
                  <a:gd name="connsiteX0" fmla="*/ 2422119 w 9642536"/>
                  <a:gd name="connsiteY0" fmla="*/ 2477736 h 4795919"/>
                  <a:gd name="connsiteX1" fmla="*/ 3581210 w 9642536"/>
                  <a:gd name="connsiteY1" fmla="*/ 3636828 h 4795919"/>
                  <a:gd name="connsiteX2" fmla="*/ 2422119 w 9642536"/>
                  <a:gd name="connsiteY2" fmla="*/ 4795919 h 4795919"/>
                  <a:gd name="connsiteX3" fmla="*/ 1263028 w 9642536"/>
                  <a:gd name="connsiteY3" fmla="*/ 3636828 h 4795919"/>
                  <a:gd name="connsiteX4" fmla="*/ 8483445 w 9642536"/>
                  <a:gd name="connsiteY4" fmla="*/ 1262781 h 4795919"/>
                  <a:gd name="connsiteX5" fmla="*/ 9642536 w 9642536"/>
                  <a:gd name="connsiteY5" fmla="*/ 2421873 h 4795919"/>
                  <a:gd name="connsiteX6" fmla="*/ 8483445 w 9642536"/>
                  <a:gd name="connsiteY6" fmla="*/ 3580964 h 4795919"/>
                  <a:gd name="connsiteX7" fmla="*/ 7324354 w 9642536"/>
                  <a:gd name="connsiteY7" fmla="*/ 2421873 h 4795919"/>
                  <a:gd name="connsiteX8" fmla="*/ 6058914 w 9642536"/>
                  <a:gd name="connsiteY8" fmla="*/ 1262781 h 4795919"/>
                  <a:gd name="connsiteX9" fmla="*/ 7218005 w 9642536"/>
                  <a:gd name="connsiteY9" fmla="*/ 2421873 h 4795919"/>
                  <a:gd name="connsiteX10" fmla="*/ 6058914 w 9642536"/>
                  <a:gd name="connsiteY10" fmla="*/ 3580964 h 4795919"/>
                  <a:gd name="connsiteX11" fmla="*/ 4899823 w 9642536"/>
                  <a:gd name="connsiteY11" fmla="*/ 2421873 h 4795919"/>
                  <a:gd name="connsiteX12" fmla="*/ 3634386 w 9642536"/>
                  <a:gd name="connsiteY12" fmla="*/ 1262781 h 4795919"/>
                  <a:gd name="connsiteX13" fmla="*/ 4793476 w 9642536"/>
                  <a:gd name="connsiteY13" fmla="*/ 2421873 h 4795919"/>
                  <a:gd name="connsiteX14" fmla="*/ 3634386 w 9642536"/>
                  <a:gd name="connsiteY14" fmla="*/ 3580964 h 4795919"/>
                  <a:gd name="connsiteX15" fmla="*/ 2475294 w 9642536"/>
                  <a:gd name="connsiteY15" fmla="*/ 2421873 h 4795919"/>
                  <a:gd name="connsiteX16" fmla="*/ 1209854 w 9642536"/>
                  <a:gd name="connsiteY16" fmla="*/ 1262781 h 4795919"/>
                  <a:gd name="connsiteX17" fmla="*/ 2368945 w 9642536"/>
                  <a:gd name="connsiteY17" fmla="*/ 2421873 h 4795919"/>
                  <a:gd name="connsiteX18" fmla="*/ 1209854 w 9642536"/>
                  <a:gd name="connsiteY18" fmla="*/ 3580964 h 4795919"/>
                  <a:gd name="connsiteX19" fmla="*/ 50763 w 9642536"/>
                  <a:gd name="connsiteY19" fmla="*/ 2421873 h 4795919"/>
                  <a:gd name="connsiteX20" fmla="*/ 2422119 w 9642536"/>
                  <a:gd name="connsiteY20" fmla="*/ 47826 h 4795919"/>
                  <a:gd name="connsiteX21" fmla="*/ 3581210 w 9642536"/>
                  <a:gd name="connsiteY21" fmla="*/ 1206917 h 4795919"/>
                  <a:gd name="connsiteX22" fmla="*/ 2422119 w 9642536"/>
                  <a:gd name="connsiteY22" fmla="*/ 2366008 h 4795919"/>
                  <a:gd name="connsiteX23" fmla="*/ 1263028 w 9642536"/>
                  <a:gd name="connsiteY23" fmla="*/ 1206917 h 4795919"/>
                  <a:gd name="connsiteX24" fmla="*/ 4846649 w 9642536"/>
                  <a:gd name="connsiteY24" fmla="*/ 47825 h 4795919"/>
                  <a:gd name="connsiteX25" fmla="*/ 6005739 w 9642536"/>
                  <a:gd name="connsiteY25" fmla="*/ 1206917 h 4795919"/>
                  <a:gd name="connsiteX26" fmla="*/ 4846649 w 9642536"/>
                  <a:gd name="connsiteY26" fmla="*/ 2366008 h 4795919"/>
                  <a:gd name="connsiteX27" fmla="*/ 3687558 w 9642536"/>
                  <a:gd name="connsiteY27" fmla="*/ 1206917 h 4795919"/>
                  <a:gd name="connsiteX28" fmla="*/ 7052 w 9642536"/>
                  <a:gd name="connsiteY28" fmla="*/ 47825 h 4795919"/>
                  <a:gd name="connsiteX29" fmla="*/ 1166143 w 9642536"/>
                  <a:gd name="connsiteY29" fmla="*/ 1206917 h 4795919"/>
                  <a:gd name="connsiteX30" fmla="*/ 7052 w 9642536"/>
                  <a:gd name="connsiteY30" fmla="*/ 2366008 h 4795919"/>
                  <a:gd name="connsiteX31" fmla="*/ 0 w 9642536"/>
                  <a:gd name="connsiteY31" fmla="*/ 2358956 h 4795919"/>
                  <a:gd name="connsiteX32" fmla="*/ 0 w 9642536"/>
                  <a:gd name="connsiteY32" fmla="*/ 54877 h 4795919"/>
                  <a:gd name="connsiteX33" fmla="*/ 2483332 w 9642536"/>
                  <a:gd name="connsiteY33" fmla="*/ 0 h 4795919"/>
                  <a:gd name="connsiteX34" fmla="*/ 4785437 w 9642536"/>
                  <a:gd name="connsiteY34" fmla="*/ 0 h 4795919"/>
                  <a:gd name="connsiteX35" fmla="*/ 3634385 w 9642536"/>
                  <a:gd name="connsiteY35" fmla="*/ 1151053 h 4795919"/>
                  <a:gd name="connsiteX36" fmla="*/ 58800 w 9642536"/>
                  <a:gd name="connsiteY36" fmla="*/ 0 h 4795919"/>
                  <a:gd name="connsiteX37" fmla="*/ 2360906 w 9642536"/>
                  <a:gd name="connsiteY37" fmla="*/ 0 h 4795919"/>
                  <a:gd name="connsiteX38" fmla="*/ 1209853 w 9642536"/>
                  <a:gd name="connsiteY38" fmla="*/ 1151053 h 4795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642536" h="4795919">
                    <a:moveTo>
                      <a:pt x="2422119" y="2477736"/>
                    </a:moveTo>
                    <a:lnTo>
                      <a:pt x="3581210" y="3636828"/>
                    </a:lnTo>
                    <a:lnTo>
                      <a:pt x="2422119" y="4795919"/>
                    </a:lnTo>
                    <a:lnTo>
                      <a:pt x="1263028" y="3636828"/>
                    </a:lnTo>
                    <a:close/>
                    <a:moveTo>
                      <a:pt x="8483445" y="1262781"/>
                    </a:moveTo>
                    <a:lnTo>
                      <a:pt x="9642536" y="2421873"/>
                    </a:lnTo>
                    <a:lnTo>
                      <a:pt x="8483445" y="3580964"/>
                    </a:lnTo>
                    <a:lnTo>
                      <a:pt x="7324354" y="2421873"/>
                    </a:lnTo>
                    <a:close/>
                    <a:moveTo>
                      <a:pt x="6058914" y="1262781"/>
                    </a:moveTo>
                    <a:lnTo>
                      <a:pt x="7218005" y="2421873"/>
                    </a:lnTo>
                    <a:lnTo>
                      <a:pt x="6058914" y="3580964"/>
                    </a:lnTo>
                    <a:lnTo>
                      <a:pt x="4899823" y="2421873"/>
                    </a:lnTo>
                    <a:close/>
                    <a:moveTo>
                      <a:pt x="3634386" y="1262781"/>
                    </a:moveTo>
                    <a:lnTo>
                      <a:pt x="4793476" y="2421873"/>
                    </a:lnTo>
                    <a:lnTo>
                      <a:pt x="3634386" y="3580964"/>
                    </a:lnTo>
                    <a:lnTo>
                      <a:pt x="2475294" y="2421873"/>
                    </a:lnTo>
                    <a:close/>
                    <a:moveTo>
                      <a:pt x="1209854" y="1262781"/>
                    </a:moveTo>
                    <a:lnTo>
                      <a:pt x="2368945" y="2421873"/>
                    </a:lnTo>
                    <a:lnTo>
                      <a:pt x="1209854" y="3580964"/>
                    </a:lnTo>
                    <a:lnTo>
                      <a:pt x="50763" y="2421873"/>
                    </a:lnTo>
                    <a:close/>
                    <a:moveTo>
                      <a:pt x="2422119" y="47826"/>
                    </a:moveTo>
                    <a:lnTo>
                      <a:pt x="3581210" y="1206917"/>
                    </a:lnTo>
                    <a:lnTo>
                      <a:pt x="2422119" y="2366008"/>
                    </a:lnTo>
                    <a:lnTo>
                      <a:pt x="1263028" y="1206917"/>
                    </a:lnTo>
                    <a:close/>
                    <a:moveTo>
                      <a:pt x="4846649" y="47825"/>
                    </a:moveTo>
                    <a:lnTo>
                      <a:pt x="6005739" y="1206917"/>
                    </a:lnTo>
                    <a:lnTo>
                      <a:pt x="4846649" y="2366008"/>
                    </a:lnTo>
                    <a:lnTo>
                      <a:pt x="3687558" y="1206917"/>
                    </a:lnTo>
                    <a:close/>
                    <a:moveTo>
                      <a:pt x="7052" y="47825"/>
                    </a:moveTo>
                    <a:lnTo>
                      <a:pt x="1166143" y="1206917"/>
                    </a:lnTo>
                    <a:lnTo>
                      <a:pt x="7052" y="2366008"/>
                    </a:lnTo>
                    <a:lnTo>
                      <a:pt x="0" y="2358956"/>
                    </a:lnTo>
                    <a:lnTo>
                      <a:pt x="0" y="54877"/>
                    </a:lnTo>
                    <a:close/>
                    <a:moveTo>
                      <a:pt x="2483332" y="0"/>
                    </a:moveTo>
                    <a:lnTo>
                      <a:pt x="4785437" y="0"/>
                    </a:lnTo>
                    <a:lnTo>
                      <a:pt x="3634385" y="1151053"/>
                    </a:lnTo>
                    <a:close/>
                    <a:moveTo>
                      <a:pt x="58800" y="0"/>
                    </a:moveTo>
                    <a:lnTo>
                      <a:pt x="2360906" y="0"/>
                    </a:lnTo>
                    <a:lnTo>
                      <a:pt x="1209853" y="1151053"/>
                    </a:lnTo>
                    <a:close/>
                  </a:path>
                </a:pathLst>
              </a:custGeom>
            </p:spPr>
          </p:pic>
          <p:sp>
            <p:nvSpPr>
              <p:cNvPr id="15" name="任意多边形 42">
                <a:extLst>
                  <a:ext uri="{FF2B5EF4-FFF2-40B4-BE49-F238E27FC236}">
                    <a16:creationId xmlns:a16="http://schemas.microsoft.com/office/drawing/2014/main" id="{95B982BA-ACBB-49F5-8786-9EDC8BA06EE4}"/>
                  </a:ext>
                </a:extLst>
              </p:cNvPr>
              <p:cNvSpPr/>
              <p:nvPr userDrawn="1"/>
            </p:nvSpPr>
            <p:spPr>
              <a:xfrm>
                <a:off x="3678879" y="1"/>
                <a:ext cx="3549012" cy="1774505"/>
              </a:xfrm>
              <a:custGeom>
                <a:avLst/>
                <a:gdLst>
                  <a:gd name="connsiteX0" fmla="*/ 0 w 4732016"/>
                  <a:gd name="connsiteY0" fmla="*/ 0 h 2366007"/>
                  <a:gd name="connsiteX1" fmla="*/ 4732016 w 4732016"/>
                  <a:gd name="connsiteY1" fmla="*/ 0 h 2366007"/>
                  <a:gd name="connsiteX2" fmla="*/ 2366008 w 4732016"/>
                  <a:gd name="connsiteY2" fmla="*/ 2366007 h 2366007"/>
                </a:gdLst>
                <a:ahLst/>
                <a:cxnLst>
                  <a:cxn ang="0">
                    <a:pos x="connsiteX0" y="connsiteY0"/>
                  </a:cxn>
                  <a:cxn ang="0">
                    <a:pos x="connsiteX1" y="connsiteY1"/>
                  </a:cxn>
                  <a:cxn ang="0">
                    <a:pos x="connsiteX2" y="connsiteY2"/>
                  </a:cxn>
                </a:cxnLst>
                <a:rect l="l" t="t" r="r" b="b"/>
                <a:pathLst>
                  <a:path w="4732016" h="2366007">
                    <a:moveTo>
                      <a:pt x="0" y="0"/>
                    </a:moveTo>
                    <a:lnTo>
                      <a:pt x="4732016" y="0"/>
                    </a:lnTo>
                    <a:lnTo>
                      <a:pt x="2366008" y="2366007"/>
                    </a:lnTo>
                    <a:close/>
                  </a:path>
                </a:pathLst>
              </a:cu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grpSp>
        <p:sp>
          <p:nvSpPr>
            <p:cNvPr id="10" name="菱形 9">
              <a:extLst>
                <a:ext uri="{FF2B5EF4-FFF2-40B4-BE49-F238E27FC236}">
                  <a16:creationId xmlns:a16="http://schemas.microsoft.com/office/drawing/2014/main" id="{CFC9AAA4-EF6D-44DE-9C96-1641549CE16C}"/>
                </a:ext>
              </a:extLst>
            </p:cNvPr>
            <p:cNvSpPr/>
            <p:nvPr userDrawn="1"/>
          </p:nvSpPr>
          <p:spPr>
            <a:xfrm>
              <a:off x="1213165" y="2372008"/>
              <a:ext cx="2236206" cy="2248118"/>
            </a:xfrm>
            <a:prstGeom prst="diamond">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sp>
          <p:nvSpPr>
            <p:cNvPr id="11" name="菱形 10">
              <a:extLst>
                <a:ext uri="{FF2B5EF4-FFF2-40B4-BE49-F238E27FC236}">
                  <a16:creationId xmlns:a16="http://schemas.microsoft.com/office/drawing/2014/main" id="{4B279892-DEA5-48C7-BED2-A911B45DB644}"/>
                </a:ext>
              </a:extLst>
            </p:cNvPr>
            <p:cNvSpPr/>
            <p:nvPr userDrawn="1"/>
          </p:nvSpPr>
          <p:spPr>
            <a:xfrm>
              <a:off x="1213165" y="31080"/>
              <a:ext cx="2236206" cy="2248118"/>
            </a:xfrm>
            <a:prstGeom prst="diamond">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sp>
          <p:nvSpPr>
            <p:cNvPr id="12" name="菱形 11">
              <a:extLst>
                <a:ext uri="{FF2B5EF4-FFF2-40B4-BE49-F238E27FC236}">
                  <a16:creationId xmlns:a16="http://schemas.microsoft.com/office/drawing/2014/main" id="{D126BF08-4DA5-4E91-A53D-8BB948BCA4E4}"/>
                </a:ext>
              </a:extLst>
            </p:cNvPr>
            <p:cNvSpPr/>
            <p:nvPr userDrawn="1"/>
          </p:nvSpPr>
          <p:spPr>
            <a:xfrm>
              <a:off x="7039076" y="1201587"/>
              <a:ext cx="2236206" cy="2248118"/>
            </a:xfrm>
            <a:prstGeom prst="diamond">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sp>
          <p:nvSpPr>
            <p:cNvPr id="13" name="菱形 12">
              <a:extLst>
                <a:ext uri="{FF2B5EF4-FFF2-40B4-BE49-F238E27FC236}">
                  <a16:creationId xmlns:a16="http://schemas.microsoft.com/office/drawing/2014/main" id="{644192A4-D3AB-43EB-BF5E-7E42775B49DC}"/>
                </a:ext>
              </a:extLst>
            </p:cNvPr>
            <p:cNvSpPr/>
            <p:nvPr userDrawn="1"/>
          </p:nvSpPr>
          <p:spPr>
            <a:xfrm>
              <a:off x="30386" y="1219110"/>
              <a:ext cx="2236206" cy="2248118"/>
            </a:xfrm>
            <a:prstGeom prst="diamond">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85800"/>
              <a:endParaRPr lang="zh-CN" altLang="en-US" sz="1350" dirty="0">
                <a:solidFill>
                  <a:prstClr val="white"/>
                </a:solidFill>
                <a:latin typeface="字魂59号-创粗黑" panose="00000500000000000000" pitchFamily="2" charset="-122"/>
                <a:ea typeface="微软雅黑"/>
              </a:endParaRPr>
            </a:p>
          </p:txBody>
        </p:sp>
      </p:grpSp>
      <p:grpSp>
        <p:nvGrpSpPr>
          <p:cNvPr id="16" name="组合 15">
            <a:extLst>
              <a:ext uri="{FF2B5EF4-FFF2-40B4-BE49-F238E27FC236}">
                <a16:creationId xmlns:a16="http://schemas.microsoft.com/office/drawing/2014/main" id="{F8019793-B274-4000-9CED-7051B31D2B0C}"/>
              </a:ext>
            </a:extLst>
          </p:cNvPr>
          <p:cNvGrpSpPr/>
          <p:nvPr/>
        </p:nvGrpSpPr>
        <p:grpSpPr>
          <a:xfrm>
            <a:off x="9977518" y="6148137"/>
            <a:ext cx="1777204" cy="709863"/>
            <a:chOff x="10692910" y="6474619"/>
            <a:chExt cx="959828" cy="383381"/>
          </a:xfrm>
        </p:grpSpPr>
        <p:sp>
          <p:nvSpPr>
            <p:cNvPr id="17" name="任意多边形 48">
              <a:extLst>
                <a:ext uri="{FF2B5EF4-FFF2-40B4-BE49-F238E27FC236}">
                  <a16:creationId xmlns:a16="http://schemas.microsoft.com/office/drawing/2014/main" id="{600E5841-9D7E-4C9F-999E-5317D3EF61D9}"/>
                </a:ext>
              </a:extLst>
            </p:cNvPr>
            <p:cNvSpPr/>
            <p:nvPr userDrawn="1"/>
          </p:nvSpPr>
          <p:spPr>
            <a:xfrm>
              <a:off x="11294475" y="6678867"/>
              <a:ext cx="358263" cy="179132"/>
            </a:xfrm>
            <a:custGeom>
              <a:avLst/>
              <a:gdLst>
                <a:gd name="connsiteX0" fmla="*/ 238842 w 477684"/>
                <a:gd name="connsiteY0" fmla="*/ 0 h 238842"/>
                <a:gd name="connsiteX1" fmla="*/ 477684 w 477684"/>
                <a:gd name="connsiteY1" fmla="*/ 238842 h 238842"/>
                <a:gd name="connsiteX2" fmla="*/ 0 w 477684"/>
                <a:gd name="connsiteY2" fmla="*/ 238842 h 238842"/>
              </a:gdLst>
              <a:ahLst/>
              <a:cxnLst>
                <a:cxn ang="0">
                  <a:pos x="connsiteX0" y="connsiteY0"/>
                </a:cxn>
                <a:cxn ang="0">
                  <a:pos x="connsiteX1" y="connsiteY1"/>
                </a:cxn>
                <a:cxn ang="0">
                  <a:pos x="connsiteX2" y="connsiteY2"/>
                </a:cxn>
              </a:cxnLst>
              <a:rect l="l" t="t" r="r" b="b"/>
              <a:pathLst>
                <a:path w="477684" h="238842">
                  <a:moveTo>
                    <a:pt x="238842" y="0"/>
                  </a:moveTo>
                  <a:lnTo>
                    <a:pt x="477684" y="238842"/>
                  </a:lnTo>
                  <a:lnTo>
                    <a:pt x="0" y="238842"/>
                  </a:lnTo>
                  <a:close/>
                </a:path>
              </a:pathLst>
            </a:cu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sp>
          <p:nvSpPr>
            <p:cNvPr id="18" name="任意多边形 52">
              <a:extLst>
                <a:ext uri="{FF2B5EF4-FFF2-40B4-BE49-F238E27FC236}">
                  <a16:creationId xmlns:a16="http://schemas.microsoft.com/office/drawing/2014/main" id="{D2309FA0-8850-442B-AF11-200CA83DFB7F}"/>
                </a:ext>
              </a:extLst>
            </p:cNvPr>
            <p:cNvSpPr/>
            <p:nvPr userDrawn="1"/>
          </p:nvSpPr>
          <p:spPr>
            <a:xfrm>
              <a:off x="10692910" y="6474619"/>
              <a:ext cx="766763" cy="383381"/>
            </a:xfrm>
            <a:custGeom>
              <a:avLst/>
              <a:gdLst>
                <a:gd name="connsiteX0" fmla="*/ 511175 w 1022350"/>
                <a:gd name="connsiteY0" fmla="*/ 0 h 511175"/>
                <a:gd name="connsiteX1" fmla="*/ 1022350 w 1022350"/>
                <a:gd name="connsiteY1" fmla="*/ 511175 h 511175"/>
                <a:gd name="connsiteX2" fmla="*/ 0 w 1022350"/>
                <a:gd name="connsiteY2" fmla="*/ 511175 h 511175"/>
              </a:gdLst>
              <a:ahLst/>
              <a:cxnLst>
                <a:cxn ang="0">
                  <a:pos x="connsiteX0" y="connsiteY0"/>
                </a:cxn>
                <a:cxn ang="0">
                  <a:pos x="connsiteX1" y="connsiteY1"/>
                </a:cxn>
                <a:cxn ang="0">
                  <a:pos x="connsiteX2" y="connsiteY2"/>
                </a:cxn>
              </a:cxnLst>
              <a:rect l="l" t="t" r="r" b="b"/>
              <a:pathLst>
                <a:path w="1022350" h="511175">
                  <a:moveTo>
                    <a:pt x="511175" y="0"/>
                  </a:moveTo>
                  <a:lnTo>
                    <a:pt x="1022350" y="511175"/>
                  </a:lnTo>
                  <a:lnTo>
                    <a:pt x="0" y="51117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grpSp>
      <p:sp>
        <p:nvSpPr>
          <p:cNvPr id="19" name="任意多边形 42">
            <a:extLst>
              <a:ext uri="{FF2B5EF4-FFF2-40B4-BE49-F238E27FC236}">
                <a16:creationId xmlns:a16="http://schemas.microsoft.com/office/drawing/2014/main" id="{8FC61A61-06A0-4B46-881A-0735F1928A70}"/>
              </a:ext>
            </a:extLst>
          </p:cNvPr>
          <p:cNvSpPr/>
          <p:nvPr/>
        </p:nvSpPr>
        <p:spPr>
          <a:xfrm flipV="1">
            <a:off x="-1076431" y="4752829"/>
            <a:ext cx="4210341" cy="2105169"/>
          </a:xfrm>
          <a:custGeom>
            <a:avLst/>
            <a:gdLst>
              <a:gd name="connsiteX0" fmla="*/ 0 w 4732016"/>
              <a:gd name="connsiteY0" fmla="*/ 0 h 2366007"/>
              <a:gd name="connsiteX1" fmla="*/ 4732016 w 4732016"/>
              <a:gd name="connsiteY1" fmla="*/ 0 h 2366007"/>
              <a:gd name="connsiteX2" fmla="*/ 2366008 w 4732016"/>
              <a:gd name="connsiteY2" fmla="*/ 2366007 h 2366007"/>
            </a:gdLst>
            <a:ahLst/>
            <a:cxnLst>
              <a:cxn ang="0">
                <a:pos x="connsiteX0" y="connsiteY0"/>
              </a:cxn>
              <a:cxn ang="0">
                <a:pos x="connsiteX1" y="connsiteY1"/>
              </a:cxn>
              <a:cxn ang="0">
                <a:pos x="connsiteX2" y="connsiteY2"/>
              </a:cxn>
            </a:cxnLst>
            <a:rect l="l" t="t" r="r" b="b"/>
            <a:pathLst>
              <a:path w="4732016" h="2366007">
                <a:moveTo>
                  <a:pt x="0" y="0"/>
                </a:moveTo>
                <a:lnTo>
                  <a:pt x="4732016" y="0"/>
                </a:lnTo>
                <a:lnTo>
                  <a:pt x="2366008" y="2366007"/>
                </a:lnTo>
                <a:close/>
              </a:path>
            </a:pathLst>
          </a:cu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20" name="任意多边形 42">
            <a:extLst>
              <a:ext uri="{FF2B5EF4-FFF2-40B4-BE49-F238E27FC236}">
                <a16:creationId xmlns:a16="http://schemas.microsoft.com/office/drawing/2014/main" id="{E7DBEFD3-3DCF-4816-8135-62187521074C}"/>
              </a:ext>
            </a:extLst>
          </p:cNvPr>
          <p:cNvSpPr/>
          <p:nvPr/>
        </p:nvSpPr>
        <p:spPr>
          <a:xfrm>
            <a:off x="9947044" y="0"/>
            <a:ext cx="2852156" cy="1426077"/>
          </a:xfrm>
          <a:custGeom>
            <a:avLst/>
            <a:gdLst>
              <a:gd name="connsiteX0" fmla="*/ 0 w 4732016"/>
              <a:gd name="connsiteY0" fmla="*/ 0 h 2366007"/>
              <a:gd name="connsiteX1" fmla="*/ 4732016 w 4732016"/>
              <a:gd name="connsiteY1" fmla="*/ 0 h 2366007"/>
              <a:gd name="connsiteX2" fmla="*/ 2366008 w 4732016"/>
              <a:gd name="connsiteY2" fmla="*/ 2366007 h 2366007"/>
            </a:gdLst>
            <a:ahLst/>
            <a:cxnLst>
              <a:cxn ang="0">
                <a:pos x="connsiteX0" y="connsiteY0"/>
              </a:cxn>
              <a:cxn ang="0">
                <a:pos x="connsiteX1" y="connsiteY1"/>
              </a:cxn>
              <a:cxn ang="0">
                <a:pos x="connsiteX2" y="connsiteY2"/>
              </a:cxn>
            </a:cxnLst>
            <a:rect l="l" t="t" r="r" b="b"/>
            <a:pathLst>
              <a:path w="4732016" h="2366007">
                <a:moveTo>
                  <a:pt x="0" y="0"/>
                </a:moveTo>
                <a:lnTo>
                  <a:pt x="4732016" y="0"/>
                </a:lnTo>
                <a:lnTo>
                  <a:pt x="2366008" y="2366007"/>
                </a:lnTo>
                <a:close/>
              </a:path>
            </a:pathLst>
          </a:cu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30696722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31" repeatCount="indefinite" fill="remove" display="0">
                  <p:stCondLst>
                    <p:cond delay="indefinite"/>
                  </p:stCondLst>
                  <p:endCondLst>
                    <p:cond evt="onStopAudio" delay="0">
                      <p:tgtEl>
                        <p:sldTgt/>
                      </p:tgtEl>
                    </p:cond>
                  </p:endCondLst>
                </p:cTn>
                <p:tgtEl>
                  <p:spTgt spid="2"/>
                </p:tgtEl>
              </p:cMediaNode>
            </p:audio>
          </p:childTnLst>
        </p:cTn>
      </p:par>
    </p:tnLst>
    <p:bldLst>
      <p:bldP spid="22" grpId="0"/>
      <p:bldP spid="19"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6746336-ADEE-421F-B10D-7DD8F1AAA3FE}"/>
              </a:ext>
            </a:extLst>
          </p:cNvPr>
          <p:cNvSpPr/>
          <p:nvPr/>
        </p:nvSpPr>
        <p:spPr>
          <a:xfrm rot="10800000">
            <a:off x="1" y="-1"/>
            <a:ext cx="6537152" cy="6537143"/>
          </a:xfrm>
          <a:custGeom>
            <a:avLst/>
            <a:gdLst>
              <a:gd name="connsiteX0" fmla="*/ 4993112 w 4993112"/>
              <a:gd name="connsiteY0" fmla="*/ 0 h 4993105"/>
              <a:gd name="connsiteX1" fmla="*/ 4993112 w 4993112"/>
              <a:gd name="connsiteY1" fmla="*/ 4993105 h 4993105"/>
              <a:gd name="connsiteX2" fmla="*/ 0 w 4993112"/>
              <a:gd name="connsiteY2" fmla="*/ 4993105 h 4993105"/>
              <a:gd name="connsiteX3" fmla="*/ 4993112 w 4993112"/>
              <a:gd name="connsiteY3" fmla="*/ 0 h 4993105"/>
            </a:gdLst>
            <a:ahLst/>
            <a:cxnLst>
              <a:cxn ang="0">
                <a:pos x="connsiteX0" y="connsiteY0"/>
              </a:cxn>
              <a:cxn ang="0">
                <a:pos x="connsiteX1" y="connsiteY1"/>
              </a:cxn>
              <a:cxn ang="0">
                <a:pos x="connsiteX2" y="connsiteY2"/>
              </a:cxn>
              <a:cxn ang="0">
                <a:pos x="connsiteX3" y="connsiteY3"/>
              </a:cxn>
            </a:cxnLst>
            <a:rect l="l" t="t" r="r" b="b"/>
            <a:pathLst>
              <a:path w="4993112" h="4993105">
                <a:moveTo>
                  <a:pt x="4993112" y="0"/>
                </a:moveTo>
                <a:lnTo>
                  <a:pt x="4993112" y="4993105"/>
                </a:lnTo>
                <a:lnTo>
                  <a:pt x="0" y="4993105"/>
                </a:lnTo>
                <a:lnTo>
                  <a:pt x="4993112" y="0"/>
                </a:lnTo>
                <a:close/>
              </a:path>
            </a:pathLst>
          </a:cu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40" name="组合 39">
            <a:extLst>
              <a:ext uri="{FF2B5EF4-FFF2-40B4-BE49-F238E27FC236}">
                <a16:creationId xmlns:a16="http://schemas.microsoft.com/office/drawing/2014/main" id="{A9B0D4E0-24BA-4B97-84B0-020134DA90D9}"/>
              </a:ext>
            </a:extLst>
          </p:cNvPr>
          <p:cNvGrpSpPr/>
          <p:nvPr/>
        </p:nvGrpSpPr>
        <p:grpSpPr>
          <a:xfrm flipV="1">
            <a:off x="9174177" y="-1"/>
            <a:ext cx="2580545" cy="1030739"/>
            <a:chOff x="10692910" y="6474619"/>
            <a:chExt cx="959828" cy="383381"/>
          </a:xfrm>
          <a:solidFill>
            <a:srgbClr val="FFC000"/>
          </a:solidFill>
        </p:grpSpPr>
        <p:sp>
          <p:nvSpPr>
            <p:cNvPr id="41" name="任意多边形 48">
              <a:extLst>
                <a:ext uri="{FF2B5EF4-FFF2-40B4-BE49-F238E27FC236}">
                  <a16:creationId xmlns:a16="http://schemas.microsoft.com/office/drawing/2014/main" id="{5A0B7E87-A099-4A16-9FAD-AF1A5A0E7709}"/>
                </a:ext>
              </a:extLst>
            </p:cNvPr>
            <p:cNvSpPr/>
            <p:nvPr userDrawn="1"/>
          </p:nvSpPr>
          <p:spPr>
            <a:xfrm>
              <a:off x="11294475" y="6678867"/>
              <a:ext cx="358263" cy="179132"/>
            </a:xfrm>
            <a:custGeom>
              <a:avLst/>
              <a:gdLst>
                <a:gd name="connsiteX0" fmla="*/ 238842 w 477684"/>
                <a:gd name="connsiteY0" fmla="*/ 0 h 238842"/>
                <a:gd name="connsiteX1" fmla="*/ 477684 w 477684"/>
                <a:gd name="connsiteY1" fmla="*/ 238842 h 238842"/>
                <a:gd name="connsiteX2" fmla="*/ 0 w 477684"/>
                <a:gd name="connsiteY2" fmla="*/ 238842 h 238842"/>
              </a:gdLst>
              <a:ahLst/>
              <a:cxnLst>
                <a:cxn ang="0">
                  <a:pos x="connsiteX0" y="connsiteY0"/>
                </a:cxn>
                <a:cxn ang="0">
                  <a:pos x="connsiteX1" y="connsiteY1"/>
                </a:cxn>
                <a:cxn ang="0">
                  <a:pos x="connsiteX2" y="connsiteY2"/>
                </a:cxn>
              </a:cxnLst>
              <a:rect l="l" t="t" r="r" b="b"/>
              <a:pathLst>
                <a:path w="477684" h="238842">
                  <a:moveTo>
                    <a:pt x="238842" y="0"/>
                  </a:moveTo>
                  <a:lnTo>
                    <a:pt x="477684" y="238842"/>
                  </a:lnTo>
                  <a:lnTo>
                    <a:pt x="0" y="23884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sp>
          <p:nvSpPr>
            <p:cNvPr id="42" name="任意多边形 52">
              <a:extLst>
                <a:ext uri="{FF2B5EF4-FFF2-40B4-BE49-F238E27FC236}">
                  <a16:creationId xmlns:a16="http://schemas.microsoft.com/office/drawing/2014/main" id="{1DB6FB75-026F-47AD-9009-09A8422D6EA1}"/>
                </a:ext>
              </a:extLst>
            </p:cNvPr>
            <p:cNvSpPr/>
            <p:nvPr userDrawn="1"/>
          </p:nvSpPr>
          <p:spPr>
            <a:xfrm>
              <a:off x="10692910" y="6474619"/>
              <a:ext cx="766763" cy="383381"/>
            </a:xfrm>
            <a:custGeom>
              <a:avLst/>
              <a:gdLst>
                <a:gd name="connsiteX0" fmla="*/ 511175 w 1022350"/>
                <a:gd name="connsiteY0" fmla="*/ 0 h 511175"/>
                <a:gd name="connsiteX1" fmla="*/ 1022350 w 1022350"/>
                <a:gd name="connsiteY1" fmla="*/ 511175 h 511175"/>
                <a:gd name="connsiteX2" fmla="*/ 0 w 1022350"/>
                <a:gd name="connsiteY2" fmla="*/ 511175 h 511175"/>
              </a:gdLst>
              <a:ahLst/>
              <a:cxnLst>
                <a:cxn ang="0">
                  <a:pos x="connsiteX0" y="connsiteY0"/>
                </a:cxn>
                <a:cxn ang="0">
                  <a:pos x="connsiteX1" y="connsiteY1"/>
                </a:cxn>
                <a:cxn ang="0">
                  <a:pos x="connsiteX2" y="connsiteY2"/>
                </a:cxn>
              </a:cxnLst>
              <a:rect l="l" t="t" r="r" b="b"/>
              <a:pathLst>
                <a:path w="1022350" h="511175">
                  <a:moveTo>
                    <a:pt x="511175" y="0"/>
                  </a:moveTo>
                  <a:lnTo>
                    <a:pt x="1022350" y="511175"/>
                  </a:lnTo>
                  <a:lnTo>
                    <a:pt x="0" y="5111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grpSp>
      <p:sp>
        <p:nvSpPr>
          <p:cNvPr id="43" name="任意多边形: 形状 42">
            <a:extLst>
              <a:ext uri="{FF2B5EF4-FFF2-40B4-BE49-F238E27FC236}">
                <a16:creationId xmlns:a16="http://schemas.microsoft.com/office/drawing/2014/main" id="{3B8FCFD2-D606-42DF-8FB3-29539223C96A}"/>
              </a:ext>
            </a:extLst>
          </p:cNvPr>
          <p:cNvSpPr/>
          <p:nvPr/>
        </p:nvSpPr>
        <p:spPr>
          <a:xfrm>
            <a:off x="7198888" y="1864895"/>
            <a:ext cx="4993112" cy="4993105"/>
          </a:xfrm>
          <a:custGeom>
            <a:avLst/>
            <a:gdLst>
              <a:gd name="connsiteX0" fmla="*/ 4993112 w 4993112"/>
              <a:gd name="connsiteY0" fmla="*/ 0 h 4993105"/>
              <a:gd name="connsiteX1" fmla="*/ 4993112 w 4993112"/>
              <a:gd name="connsiteY1" fmla="*/ 4993105 h 4993105"/>
              <a:gd name="connsiteX2" fmla="*/ 0 w 4993112"/>
              <a:gd name="connsiteY2" fmla="*/ 4993105 h 4993105"/>
              <a:gd name="connsiteX3" fmla="*/ 4993112 w 4993112"/>
              <a:gd name="connsiteY3" fmla="*/ 0 h 4993105"/>
            </a:gdLst>
            <a:ahLst/>
            <a:cxnLst>
              <a:cxn ang="0">
                <a:pos x="connsiteX0" y="connsiteY0"/>
              </a:cxn>
              <a:cxn ang="0">
                <a:pos x="connsiteX1" y="connsiteY1"/>
              </a:cxn>
              <a:cxn ang="0">
                <a:pos x="connsiteX2" y="connsiteY2"/>
              </a:cxn>
              <a:cxn ang="0">
                <a:pos x="connsiteX3" y="connsiteY3"/>
              </a:cxn>
            </a:cxnLst>
            <a:rect l="l" t="t" r="r" b="b"/>
            <a:pathLst>
              <a:path w="4993112" h="4993105">
                <a:moveTo>
                  <a:pt x="4993112" y="0"/>
                </a:moveTo>
                <a:lnTo>
                  <a:pt x="4993112" y="4993105"/>
                </a:lnTo>
                <a:lnTo>
                  <a:pt x="0" y="4993105"/>
                </a:lnTo>
                <a:lnTo>
                  <a:pt x="4993112" y="0"/>
                </a:lnTo>
                <a:close/>
              </a:path>
            </a:pathLst>
          </a:cu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4" name="直角三角形 43">
            <a:extLst>
              <a:ext uri="{FF2B5EF4-FFF2-40B4-BE49-F238E27FC236}">
                <a16:creationId xmlns:a16="http://schemas.microsoft.com/office/drawing/2014/main" id="{A3404086-B676-4B8F-8596-4F79B4E64C82}"/>
              </a:ext>
            </a:extLst>
          </p:cNvPr>
          <p:cNvSpPr/>
          <p:nvPr/>
        </p:nvSpPr>
        <p:spPr>
          <a:xfrm rot="18900000" flipH="1">
            <a:off x="-1537634" y="1751013"/>
            <a:ext cx="3075269" cy="3075270"/>
          </a:xfrm>
          <a:prstGeom prst="rtTriangle">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1" name="文本框 10">
            <a:extLst>
              <a:ext uri="{FF2B5EF4-FFF2-40B4-BE49-F238E27FC236}">
                <a16:creationId xmlns:a16="http://schemas.microsoft.com/office/drawing/2014/main" id="{F2A30226-4189-499B-B16E-81791108EDC3}"/>
              </a:ext>
            </a:extLst>
          </p:cNvPr>
          <p:cNvSpPr txBox="1"/>
          <p:nvPr/>
        </p:nvSpPr>
        <p:spPr>
          <a:xfrm>
            <a:off x="3352800" y="2751691"/>
            <a:ext cx="5905500" cy="1107996"/>
          </a:xfrm>
          <a:prstGeom prst="rect">
            <a:avLst/>
          </a:prstGeom>
          <a:noFill/>
        </p:spPr>
        <p:txBody>
          <a:bodyPr wrap="square" rtlCol="0">
            <a:spAutoFit/>
          </a:bodyPr>
          <a:lstStyle/>
          <a:p>
            <a:pPr algn="dist"/>
            <a:r>
              <a:rPr kumimoji="1" lang="zh-CN" altLang="en-US" sz="6600" dirty="0">
                <a:solidFill>
                  <a:schemeClr val="tx1">
                    <a:lumMod val="75000"/>
                    <a:lumOff val="25000"/>
                  </a:schemeClr>
                </a:solidFill>
                <a:latin typeface="+mj-ea"/>
                <a:ea typeface="+mj-ea"/>
              </a:rPr>
              <a:t>卷积神经网络</a:t>
            </a:r>
          </a:p>
        </p:txBody>
      </p:sp>
      <p:sp>
        <p:nvSpPr>
          <p:cNvPr id="12" name="文本框 11">
            <a:extLst>
              <a:ext uri="{FF2B5EF4-FFF2-40B4-BE49-F238E27FC236}">
                <a16:creationId xmlns:a16="http://schemas.microsoft.com/office/drawing/2014/main" id="{54BF25CA-DDE8-4B6F-A521-A572F54B7E94}"/>
              </a:ext>
            </a:extLst>
          </p:cNvPr>
          <p:cNvSpPr txBox="1"/>
          <p:nvPr/>
        </p:nvSpPr>
        <p:spPr>
          <a:xfrm>
            <a:off x="5403924" y="1904096"/>
            <a:ext cx="1803251" cy="584775"/>
          </a:xfrm>
          <a:prstGeom prst="rect">
            <a:avLst/>
          </a:prstGeom>
          <a:noFill/>
        </p:spPr>
        <p:txBody>
          <a:bodyPr wrap="none" rtlCol="0">
            <a:spAutoFit/>
          </a:bodyPr>
          <a:lstStyle/>
          <a:p>
            <a:r>
              <a:rPr kumimoji="1" lang="en-US" altLang="zh-CN" sz="3200" dirty="0">
                <a:solidFill>
                  <a:schemeClr val="tx1">
                    <a:lumMod val="75000"/>
                    <a:lumOff val="25000"/>
                  </a:schemeClr>
                </a:solidFill>
              </a:rPr>
              <a:t>PART</a:t>
            </a:r>
            <a:r>
              <a:rPr kumimoji="1" lang="zh-CN" altLang="en-US" sz="3200" dirty="0">
                <a:solidFill>
                  <a:schemeClr val="tx1">
                    <a:lumMod val="75000"/>
                    <a:lumOff val="25000"/>
                  </a:schemeClr>
                </a:solidFill>
              </a:rPr>
              <a:t> </a:t>
            </a:r>
            <a:r>
              <a:rPr kumimoji="1" lang="en-US" altLang="zh-CN" sz="3200" dirty="0">
                <a:solidFill>
                  <a:schemeClr val="tx1">
                    <a:lumMod val="75000"/>
                    <a:lumOff val="25000"/>
                  </a:schemeClr>
                </a:solidFill>
              </a:rPr>
              <a:t>03</a:t>
            </a:r>
            <a:endParaRPr kumimoji="1" lang="zh-CN" altLang="en-US" sz="3200" dirty="0">
              <a:solidFill>
                <a:schemeClr val="tx1">
                  <a:lumMod val="75000"/>
                  <a:lumOff val="25000"/>
                </a:schemeClr>
              </a:solidFill>
            </a:endParaRPr>
          </a:p>
        </p:txBody>
      </p:sp>
    </p:spTree>
    <p:extLst>
      <p:ext uri="{BB962C8B-B14F-4D97-AF65-F5344CB8AC3E}">
        <p14:creationId xmlns:p14="http://schemas.microsoft.com/office/powerpoint/2010/main" val="3307704596"/>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3"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3C750A-6CEC-EC4F-96F0-878E113FF3C3}"/>
              </a:ext>
            </a:extLst>
          </p:cNvPr>
          <p:cNvSpPr/>
          <p:nvPr/>
        </p:nvSpPr>
        <p:spPr>
          <a:xfrm>
            <a:off x="902037" y="223640"/>
            <a:ext cx="1415772" cy="461665"/>
          </a:xfrm>
          <a:prstGeom prst="rect">
            <a:avLst/>
          </a:prstGeom>
        </p:spPr>
        <p:txBody>
          <a:bodyPr wrap="none">
            <a:spAutoFit/>
          </a:bodyPr>
          <a:lstStyle/>
          <a:p>
            <a:pPr>
              <a:buSzPct val="80000"/>
            </a:pPr>
            <a:r>
              <a:rPr kumimoji="1" lang="zh-CN" altLang="en-US" sz="2400" dirty="0">
                <a:solidFill>
                  <a:schemeClr val="tx1">
                    <a:lumMod val="75000"/>
                    <a:lumOff val="25000"/>
                  </a:schemeClr>
                </a:solidFill>
                <a:latin typeface="+mn-ea"/>
              </a:rPr>
              <a:t>赛题介绍</a:t>
            </a:r>
            <a:endParaRPr kumimoji="1" lang="en-US" altLang="zh-CN" sz="2400" dirty="0">
              <a:solidFill>
                <a:schemeClr val="tx1">
                  <a:lumMod val="75000"/>
                  <a:lumOff val="25000"/>
                </a:schemeClr>
              </a:solidFill>
              <a:latin typeface="+mn-ea"/>
            </a:endParaRPr>
          </a:p>
        </p:txBody>
      </p:sp>
      <p:sp>
        <p:nvSpPr>
          <p:cNvPr id="14" name="文本框 13">
            <a:extLst>
              <a:ext uri="{FF2B5EF4-FFF2-40B4-BE49-F238E27FC236}">
                <a16:creationId xmlns:a16="http://schemas.microsoft.com/office/drawing/2014/main" id="{454D2931-4CE2-6E4E-8A9C-5CEEA76AE768}"/>
              </a:ext>
            </a:extLst>
          </p:cNvPr>
          <p:cNvSpPr txBox="1"/>
          <p:nvPr/>
        </p:nvSpPr>
        <p:spPr>
          <a:xfrm>
            <a:off x="1609923" y="5654990"/>
            <a:ext cx="7676968" cy="704232"/>
          </a:xfrm>
          <a:prstGeom prst="rect">
            <a:avLst/>
          </a:prstGeom>
          <a:noFill/>
        </p:spPr>
        <p:txBody>
          <a:bodyPr wrap="square" rtlCol="0">
            <a:spAutoFit/>
          </a:bodyPr>
          <a:lstStyle/>
          <a:p>
            <a:pPr>
              <a:lnSpc>
                <a:spcPct val="150000"/>
              </a:lnSpc>
            </a:pPr>
            <a:r>
              <a:rPr kumimoji="1" lang="en-US" altLang="zh-CN" sz="1400" dirty="0">
                <a:solidFill>
                  <a:schemeClr val="tx1">
                    <a:lumMod val="65000"/>
                    <a:lumOff val="35000"/>
                  </a:schemeClr>
                </a:solidFill>
                <a:latin typeface="+mn-ea"/>
                <a:cs typeface="+mn-ea"/>
                <a:sym typeface="+mn-lt"/>
              </a:rPr>
              <a:t>CNN</a:t>
            </a:r>
            <a:r>
              <a:rPr kumimoji="1" lang="zh-CN" altLang="en-US" sz="1400" dirty="0">
                <a:solidFill>
                  <a:schemeClr val="tx1">
                    <a:lumMod val="65000"/>
                    <a:lumOff val="35000"/>
                  </a:schemeClr>
                </a:solidFill>
                <a:latin typeface="+mn-ea"/>
                <a:cs typeface="+mn-ea"/>
                <a:sym typeface="+mn-lt"/>
              </a:rPr>
              <a:t>的架构有很多选择，那么如何选择最好的一个呢？ 下面将会通过实验来进行测试。上面是</a:t>
            </a:r>
            <a:r>
              <a:rPr kumimoji="1" lang="en-US" altLang="zh-CN" sz="1400" dirty="0">
                <a:solidFill>
                  <a:schemeClr val="tx1">
                    <a:lumMod val="65000"/>
                    <a:lumOff val="35000"/>
                  </a:schemeClr>
                </a:solidFill>
                <a:latin typeface="+mn-ea"/>
                <a:cs typeface="+mn-ea"/>
                <a:sym typeface="+mn-lt"/>
              </a:rPr>
              <a:t>Kaggle</a:t>
            </a:r>
            <a:r>
              <a:rPr kumimoji="1" lang="zh-CN" altLang="en-US" sz="1400" dirty="0">
                <a:solidFill>
                  <a:schemeClr val="tx1">
                    <a:lumMod val="65000"/>
                    <a:lumOff val="35000"/>
                  </a:schemeClr>
                </a:solidFill>
                <a:latin typeface="+mn-ea"/>
                <a:cs typeface="+mn-ea"/>
                <a:sym typeface="+mn-lt"/>
              </a:rPr>
              <a:t>排行榜得分的柱状图，每个栏的得分范围为</a:t>
            </a:r>
            <a:r>
              <a:rPr kumimoji="1" lang="en-US" altLang="zh-CN" sz="1400" dirty="0">
                <a:solidFill>
                  <a:schemeClr val="tx1">
                    <a:lumMod val="65000"/>
                    <a:lumOff val="35000"/>
                  </a:schemeClr>
                </a:solidFill>
                <a:latin typeface="+mn-ea"/>
                <a:cs typeface="+mn-ea"/>
                <a:sym typeface="+mn-lt"/>
              </a:rPr>
              <a:t>0.1%</a:t>
            </a:r>
            <a:r>
              <a:rPr kumimoji="1" lang="zh-CN" altLang="en-US" sz="1400" dirty="0">
                <a:solidFill>
                  <a:schemeClr val="tx1">
                    <a:lumMod val="65000"/>
                    <a:lumOff val="35000"/>
                  </a:schemeClr>
                </a:solidFill>
                <a:latin typeface="+mn-ea"/>
                <a:cs typeface="+mn-ea"/>
                <a:sym typeface="+mn-lt"/>
              </a:rPr>
              <a:t>：</a:t>
            </a:r>
          </a:p>
        </p:txBody>
      </p:sp>
      <p:pic>
        <p:nvPicPr>
          <p:cNvPr id="16" name="图片 15">
            <a:extLst>
              <a:ext uri="{FF2B5EF4-FFF2-40B4-BE49-F238E27FC236}">
                <a16:creationId xmlns:a16="http://schemas.microsoft.com/office/drawing/2014/main" id="{E8BBC842-7DF6-4CC0-8AFC-5DE87B1DC025}"/>
              </a:ext>
            </a:extLst>
          </p:cNvPr>
          <p:cNvPicPr>
            <a:picLocks noChangeAspect="1"/>
          </p:cNvPicPr>
          <p:nvPr/>
        </p:nvPicPr>
        <p:blipFill>
          <a:blip r:embed="rId3"/>
          <a:srcRect/>
          <a:stretch/>
        </p:blipFill>
        <p:spPr>
          <a:xfrm>
            <a:off x="1392523" y="1126260"/>
            <a:ext cx="8111767" cy="4346218"/>
          </a:xfrm>
          <a:prstGeom prst="rect">
            <a:avLst/>
          </a:prstGeom>
        </p:spPr>
      </p:pic>
    </p:spTree>
    <p:extLst>
      <p:ext uri="{BB962C8B-B14F-4D97-AF65-F5344CB8AC3E}">
        <p14:creationId xmlns:p14="http://schemas.microsoft.com/office/powerpoint/2010/main" val="397285935"/>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3C750A-6CEC-EC4F-96F0-878E113FF3C3}"/>
              </a:ext>
            </a:extLst>
          </p:cNvPr>
          <p:cNvSpPr/>
          <p:nvPr/>
        </p:nvSpPr>
        <p:spPr>
          <a:xfrm>
            <a:off x="902037" y="223640"/>
            <a:ext cx="2031325" cy="461665"/>
          </a:xfrm>
          <a:prstGeom prst="rect">
            <a:avLst/>
          </a:prstGeom>
        </p:spPr>
        <p:txBody>
          <a:bodyPr wrap="none">
            <a:spAutoFit/>
          </a:bodyPr>
          <a:lstStyle/>
          <a:p>
            <a:pPr algn="l"/>
            <a:r>
              <a:rPr lang="zh-CN" altLang="en-US" sz="2400" b="1" i="0" dirty="0">
                <a:solidFill>
                  <a:srgbClr val="4F4F4F"/>
                </a:solidFill>
                <a:effectLst/>
                <a:latin typeface="PingFang SC"/>
              </a:rPr>
              <a:t>定义网络模型</a:t>
            </a:r>
          </a:p>
        </p:txBody>
      </p:sp>
      <p:sp>
        <p:nvSpPr>
          <p:cNvPr id="14" name="文本框 13">
            <a:extLst>
              <a:ext uri="{FF2B5EF4-FFF2-40B4-BE49-F238E27FC236}">
                <a16:creationId xmlns:a16="http://schemas.microsoft.com/office/drawing/2014/main" id="{454D2931-4CE2-6E4E-8A9C-5CEEA76AE768}"/>
              </a:ext>
            </a:extLst>
          </p:cNvPr>
          <p:cNvSpPr txBox="1"/>
          <p:nvPr/>
        </p:nvSpPr>
        <p:spPr>
          <a:xfrm>
            <a:off x="902037" y="1515740"/>
            <a:ext cx="10159973" cy="4259051"/>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latin typeface="+mn-ea"/>
                <a:cs typeface="+mn-ea"/>
                <a:sym typeface="+mn-lt"/>
              </a:rPr>
              <a:t>这里使用了 </a:t>
            </a:r>
            <a:r>
              <a:rPr kumimoji="1" lang="en-US" altLang="zh-CN" sz="1400" dirty="0" err="1">
                <a:solidFill>
                  <a:schemeClr val="tx1">
                    <a:lumMod val="65000"/>
                    <a:lumOff val="35000"/>
                  </a:schemeClr>
                </a:solidFill>
                <a:latin typeface="+mn-ea"/>
                <a:cs typeface="+mn-ea"/>
                <a:sym typeface="+mn-lt"/>
              </a:rPr>
              <a:t>Keras</a:t>
            </a:r>
            <a:r>
              <a:rPr kumimoji="1" lang="en-US" altLang="zh-CN" sz="1400" dirty="0">
                <a:solidFill>
                  <a:schemeClr val="tx1">
                    <a:lumMod val="65000"/>
                    <a:lumOff val="35000"/>
                  </a:schemeClr>
                </a:solidFill>
                <a:latin typeface="+mn-ea"/>
                <a:cs typeface="+mn-ea"/>
                <a:sym typeface="+mn-lt"/>
              </a:rPr>
              <a:t> Sequential API</a:t>
            </a:r>
            <a:r>
              <a:rPr kumimoji="1" lang="zh-CN" altLang="en-US" sz="1400" dirty="0">
                <a:solidFill>
                  <a:schemeClr val="tx1">
                    <a:lumMod val="65000"/>
                    <a:lumOff val="35000"/>
                  </a:schemeClr>
                </a:solidFill>
                <a:latin typeface="+mn-ea"/>
                <a:cs typeface="+mn-ea"/>
                <a:sym typeface="+mn-lt"/>
              </a:rPr>
              <a:t>，从输入开始，每次只需添加一个层。</a:t>
            </a:r>
          </a:p>
          <a:p>
            <a:pPr>
              <a:lnSpc>
                <a:spcPct val="150000"/>
              </a:lnSpc>
            </a:pPr>
            <a:r>
              <a:rPr kumimoji="1" lang="zh-CN" altLang="en-US" sz="1400" dirty="0">
                <a:solidFill>
                  <a:schemeClr val="tx1">
                    <a:lumMod val="65000"/>
                    <a:lumOff val="35000"/>
                  </a:schemeClr>
                </a:solidFill>
                <a:latin typeface="+mn-ea"/>
                <a:cs typeface="+mn-ea"/>
                <a:sym typeface="+mn-lt"/>
              </a:rPr>
              <a:t>卷积层就像一组可学习的过滤器：前三个 </a:t>
            </a:r>
            <a:r>
              <a:rPr kumimoji="1" lang="en-US" altLang="zh-CN" sz="1400" dirty="0">
                <a:solidFill>
                  <a:schemeClr val="tx1">
                    <a:lumMod val="65000"/>
                    <a:lumOff val="35000"/>
                  </a:schemeClr>
                </a:solidFill>
                <a:latin typeface="+mn-ea"/>
                <a:cs typeface="+mn-ea"/>
                <a:sym typeface="+mn-lt"/>
              </a:rPr>
              <a:t>conv2d </a:t>
            </a:r>
            <a:r>
              <a:rPr kumimoji="1" lang="zh-CN" altLang="en-US" sz="1400" dirty="0">
                <a:solidFill>
                  <a:schemeClr val="tx1">
                    <a:lumMod val="65000"/>
                    <a:lumOff val="35000"/>
                  </a:schemeClr>
                </a:solidFill>
                <a:latin typeface="+mn-ea"/>
                <a:cs typeface="+mn-ea"/>
                <a:sym typeface="+mn-lt"/>
              </a:rPr>
              <a:t>层设置</a:t>
            </a:r>
            <a:r>
              <a:rPr kumimoji="1" lang="en-US" altLang="zh-CN" sz="1400" dirty="0">
                <a:solidFill>
                  <a:schemeClr val="tx1">
                    <a:lumMod val="65000"/>
                    <a:lumOff val="35000"/>
                  </a:schemeClr>
                </a:solidFill>
                <a:latin typeface="+mn-ea"/>
                <a:cs typeface="+mn-ea"/>
                <a:sym typeface="+mn-lt"/>
              </a:rPr>
              <a:t>32</a:t>
            </a:r>
            <a:r>
              <a:rPr kumimoji="1" lang="zh-CN" altLang="en-US" sz="1400" dirty="0">
                <a:solidFill>
                  <a:schemeClr val="tx1">
                    <a:lumMod val="65000"/>
                    <a:lumOff val="35000"/>
                  </a:schemeClr>
                </a:solidFill>
                <a:latin typeface="+mn-ea"/>
                <a:cs typeface="+mn-ea"/>
                <a:sym typeface="+mn-lt"/>
              </a:rPr>
              <a:t>个过滤器，后三个层设置</a:t>
            </a:r>
            <a:r>
              <a:rPr kumimoji="1" lang="en-US" altLang="zh-CN" sz="1400" dirty="0">
                <a:solidFill>
                  <a:schemeClr val="tx1">
                    <a:lumMod val="65000"/>
                    <a:lumOff val="35000"/>
                  </a:schemeClr>
                </a:solidFill>
                <a:latin typeface="+mn-ea"/>
                <a:cs typeface="+mn-ea"/>
                <a:sym typeface="+mn-lt"/>
              </a:rPr>
              <a:t>64</a:t>
            </a:r>
            <a:r>
              <a:rPr kumimoji="1" lang="zh-CN" altLang="en-US" sz="1400" dirty="0">
                <a:solidFill>
                  <a:schemeClr val="tx1">
                    <a:lumMod val="65000"/>
                    <a:lumOff val="35000"/>
                  </a:schemeClr>
                </a:solidFill>
                <a:latin typeface="+mn-ea"/>
                <a:cs typeface="+mn-ea"/>
                <a:sym typeface="+mn-lt"/>
              </a:rPr>
              <a:t>个过滤器。</a:t>
            </a:r>
          </a:p>
          <a:p>
            <a:pPr>
              <a:lnSpc>
                <a:spcPct val="150000"/>
              </a:lnSpc>
            </a:pPr>
            <a:r>
              <a:rPr kumimoji="1" lang="zh-CN" altLang="en-US" sz="1400" dirty="0">
                <a:solidFill>
                  <a:schemeClr val="tx1">
                    <a:lumMod val="65000"/>
                    <a:lumOff val="35000"/>
                  </a:schemeClr>
                </a:solidFill>
                <a:latin typeface="+mn-ea"/>
                <a:cs typeface="+mn-ea"/>
                <a:sym typeface="+mn-lt"/>
              </a:rPr>
              <a:t>池化层是一个下采样滤波器：它着眼于</a:t>
            </a:r>
            <a:r>
              <a:rPr kumimoji="1" lang="en-US" altLang="zh-CN" sz="1400" dirty="0">
                <a:solidFill>
                  <a:schemeClr val="tx1">
                    <a:lumMod val="65000"/>
                    <a:lumOff val="35000"/>
                  </a:schemeClr>
                </a:solidFill>
                <a:latin typeface="+mn-ea"/>
                <a:cs typeface="+mn-ea"/>
                <a:sym typeface="+mn-lt"/>
              </a:rPr>
              <a:t>2</a:t>
            </a:r>
            <a:r>
              <a:rPr kumimoji="1" lang="zh-CN" altLang="en-US" sz="1400" dirty="0">
                <a:solidFill>
                  <a:schemeClr val="tx1">
                    <a:lumMod val="65000"/>
                    <a:lumOff val="35000"/>
                  </a:schemeClr>
                </a:solidFill>
                <a:latin typeface="+mn-ea"/>
                <a:cs typeface="+mn-ea"/>
                <a:sym typeface="+mn-lt"/>
              </a:rPr>
              <a:t>个相邻像素，并选择最大值。这些都是用来减少计算成本，并在一定程度上也减少了过拟合。</a:t>
            </a:r>
          </a:p>
          <a:p>
            <a:pPr>
              <a:lnSpc>
                <a:spcPct val="150000"/>
              </a:lnSpc>
            </a:pPr>
            <a:r>
              <a:rPr kumimoji="1" lang="zh-CN" altLang="en-US" sz="1400" dirty="0">
                <a:solidFill>
                  <a:schemeClr val="tx1">
                    <a:lumMod val="65000"/>
                    <a:lumOff val="35000"/>
                  </a:schemeClr>
                </a:solidFill>
                <a:latin typeface="+mn-ea"/>
                <a:cs typeface="+mn-ea"/>
                <a:sym typeface="+mn-lt"/>
              </a:rPr>
              <a:t>归一化层是一种正则化方法，可以加快收敛速度，控制并减少过拟合，同时还允许网络使用较大的学习率。</a:t>
            </a:r>
          </a:p>
          <a:p>
            <a:pPr>
              <a:lnSpc>
                <a:spcPct val="150000"/>
              </a:lnSpc>
            </a:pPr>
            <a:r>
              <a:rPr kumimoji="1" lang="en-US" altLang="zh-CN" sz="1400" dirty="0">
                <a:solidFill>
                  <a:schemeClr val="tx1">
                    <a:lumMod val="65000"/>
                    <a:lumOff val="35000"/>
                  </a:schemeClr>
                </a:solidFill>
                <a:latin typeface="+mn-ea"/>
                <a:cs typeface="+mn-ea"/>
                <a:sym typeface="+mn-lt"/>
              </a:rPr>
              <a:t>Dropout </a:t>
            </a:r>
            <a:r>
              <a:rPr kumimoji="1" lang="zh-CN" altLang="en-US" sz="1400" dirty="0">
                <a:solidFill>
                  <a:schemeClr val="tx1">
                    <a:lumMod val="65000"/>
                    <a:lumOff val="35000"/>
                  </a:schemeClr>
                </a:solidFill>
                <a:latin typeface="+mn-ea"/>
                <a:cs typeface="+mn-ea"/>
                <a:sym typeface="+mn-lt"/>
              </a:rPr>
              <a:t>是一种正则化方法，其中某些层的部分节点被随机忽略（将其 </a:t>
            </a:r>
            <a:r>
              <a:rPr kumimoji="1" lang="en-US" altLang="zh-CN" sz="1400" dirty="0" err="1">
                <a:solidFill>
                  <a:schemeClr val="tx1">
                    <a:lumMod val="65000"/>
                    <a:lumOff val="35000"/>
                  </a:schemeClr>
                </a:solidFill>
                <a:latin typeface="+mn-ea"/>
                <a:cs typeface="+mn-ea"/>
                <a:sym typeface="+mn-lt"/>
              </a:rPr>
              <a:t>wieghts</a:t>
            </a:r>
            <a:r>
              <a:rPr kumimoji="1" lang="en-US" altLang="zh-CN" sz="1400" dirty="0">
                <a:solidFill>
                  <a:schemeClr val="tx1">
                    <a:lumMod val="65000"/>
                    <a:lumOff val="35000"/>
                  </a:schemeClr>
                </a:solidFill>
                <a:latin typeface="+mn-ea"/>
                <a:cs typeface="+mn-ea"/>
                <a:sym typeface="+mn-lt"/>
              </a:rPr>
              <a:t> </a:t>
            </a:r>
            <a:r>
              <a:rPr kumimoji="1" lang="zh-CN" altLang="en-US" sz="1400" dirty="0">
                <a:solidFill>
                  <a:schemeClr val="tx1">
                    <a:lumMod val="65000"/>
                    <a:lumOff val="35000"/>
                  </a:schemeClr>
                </a:solidFill>
                <a:latin typeface="+mn-ea"/>
                <a:cs typeface="+mn-ea"/>
                <a:sym typeface="+mn-lt"/>
              </a:rPr>
              <a:t>设置为零）。这将随机丢弃网络的一个属性，并强制网络以分布式方式学习特性。该方法还提高了泛化能力，减少了过拟合。</a:t>
            </a:r>
          </a:p>
          <a:p>
            <a:pPr>
              <a:lnSpc>
                <a:spcPct val="150000"/>
              </a:lnSpc>
            </a:pPr>
            <a:r>
              <a:rPr kumimoji="1" lang="zh-CN" altLang="en-US" sz="1400" dirty="0">
                <a:solidFill>
                  <a:schemeClr val="tx1">
                    <a:lumMod val="65000"/>
                    <a:lumOff val="35000"/>
                  </a:schemeClr>
                </a:solidFill>
                <a:latin typeface="+mn-ea"/>
                <a:cs typeface="+mn-ea"/>
                <a:sym typeface="+mn-lt"/>
              </a:rPr>
              <a:t>解决过拟合的方法可以看这个博客</a:t>
            </a:r>
            <a:r>
              <a:rPr kumimoji="1" lang="en-US" altLang="zh-CN" sz="1400" dirty="0">
                <a:solidFill>
                  <a:schemeClr val="tx1">
                    <a:lumMod val="65000"/>
                    <a:lumOff val="35000"/>
                  </a:schemeClr>
                </a:solidFill>
                <a:latin typeface="+mn-ea"/>
                <a:cs typeface="+mn-ea"/>
                <a:sym typeface="+mn-lt"/>
              </a:rPr>
              <a:t>——</a:t>
            </a:r>
            <a:r>
              <a:rPr kumimoji="1" lang="zh-CN" altLang="en-US" sz="1400" dirty="0">
                <a:solidFill>
                  <a:schemeClr val="tx1">
                    <a:lumMod val="65000"/>
                    <a:lumOff val="35000"/>
                  </a:schemeClr>
                </a:solidFill>
                <a:latin typeface="+mn-ea"/>
                <a:cs typeface="+mn-ea"/>
                <a:sym typeface="+mn-lt"/>
              </a:rPr>
              <a:t>深度学习</a:t>
            </a:r>
            <a:r>
              <a:rPr kumimoji="1" lang="en-US" altLang="zh-CN" sz="1400" dirty="0">
                <a:solidFill>
                  <a:schemeClr val="tx1">
                    <a:lumMod val="65000"/>
                    <a:lumOff val="35000"/>
                  </a:schemeClr>
                </a:solidFill>
                <a:latin typeface="+mn-ea"/>
                <a:cs typeface="+mn-ea"/>
                <a:sym typeface="+mn-lt"/>
              </a:rPr>
              <a:t>100</a:t>
            </a:r>
            <a:r>
              <a:rPr kumimoji="1" lang="zh-CN" altLang="en-US" sz="1400" dirty="0">
                <a:solidFill>
                  <a:schemeClr val="tx1">
                    <a:lumMod val="65000"/>
                    <a:lumOff val="35000"/>
                  </a:schemeClr>
                </a:solidFill>
                <a:latin typeface="+mn-ea"/>
                <a:cs typeface="+mn-ea"/>
                <a:sym typeface="+mn-lt"/>
              </a:rPr>
              <a:t>问之神经网络中解决过拟合的几种方法</a:t>
            </a:r>
            <a:r>
              <a:rPr kumimoji="1" lang="en-US" altLang="zh-CN" sz="1400" dirty="0" err="1">
                <a:solidFill>
                  <a:schemeClr val="tx1">
                    <a:lumMod val="65000"/>
                    <a:lumOff val="35000"/>
                  </a:schemeClr>
                </a:solidFill>
                <a:latin typeface="+mn-ea"/>
                <a:cs typeface="+mn-ea"/>
                <a:sym typeface="+mn-lt"/>
              </a:rPr>
              <a:t>relu</a:t>
            </a:r>
            <a:r>
              <a:rPr kumimoji="1" lang="en-US" altLang="zh-CN" sz="1400" dirty="0">
                <a:solidFill>
                  <a:schemeClr val="tx1">
                    <a:lumMod val="65000"/>
                    <a:lumOff val="35000"/>
                  </a:schemeClr>
                </a:solidFill>
                <a:latin typeface="+mn-ea"/>
                <a:cs typeface="+mn-ea"/>
                <a:sym typeface="+mn-lt"/>
              </a:rPr>
              <a:t> </a:t>
            </a:r>
            <a:r>
              <a:rPr kumimoji="1" lang="zh-CN" altLang="en-US" sz="1400" dirty="0">
                <a:solidFill>
                  <a:schemeClr val="tx1">
                    <a:lumMod val="65000"/>
                    <a:lumOff val="35000"/>
                  </a:schemeClr>
                </a:solidFill>
                <a:latin typeface="+mn-ea"/>
                <a:cs typeface="+mn-ea"/>
                <a:sym typeface="+mn-lt"/>
              </a:rPr>
              <a:t>是线性整流函数，又称修正线性单元，也就是俗称的激活函数，公式是 </a:t>
            </a:r>
            <a:r>
              <a:rPr kumimoji="1" lang="en-US" altLang="zh-CN" sz="1400" dirty="0">
                <a:solidFill>
                  <a:schemeClr val="tx1">
                    <a:lumMod val="65000"/>
                    <a:lumOff val="35000"/>
                  </a:schemeClr>
                </a:solidFill>
                <a:latin typeface="+mn-ea"/>
                <a:cs typeface="+mn-ea"/>
                <a:sym typeface="+mn-lt"/>
              </a:rPr>
              <a:t>max</a:t>
            </a:r>
            <a:r>
              <a:rPr kumimoji="1" lang="zh-CN" altLang="en-US" sz="1400" dirty="0">
                <a:solidFill>
                  <a:schemeClr val="tx1">
                    <a:lumMod val="65000"/>
                    <a:lumOff val="35000"/>
                  </a:schemeClr>
                </a:solidFill>
                <a:latin typeface="+mn-ea"/>
                <a:cs typeface="+mn-ea"/>
                <a:sym typeface="+mn-lt"/>
              </a:rPr>
              <a:t>（</a:t>
            </a:r>
            <a:r>
              <a:rPr kumimoji="1" lang="en-US" altLang="zh-CN" sz="1400" dirty="0">
                <a:solidFill>
                  <a:schemeClr val="tx1">
                    <a:lumMod val="65000"/>
                    <a:lumOff val="35000"/>
                  </a:schemeClr>
                </a:solidFill>
                <a:latin typeface="+mn-ea"/>
                <a:cs typeface="+mn-ea"/>
                <a:sym typeface="+mn-lt"/>
              </a:rPr>
              <a:t>0</a:t>
            </a:r>
            <a:r>
              <a:rPr kumimoji="1" lang="zh-CN" altLang="en-US" sz="1400" dirty="0">
                <a:solidFill>
                  <a:schemeClr val="tx1">
                    <a:lumMod val="65000"/>
                    <a:lumOff val="35000"/>
                  </a:schemeClr>
                </a:solidFill>
                <a:latin typeface="+mn-ea"/>
                <a:cs typeface="+mn-ea"/>
                <a:sym typeface="+mn-lt"/>
              </a:rPr>
              <a:t>，</a:t>
            </a:r>
            <a:r>
              <a:rPr kumimoji="1" lang="en-US" altLang="zh-CN" sz="1400" dirty="0">
                <a:solidFill>
                  <a:schemeClr val="tx1">
                    <a:lumMod val="65000"/>
                    <a:lumOff val="35000"/>
                  </a:schemeClr>
                </a:solidFill>
                <a:latin typeface="+mn-ea"/>
                <a:cs typeface="+mn-ea"/>
                <a:sym typeface="+mn-lt"/>
              </a:rPr>
              <a:t>x</a:t>
            </a:r>
            <a:r>
              <a:rPr kumimoji="1" lang="zh-CN" altLang="en-US" sz="1400" dirty="0">
                <a:solidFill>
                  <a:schemeClr val="tx1">
                    <a:lumMod val="65000"/>
                    <a:lumOff val="35000"/>
                  </a:schemeClr>
                </a:solidFill>
                <a:latin typeface="+mn-ea"/>
                <a:cs typeface="+mn-ea"/>
                <a:sym typeface="+mn-lt"/>
              </a:rPr>
              <a:t>）。</a:t>
            </a:r>
            <a:r>
              <a:rPr kumimoji="1" lang="en-US" altLang="zh-CN" sz="1400" dirty="0" err="1">
                <a:solidFill>
                  <a:schemeClr val="tx1">
                    <a:lumMod val="65000"/>
                    <a:lumOff val="35000"/>
                  </a:schemeClr>
                </a:solidFill>
                <a:latin typeface="+mn-ea"/>
                <a:cs typeface="+mn-ea"/>
                <a:sym typeface="+mn-lt"/>
              </a:rPr>
              <a:t>relu</a:t>
            </a:r>
            <a:r>
              <a:rPr kumimoji="1" lang="en-US" altLang="zh-CN" sz="1400" dirty="0">
                <a:solidFill>
                  <a:schemeClr val="tx1">
                    <a:lumMod val="65000"/>
                    <a:lumOff val="35000"/>
                  </a:schemeClr>
                </a:solidFill>
                <a:latin typeface="+mn-ea"/>
                <a:cs typeface="+mn-ea"/>
                <a:sym typeface="+mn-lt"/>
              </a:rPr>
              <a:t> </a:t>
            </a:r>
            <a:r>
              <a:rPr kumimoji="1" lang="zh-CN" altLang="en-US" sz="1400" dirty="0">
                <a:solidFill>
                  <a:schemeClr val="tx1">
                    <a:lumMod val="65000"/>
                    <a:lumOff val="35000"/>
                  </a:schemeClr>
                </a:solidFill>
                <a:latin typeface="+mn-ea"/>
                <a:cs typeface="+mn-ea"/>
                <a:sym typeface="+mn-lt"/>
              </a:rPr>
              <a:t>的主要作用就是向网络中添加非线性，故也称为非线性激活函数。</a:t>
            </a:r>
          </a:p>
          <a:p>
            <a:pPr>
              <a:lnSpc>
                <a:spcPct val="150000"/>
              </a:lnSpc>
            </a:pPr>
            <a:r>
              <a:rPr kumimoji="1" lang="en-US" altLang="zh-CN" sz="1400" dirty="0">
                <a:solidFill>
                  <a:schemeClr val="tx1">
                    <a:lumMod val="65000"/>
                    <a:lumOff val="35000"/>
                  </a:schemeClr>
                </a:solidFill>
                <a:latin typeface="+mn-ea"/>
                <a:cs typeface="+mn-ea"/>
                <a:sym typeface="+mn-lt"/>
              </a:rPr>
              <a:t>Flatten </a:t>
            </a:r>
            <a:r>
              <a:rPr kumimoji="1" lang="zh-CN" altLang="en-US" sz="1400" dirty="0">
                <a:solidFill>
                  <a:schemeClr val="tx1">
                    <a:lumMod val="65000"/>
                    <a:lumOff val="35000"/>
                  </a:schemeClr>
                </a:solidFill>
                <a:latin typeface="+mn-ea"/>
                <a:cs typeface="+mn-ea"/>
                <a:sym typeface="+mn-lt"/>
              </a:rPr>
              <a:t>层用于将最终特征映射转换为一个一维向量，展开之后可以在某些 卷积</a:t>
            </a:r>
            <a:r>
              <a:rPr kumimoji="1" lang="en-US" altLang="zh-CN" sz="1400" dirty="0">
                <a:solidFill>
                  <a:schemeClr val="tx1">
                    <a:lumMod val="65000"/>
                    <a:lumOff val="35000"/>
                  </a:schemeClr>
                </a:solidFill>
                <a:latin typeface="+mn-ea"/>
                <a:cs typeface="+mn-ea"/>
                <a:sym typeface="+mn-lt"/>
              </a:rPr>
              <a:t>/</a:t>
            </a:r>
            <a:r>
              <a:rPr kumimoji="1" lang="en-US" altLang="zh-CN" sz="1400" dirty="0" err="1">
                <a:solidFill>
                  <a:schemeClr val="tx1">
                    <a:lumMod val="65000"/>
                    <a:lumOff val="35000"/>
                  </a:schemeClr>
                </a:solidFill>
                <a:latin typeface="+mn-ea"/>
                <a:cs typeface="+mn-ea"/>
                <a:sym typeface="+mn-lt"/>
              </a:rPr>
              <a:t>maxpool</a:t>
            </a:r>
            <a:r>
              <a:rPr kumimoji="1" lang="en-US" altLang="zh-CN" sz="1400" dirty="0">
                <a:solidFill>
                  <a:schemeClr val="tx1">
                    <a:lumMod val="65000"/>
                    <a:lumOff val="35000"/>
                  </a:schemeClr>
                </a:solidFill>
                <a:latin typeface="+mn-ea"/>
                <a:cs typeface="+mn-ea"/>
                <a:sym typeface="+mn-lt"/>
              </a:rPr>
              <a:t> </a:t>
            </a:r>
            <a:r>
              <a:rPr kumimoji="1" lang="zh-CN" altLang="en-US" sz="1400" dirty="0">
                <a:solidFill>
                  <a:schemeClr val="tx1">
                    <a:lumMod val="65000"/>
                    <a:lumOff val="35000"/>
                  </a:schemeClr>
                </a:solidFill>
                <a:latin typeface="+mn-ea"/>
                <a:cs typeface="+mn-ea"/>
                <a:sym typeface="+mn-lt"/>
              </a:rPr>
              <a:t>层之后使用全连接层，它结合了以前卷积层提取的所有局部特征。</a:t>
            </a:r>
          </a:p>
          <a:p>
            <a:pPr>
              <a:lnSpc>
                <a:spcPct val="150000"/>
              </a:lnSpc>
            </a:pPr>
            <a:r>
              <a:rPr kumimoji="1" lang="zh-CN" altLang="en-US" sz="1400" dirty="0">
                <a:solidFill>
                  <a:schemeClr val="tx1">
                    <a:lumMod val="65000"/>
                    <a:lumOff val="35000"/>
                  </a:schemeClr>
                </a:solidFill>
                <a:latin typeface="+mn-ea"/>
                <a:cs typeface="+mn-ea"/>
                <a:sym typeface="+mn-lt"/>
              </a:rPr>
              <a:t>全连接（</a:t>
            </a:r>
            <a:r>
              <a:rPr kumimoji="1" lang="en-US" altLang="zh-CN" sz="1400" dirty="0">
                <a:solidFill>
                  <a:schemeClr val="tx1">
                    <a:lumMod val="65000"/>
                    <a:lumOff val="35000"/>
                  </a:schemeClr>
                </a:solidFill>
                <a:latin typeface="+mn-ea"/>
                <a:cs typeface="+mn-ea"/>
                <a:sym typeface="+mn-lt"/>
              </a:rPr>
              <a:t>dense</a:t>
            </a:r>
            <a:r>
              <a:rPr kumimoji="1" lang="zh-CN" altLang="en-US" sz="1400" dirty="0">
                <a:solidFill>
                  <a:schemeClr val="tx1">
                    <a:lumMod val="65000"/>
                    <a:lumOff val="35000"/>
                  </a:schemeClr>
                </a:solidFill>
                <a:latin typeface="+mn-ea"/>
                <a:cs typeface="+mn-ea"/>
                <a:sym typeface="+mn-lt"/>
              </a:rPr>
              <a:t>）层是用于实现分类，即人工神经网络分类器，在最后一层（</a:t>
            </a:r>
            <a:r>
              <a:rPr kumimoji="1" lang="en-US" altLang="zh-CN" sz="1400" dirty="0">
                <a:solidFill>
                  <a:schemeClr val="tx1">
                    <a:lumMod val="65000"/>
                    <a:lumOff val="35000"/>
                  </a:schemeClr>
                </a:solidFill>
                <a:latin typeface="+mn-ea"/>
                <a:cs typeface="+mn-ea"/>
                <a:sym typeface="+mn-lt"/>
              </a:rPr>
              <a:t>Dense(10, activation='</a:t>
            </a:r>
            <a:r>
              <a:rPr kumimoji="1" lang="en-US" altLang="zh-CN" sz="1400" dirty="0" err="1">
                <a:solidFill>
                  <a:schemeClr val="tx1">
                    <a:lumMod val="65000"/>
                    <a:lumOff val="35000"/>
                  </a:schemeClr>
                </a:solidFill>
                <a:latin typeface="+mn-ea"/>
                <a:cs typeface="+mn-ea"/>
                <a:sym typeface="+mn-lt"/>
              </a:rPr>
              <a:t>softmax</a:t>
            </a:r>
            <a:r>
              <a:rPr kumimoji="1" lang="en-US" altLang="zh-CN" sz="1400" dirty="0">
                <a:solidFill>
                  <a:schemeClr val="tx1">
                    <a:lumMod val="65000"/>
                    <a:lumOff val="35000"/>
                  </a:schemeClr>
                </a:solidFill>
                <a:latin typeface="+mn-ea"/>
                <a:cs typeface="+mn-ea"/>
                <a:sym typeface="+mn-lt"/>
              </a:rPr>
              <a:t>')</a:t>
            </a:r>
            <a:r>
              <a:rPr kumimoji="1" lang="zh-CN" altLang="en-US" sz="1400" dirty="0">
                <a:solidFill>
                  <a:schemeClr val="tx1">
                    <a:lumMod val="65000"/>
                    <a:lumOff val="35000"/>
                  </a:schemeClr>
                </a:solidFill>
                <a:latin typeface="+mn-ea"/>
                <a:cs typeface="+mn-ea"/>
                <a:sym typeface="+mn-lt"/>
              </a:rPr>
              <a:t>），网络输出每个类别的概率分布。</a:t>
            </a:r>
            <a:endParaRPr kumimoji="1" lang="en-US" altLang="zh-CN" sz="1400" dirty="0">
              <a:solidFill>
                <a:schemeClr val="tx1">
                  <a:lumMod val="65000"/>
                  <a:lumOff val="35000"/>
                </a:schemeClr>
              </a:solidFill>
              <a:latin typeface="+mn-ea"/>
              <a:cs typeface="+mn-ea"/>
              <a:sym typeface="+mn-lt"/>
            </a:endParaRPr>
          </a:p>
        </p:txBody>
      </p:sp>
    </p:spTree>
    <p:extLst>
      <p:ext uri="{BB962C8B-B14F-4D97-AF65-F5344CB8AC3E}">
        <p14:creationId xmlns:p14="http://schemas.microsoft.com/office/powerpoint/2010/main" val="1832491310"/>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3C750A-6CEC-EC4F-96F0-878E113FF3C3}"/>
              </a:ext>
            </a:extLst>
          </p:cNvPr>
          <p:cNvSpPr/>
          <p:nvPr/>
        </p:nvSpPr>
        <p:spPr>
          <a:xfrm>
            <a:off x="902037" y="223640"/>
            <a:ext cx="3262432" cy="461665"/>
          </a:xfrm>
          <a:prstGeom prst="rect">
            <a:avLst/>
          </a:prstGeom>
        </p:spPr>
        <p:txBody>
          <a:bodyPr wrap="none">
            <a:spAutoFit/>
          </a:bodyPr>
          <a:lstStyle/>
          <a:p>
            <a:pPr algn="l"/>
            <a:r>
              <a:rPr lang="zh-CN" altLang="en-US" sz="2400" b="1" i="0" dirty="0">
                <a:solidFill>
                  <a:srgbClr val="4F4F4F"/>
                </a:solidFill>
                <a:effectLst/>
                <a:latin typeface="PingFang SC"/>
              </a:rPr>
              <a:t>设置优化器和退火函数</a:t>
            </a:r>
          </a:p>
        </p:txBody>
      </p:sp>
      <p:sp>
        <p:nvSpPr>
          <p:cNvPr id="14" name="文本框 13">
            <a:extLst>
              <a:ext uri="{FF2B5EF4-FFF2-40B4-BE49-F238E27FC236}">
                <a16:creationId xmlns:a16="http://schemas.microsoft.com/office/drawing/2014/main" id="{454D2931-4CE2-6E4E-8A9C-5CEEA76AE768}"/>
              </a:ext>
            </a:extLst>
          </p:cNvPr>
          <p:cNvSpPr txBox="1"/>
          <p:nvPr/>
        </p:nvSpPr>
        <p:spPr>
          <a:xfrm>
            <a:off x="902037" y="1515740"/>
            <a:ext cx="10159973" cy="3613746"/>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latin typeface="+mn-ea"/>
                <a:cs typeface="+mn-ea"/>
                <a:sym typeface="+mn-lt"/>
              </a:rPr>
              <a:t>网络模型构建成功，就需要有一个评分函数，一个损失函数和一个优化算法。</a:t>
            </a:r>
          </a:p>
          <a:p>
            <a:pPr>
              <a:lnSpc>
                <a:spcPct val="150000"/>
              </a:lnSpc>
            </a:pPr>
            <a:r>
              <a:rPr kumimoji="1" lang="zh-CN" altLang="en-US" sz="1400" dirty="0">
                <a:solidFill>
                  <a:schemeClr val="tx1">
                    <a:lumMod val="65000"/>
                    <a:lumOff val="35000"/>
                  </a:schemeClr>
                </a:solidFill>
                <a:latin typeface="+mn-ea"/>
                <a:cs typeface="+mn-ea"/>
                <a:sym typeface="+mn-lt"/>
              </a:rPr>
              <a:t>损失函数用来衡量模型在带有已知标签的图像数据集上的性能有多差，它是目标标签和预测标签之间的错误率。使用的是交叉熵损失函数，即 </a:t>
            </a:r>
            <a:r>
              <a:rPr kumimoji="1" lang="en-US" altLang="zh-CN" sz="1400" dirty="0" err="1">
                <a:solidFill>
                  <a:schemeClr val="tx1">
                    <a:lumMod val="65000"/>
                    <a:lumOff val="35000"/>
                  </a:schemeClr>
                </a:solidFill>
                <a:latin typeface="+mn-ea"/>
                <a:cs typeface="+mn-ea"/>
                <a:sym typeface="+mn-lt"/>
              </a:rPr>
              <a:t>categorical_crossentropy</a:t>
            </a:r>
            <a:r>
              <a:rPr kumimoji="1" lang="en-US" altLang="zh-CN" sz="1400" dirty="0">
                <a:solidFill>
                  <a:schemeClr val="tx1">
                    <a:lumMod val="65000"/>
                    <a:lumOff val="35000"/>
                  </a:schemeClr>
                </a:solidFill>
                <a:latin typeface="+mn-ea"/>
                <a:cs typeface="+mn-ea"/>
                <a:sym typeface="+mn-lt"/>
              </a:rPr>
              <a:t> loss</a:t>
            </a:r>
            <a:r>
              <a:rPr kumimoji="1" lang="zh-CN" altLang="en-US" sz="1400" dirty="0">
                <a:solidFill>
                  <a:schemeClr val="tx1">
                    <a:lumMod val="65000"/>
                    <a:lumOff val="35000"/>
                  </a:schemeClr>
                </a:solidFill>
                <a:latin typeface="+mn-ea"/>
                <a:cs typeface="+mn-ea"/>
                <a:sym typeface="+mn-lt"/>
              </a:rPr>
              <a:t>。</a:t>
            </a:r>
          </a:p>
          <a:p>
            <a:pPr>
              <a:lnSpc>
                <a:spcPct val="150000"/>
              </a:lnSpc>
            </a:pPr>
            <a:r>
              <a:rPr kumimoji="1" lang="zh-CN" altLang="en-US" sz="1400" dirty="0">
                <a:solidFill>
                  <a:schemeClr val="tx1">
                    <a:lumMod val="65000"/>
                    <a:lumOff val="35000"/>
                  </a:schemeClr>
                </a:solidFill>
                <a:latin typeface="+mn-ea"/>
                <a:cs typeface="+mn-ea"/>
                <a:sym typeface="+mn-lt"/>
              </a:rPr>
              <a:t>优化器是</a:t>
            </a:r>
            <a:r>
              <a:rPr kumimoji="1" lang="en-US" altLang="zh-CN" sz="1400" dirty="0" err="1">
                <a:solidFill>
                  <a:schemeClr val="tx1">
                    <a:lumMod val="65000"/>
                    <a:lumOff val="35000"/>
                  </a:schemeClr>
                </a:solidFill>
                <a:latin typeface="+mn-ea"/>
                <a:cs typeface="+mn-ea"/>
                <a:sym typeface="+mn-lt"/>
              </a:rPr>
              <a:t>rmsprop</a:t>
            </a:r>
            <a:r>
              <a:rPr kumimoji="1" lang="zh-CN" altLang="en-US" sz="1400" dirty="0">
                <a:solidFill>
                  <a:schemeClr val="tx1">
                    <a:lumMod val="65000"/>
                    <a:lumOff val="35000"/>
                  </a:schemeClr>
                </a:solidFill>
                <a:latin typeface="+mn-ea"/>
                <a:cs typeface="+mn-ea"/>
                <a:sym typeface="+mn-lt"/>
              </a:rPr>
              <a:t>，它是一个非常有效的优化器，以一种非常简单的方式调整 </a:t>
            </a:r>
            <a:r>
              <a:rPr kumimoji="1" lang="en-US" altLang="zh-CN" sz="1400" dirty="0" err="1">
                <a:solidFill>
                  <a:schemeClr val="tx1">
                    <a:lumMod val="65000"/>
                    <a:lumOff val="35000"/>
                  </a:schemeClr>
                </a:solidFill>
                <a:latin typeface="+mn-ea"/>
                <a:cs typeface="+mn-ea"/>
                <a:sym typeface="+mn-lt"/>
              </a:rPr>
              <a:t>adagrad</a:t>
            </a:r>
            <a:r>
              <a:rPr kumimoji="1" lang="en-US" altLang="zh-CN" sz="1400" dirty="0">
                <a:solidFill>
                  <a:schemeClr val="tx1">
                    <a:lumMod val="65000"/>
                    <a:lumOff val="35000"/>
                  </a:schemeClr>
                </a:solidFill>
                <a:latin typeface="+mn-ea"/>
                <a:cs typeface="+mn-ea"/>
                <a:sym typeface="+mn-lt"/>
              </a:rPr>
              <a:t> </a:t>
            </a:r>
            <a:r>
              <a:rPr kumimoji="1" lang="zh-CN" altLang="en-US" sz="1400" dirty="0">
                <a:solidFill>
                  <a:schemeClr val="tx1">
                    <a:lumMod val="65000"/>
                    <a:lumOff val="35000"/>
                  </a:schemeClr>
                </a:solidFill>
                <a:latin typeface="+mn-ea"/>
                <a:cs typeface="+mn-ea"/>
                <a:sym typeface="+mn-lt"/>
              </a:rPr>
              <a:t>方法，试图降低其攻击性强、单调下降的学习率。</a:t>
            </a:r>
            <a:endParaRPr kumimoji="1" lang="en-US" altLang="zh-CN" sz="1400" dirty="0">
              <a:solidFill>
                <a:schemeClr val="tx1">
                  <a:lumMod val="65000"/>
                  <a:lumOff val="35000"/>
                </a:schemeClr>
              </a:solidFill>
              <a:latin typeface="+mn-ea"/>
              <a:cs typeface="+mn-ea"/>
              <a:sym typeface="+mn-lt"/>
            </a:endParaRPr>
          </a:p>
          <a:p>
            <a:pPr>
              <a:lnSpc>
                <a:spcPct val="150000"/>
              </a:lnSpc>
            </a:pPr>
            <a:r>
              <a:rPr kumimoji="1" lang="zh-CN" altLang="en-US" sz="1400" dirty="0">
                <a:solidFill>
                  <a:schemeClr val="tx1">
                    <a:lumMod val="65000"/>
                    <a:lumOff val="35000"/>
                  </a:schemeClr>
                </a:solidFill>
                <a:latin typeface="+mn-ea"/>
                <a:cs typeface="+mn-ea"/>
                <a:sym typeface="+mn-lt"/>
              </a:rPr>
              <a:t>度量函数 </a:t>
            </a:r>
            <a:r>
              <a:rPr kumimoji="1" lang="en-US" altLang="zh-CN" sz="1400" dirty="0">
                <a:solidFill>
                  <a:schemeClr val="tx1">
                    <a:lumMod val="65000"/>
                    <a:lumOff val="35000"/>
                  </a:schemeClr>
                </a:solidFill>
                <a:latin typeface="+mn-ea"/>
                <a:cs typeface="+mn-ea"/>
                <a:sym typeface="+mn-lt"/>
              </a:rPr>
              <a:t>accuracy </a:t>
            </a:r>
            <a:r>
              <a:rPr kumimoji="1" lang="zh-CN" altLang="en-US" sz="1400" dirty="0">
                <a:solidFill>
                  <a:schemeClr val="tx1">
                    <a:lumMod val="65000"/>
                    <a:lumOff val="35000"/>
                  </a:schemeClr>
                </a:solidFill>
                <a:latin typeface="+mn-ea"/>
                <a:cs typeface="+mn-ea"/>
                <a:sym typeface="+mn-lt"/>
              </a:rPr>
              <a:t>用于评估模型的性能，不过仅用于评估。</a:t>
            </a:r>
            <a:endParaRPr kumimoji="1" lang="en-US" altLang="zh-CN" sz="1400" dirty="0">
              <a:solidFill>
                <a:schemeClr val="tx1">
                  <a:lumMod val="65000"/>
                  <a:lumOff val="35000"/>
                </a:schemeClr>
              </a:solidFill>
              <a:latin typeface="+mn-ea"/>
              <a:cs typeface="+mn-ea"/>
              <a:sym typeface="+mn-lt"/>
            </a:endParaRPr>
          </a:p>
          <a:p>
            <a:pPr>
              <a:lnSpc>
                <a:spcPct val="150000"/>
              </a:lnSpc>
            </a:pPr>
            <a:r>
              <a:rPr kumimoji="1" lang="zh-CN" altLang="en-US" sz="1400" dirty="0">
                <a:solidFill>
                  <a:schemeClr val="tx1">
                    <a:lumMod val="65000"/>
                    <a:lumOff val="35000"/>
                  </a:schemeClr>
                </a:solidFill>
                <a:latin typeface="+mn-ea"/>
                <a:cs typeface="+mn-ea"/>
                <a:sym typeface="+mn-lt"/>
              </a:rPr>
              <a:t>为了使优化器更快地收敛，并且最接近全局最小损失函数， 这里使用了一种学习率（</a:t>
            </a:r>
            <a:r>
              <a:rPr kumimoji="1" lang="en-US" altLang="zh-CN" sz="1400" dirty="0" err="1">
                <a:solidFill>
                  <a:schemeClr val="tx1">
                    <a:lumMod val="65000"/>
                    <a:lumOff val="35000"/>
                  </a:schemeClr>
                </a:solidFill>
                <a:latin typeface="+mn-ea"/>
                <a:cs typeface="+mn-ea"/>
                <a:sym typeface="+mn-lt"/>
              </a:rPr>
              <a:t>lr</a:t>
            </a:r>
            <a:r>
              <a:rPr kumimoji="1" lang="zh-CN" altLang="en-US" sz="1400" dirty="0">
                <a:solidFill>
                  <a:schemeClr val="tx1">
                    <a:lumMod val="65000"/>
                    <a:lumOff val="35000"/>
                  </a:schemeClr>
                </a:solidFill>
                <a:latin typeface="+mn-ea"/>
                <a:cs typeface="+mn-ea"/>
                <a:sym typeface="+mn-lt"/>
              </a:rPr>
              <a:t>）的退火方法。</a:t>
            </a:r>
            <a:r>
              <a:rPr kumimoji="1" lang="en-US" altLang="zh-CN" sz="1400" dirty="0" err="1">
                <a:solidFill>
                  <a:schemeClr val="tx1">
                    <a:lumMod val="65000"/>
                    <a:lumOff val="35000"/>
                  </a:schemeClr>
                </a:solidFill>
                <a:latin typeface="+mn-ea"/>
                <a:cs typeface="+mn-ea"/>
                <a:sym typeface="+mn-lt"/>
              </a:rPr>
              <a:t>lr</a:t>
            </a:r>
            <a:r>
              <a:rPr kumimoji="1" lang="en-US" altLang="zh-CN" sz="1400" dirty="0">
                <a:solidFill>
                  <a:schemeClr val="tx1">
                    <a:lumMod val="65000"/>
                    <a:lumOff val="35000"/>
                  </a:schemeClr>
                </a:solidFill>
                <a:latin typeface="+mn-ea"/>
                <a:cs typeface="+mn-ea"/>
                <a:sym typeface="+mn-lt"/>
              </a:rPr>
              <a:t> </a:t>
            </a:r>
            <a:r>
              <a:rPr kumimoji="1" lang="zh-CN" altLang="en-US" sz="1400" dirty="0">
                <a:solidFill>
                  <a:schemeClr val="tx1">
                    <a:lumMod val="65000"/>
                    <a:lumOff val="35000"/>
                  </a:schemeClr>
                </a:solidFill>
                <a:latin typeface="+mn-ea"/>
                <a:cs typeface="+mn-ea"/>
                <a:sym typeface="+mn-lt"/>
              </a:rPr>
              <a:t>是学习率，它越高，步长越大，收敛速度越快。然而，由于 </a:t>
            </a:r>
            <a:r>
              <a:rPr kumimoji="1" lang="en-US" altLang="zh-CN" sz="1400" dirty="0" err="1">
                <a:solidFill>
                  <a:schemeClr val="tx1">
                    <a:lumMod val="65000"/>
                    <a:lumOff val="35000"/>
                  </a:schemeClr>
                </a:solidFill>
                <a:latin typeface="+mn-ea"/>
                <a:cs typeface="+mn-ea"/>
                <a:sym typeface="+mn-lt"/>
              </a:rPr>
              <a:t>lr</a:t>
            </a:r>
            <a:r>
              <a:rPr kumimoji="1" lang="en-US" altLang="zh-CN" sz="1400" dirty="0">
                <a:solidFill>
                  <a:schemeClr val="tx1">
                    <a:lumMod val="65000"/>
                    <a:lumOff val="35000"/>
                  </a:schemeClr>
                </a:solidFill>
                <a:latin typeface="+mn-ea"/>
                <a:cs typeface="+mn-ea"/>
                <a:sym typeface="+mn-lt"/>
              </a:rPr>
              <a:t> </a:t>
            </a:r>
            <a:r>
              <a:rPr kumimoji="1" lang="zh-CN" altLang="en-US" sz="1400" dirty="0">
                <a:solidFill>
                  <a:schemeClr val="tx1">
                    <a:lumMod val="65000"/>
                    <a:lumOff val="35000"/>
                  </a:schemeClr>
                </a:solidFill>
                <a:latin typeface="+mn-ea"/>
                <a:cs typeface="+mn-ea"/>
                <a:sym typeface="+mn-lt"/>
              </a:rPr>
              <a:t>较高，采样非常差，优化器可能会陷入局部极小值。所以可以在训练过程中降低学习率，以有效地达到损失函数的全局最小。为了保持计算速度快、</a:t>
            </a:r>
            <a:r>
              <a:rPr kumimoji="1" lang="en-US" altLang="zh-CN" sz="1400" dirty="0" err="1">
                <a:solidFill>
                  <a:schemeClr val="tx1">
                    <a:lumMod val="65000"/>
                    <a:lumOff val="35000"/>
                  </a:schemeClr>
                </a:solidFill>
                <a:latin typeface="+mn-ea"/>
                <a:cs typeface="+mn-ea"/>
                <a:sym typeface="+mn-lt"/>
              </a:rPr>
              <a:t>lr</a:t>
            </a:r>
            <a:r>
              <a:rPr kumimoji="1" lang="en-US" altLang="zh-CN" sz="1400" dirty="0">
                <a:solidFill>
                  <a:schemeClr val="tx1">
                    <a:lumMod val="65000"/>
                    <a:lumOff val="35000"/>
                  </a:schemeClr>
                </a:solidFill>
                <a:latin typeface="+mn-ea"/>
                <a:cs typeface="+mn-ea"/>
                <a:sym typeface="+mn-lt"/>
              </a:rPr>
              <a:t> </a:t>
            </a:r>
            <a:r>
              <a:rPr kumimoji="1" lang="zh-CN" altLang="en-US" sz="1400" dirty="0">
                <a:solidFill>
                  <a:schemeClr val="tx1">
                    <a:lumMod val="65000"/>
                    <a:lumOff val="35000"/>
                  </a:schemeClr>
                </a:solidFill>
                <a:latin typeface="+mn-ea"/>
                <a:cs typeface="+mn-ea"/>
                <a:sym typeface="+mn-lt"/>
              </a:rPr>
              <a:t>值高的优点，根据需要（在精度没有提高的情况下）每 </a:t>
            </a:r>
            <a:r>
              <a:rPr kumimoji="1" lang="en-US" altLang="zh-CN" sz="1400" dirty="0">
                <a:solidFill>
                  <a:schemeClr val="tx1">
                    <a:lumMod val="65000"/>
                    <a:lumOff val="35000"/>
                  </a:schemeClr>
                </a:solidFill>
                <a:latin typeface="+mn-ea"/>
                <a:cs typeface="+mn-ea"/>
                <a:sym typeface="+mn-lt"/>
              </a:rPr>
              <a:t>x </a:t>
            </a:r>
            <a:r>
              <a:rPr kumimoji="1" lang="zh-CN" altLang="en-US" sz="1400" dirty="0">
                <a:solidFill>
                  <a:schemeClr val="tx1">
                    <a:lumMod val="65000"/>
                    <a:lumOff val="35000"/>
                  </a:schemeClr>
                </a:solidFill>
                <a:latin typeface="+mn-ea"/>
                <a:cs typeface="+mn-ea"/>
                <a:sym typeface="+mn-lt"/>
              </a:rPr>
              <a:t>步动态地减少 </a:t>
            </a:r>
            <a:r>
              <a:rPr kumimoji="1" lang="en-US" altLang="zh-CN" sz="1400" dirty="0" err="1">
                <a:solidFill>
                  <a:schemeClr val="tx1">
                    <a:lumMod val="65000"/>
                    <a:lumOff val="35000"/>
                  </a:schemeClr>
                </a:solidFill>
                <a:latin typeface="+mn-ea"/>
                <a:cs typeface="+mn-ea"/>
                <a:sym typeface="+mn-lt"/>
              </a:rPr>
              <a:t>lr</a:t>
            </a:r>
            <a:r>
              <a:rPr kumimoji="1" lang="en-US" altLang="zh-CN" sz="1400" dirty="0">
                <a:solidFill>
                  <a:schemeClr val="tx1">
                    <a:lumMod val="65000"/>
                    <a:lumOff val="35000"/>
                  </a:schemeClr>
                </a:solidFill>
                <a:latin typeface="+mn-ea"/>
                <a:cs typeface="+mn-ea"/>
                <a:sym typeface="+mn-lt"/>
              </a:rPr>
              <a:t> </a:t>
            </a:r>
            <a:r>
              <a:rPr kumimoji="1" lang="zh-CN" altLang="en-US" sz="1400" dirty="0">
                <a:solidFill>
                  <a:schemeClr val="tx1">
                    <a:lumMod val="65000"/>
                    <a:lumOff val="35000"/>
                  </a:schemeClr>
                </a:solidFill>
                <a:latin typeface="+mn-ea"/>
                <a:cs typeface="+mn-ea"/>
                <a:sym typeface="+mn-lt"/>
              </a:rPr>
              <a:t>值。</a:t>
            </a:r>
            <a:endParaRPr kumimoji="1" lang="en-US" altLang="zh-CN" sz="1400" dirty="0">
              <a:solidFill>
                <a:schemeClr val="tx1">
                  <a:lumMod val="65000"/>
                  <a:lumOff val="35000"/>
                </a:schemeClr>
              </a:solidFill>
              <a:latin typeface="+mn-ea"/>
              <a:cs typeface="+mn-ea"/>
              <a:sym typeface="+mn-lt"/>
            </a:endParaRPr>
          </a:p>
          <a:p>
            <a:pPr>
              <a:lnSpc>
                <a:spcPct val="150000"/>
              </a:lnSpc>
            </a:pPr>
            <a:endParaRPr kumimoji="1" lang="en-US" altLang="zh-CN" sz="1400" dirty="0">
              <a:solidFill>
                <a:schemeClr val="tx1">
                  <a:lumMod val="65000"/>
                  <a:lumOff val="35000"/>
                </a:schemeClr>
              </a:solidFill>
              <a:latin typeface="+mn-ea"/>
              <a:cs typeface="+mn-ea"/>
              <a:sym typeface="+mn-lt"/>
            </a:endParaRPr>
          </a:p>
        </p:txBody>
      </p:sp>
    </p:spTree>
    <p:extLst>
      <p:ext uri="{BB962C8B-B14F-4D97-AF65-F5344CB8AC3E}">
        <p14:creationId xmlns:p14="http://schemas.microsoft.com/office/powerpoint/2010/main" val="2644421195"/>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6746336-ADEE-421F-B10D-7DD8F1AAA3FE}"/>
              </a:ext>
            </a:extLst>
          </p:cNvPr>
          <p:cNvSpPr/>
          <p:nvPr/>
        </p:nvSpPr>
        <p:spPr>
          <a:xfrm rot="10800000">
            <a:off x="1" y="-1"/>
            <a:ext cx="6537152" cy="6537143"/>
          </a:xfrm>
          <a:custGeom>
            <a:avLst/>
            <a:gdLst>
              <a:gd name="connsiteX0" fmla="*/ 4993112 w 4993112"/>
              <a:gd name="connsiteY0" fmla="*/ 0 h 4993105"/>
              <a:gd name="connsiteX1" fmla="*/ 4993112 w 4993112"/>
              <a:gd name="connsiteY1" fmla="*/ 4993105 h 4993105"/>
              <a:gd name="connsiteX2" fmla="*/ 0 w 4993112"/>
              <a:gd name="connsiteY2" fmla="*/ 4993105 h 4993105"/>
              <a:gd name="connsiteX3" fmla="*/ 4993112 w 4993112"/>
              <a:gd name="connsiteY3" fmla="*/ 0 h 4993105"/>
            </a:gdLst>
            <a:ahLst/>
            <a:cxnLst>
              <a:cxn ang="0">
                <a:pos x="connsiteX0" y="connsiteY0"/>
              </a:cxn>
              <a:cxn ang="0">
                <a:pos x="connsiteX1" y="connsiteY1"/>
              </a:cxn>
              <a:cxn ang="0">
                <a:pos x="connsiteX2" y="connsiteY2"/>
              </a:cxn>
              <a:cxn ang="0">
                <a:pos x="connsiteX3" y="connsiteY3"/>
              </a:cxn>
            </a:cxnLst>
            <a:rect l="l" t="t" r="r" b="b"/>
            <a:pathLst>
              <a:path w="4993112" h="4993105">
                <a:moveTo>
                  <a:pt x="4993112" y="0"/>
                </a:moveTo>
                <a:lnTo>
                  <a:pt x="4993112" y="4993105"/>
                </a:lnTo>
                <a:lnTo>
                  <a:pt x="0" y="4993105"/>
                </a:lnTo>
                <a:lnTo>
                  <a:pt x="4993112" y="0"/>
                </a:lnTo>
                <a:close/>
              </a:path>
            </a:pathLst>
          </a:cu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40" name="组合 39">
            <a:extLst>
              <a:ext uri="{FF2B5EF4-FFF2-40B4-BE49-F238E27FC236}">
                <a16:creationId xmlns:a16="http://schemas.microsoft.com/office/drawing/2014/main" id="{A9B0D4E0-24BA-4B97-84B0-020134DA90D9}"/>
              </a:ext>
            </a:extLst>
          </p:cNvPr>
          <p:cNvGrpSpPr/>
          <p:nvPr/>
        </p:nvGrpSpPr>
        <p:grpSpPr>
          <a:xfrm flipV="1">
            <a:off x="9174177" y="-1"/>
            <a:ext cx="2580545" cy="1030739"/>
            <a:chOff x="10692910" y="6474619"/>
            <a:chExt cx="959828" cy="383381"/>
          </a:xfrm>
          <a:solidFill>
            <a:srgbClr val="FFC000"/>
          </a:solidFill>
        </p:grpSpPr>
        <p:sp>
          <p:nvSpPr>
            <p:cNvPr id="41" name="任意多边形 48">
              <a:extLst>
                <a:ext uri="{FF2B5EF4-FFF2-40B4-BE49-F238E27FC236}">
                  <a16:creationId xmlns:a16="http://schemas.microsoft.com/office/drawing/2014/main" id="{5A0B7E87-A099-4A16-9FAD-AF1A5A0E7709}"/>
                </a:ext>
              </a:extLst>
            </p:cNvPr>
            <p:cNvSpPr/>
            <p:nvPr userDrawn="1"/>
          </p:nvSpPr>
          <p:spPr>
            <a:xfrm>
              <a:off x="11294475" y="6678867"/>
              <a:ext cx="358263" cy="179132"/>
            </a:xfrm>
            <a:custGeom>
              <a:avLst/>
              <a:gdLst>
                <a:gd name="connsiteX0" fmla="*/ 238842 w 477684"/>
                <a:gd name="connsiteY0" fmla="*/ 0 h 238842"/>
                <a:gd name="connsiteX1" fmla="*/ 477684 w 477684"/>
                <a:gd name="connsiteY1" fmla="*/ 238842 h 238842"/>
                <a:gd name="connsiteX2" fmla="*/ 0 w 477684"/>
                <a:gd name="connsiteY2" fmla="*/ 238842 h 238842"/>
              </a:gdLst>
              <a:ahLst/>
              <a:cxnLst>
                <a:cxn ang="0">
                  <a:pos x="connsiteX0" y="connsiteY0"/>
                </a:cxn>
                <a:cxn ang="0">
                  <a:pos x="connsiteX1" y="connsiteY1"/>
                </a:cxn>
                <a:cxn ang="0">
                  <a:pos x="connsiteX2" y="connsiteY2"/>
                </a:cxn>
              </a:cxnLst>
              <a:rect l="l" t="t" r="r" b="b"/>
              <a:pathLst>
                <a:path w="477684" h="238842">
                  <a:moveTo>
                    <a:pt x="238842" y="0"/>
                  </a:moveTo>
                  <a:lnTo>
                    <a:pt x="477684" y="238842"/>
                  </a:lnTo>
                  <a:lnTo>
                    <a:pt x="0" y="23884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sp>
          <p:nvSpPr>
            <p:cNvPr id="42" name="任意多边形 52">
              <a:extLst>
                <a:ext uri="{FF2B5EF4-FFF2-40B4-BE49-F238E27FC236}">
                  <a16:creationId xmlns:a16="http://schemas.microsoft.com/office/drawing/2014/main" id="{1DB6FB75-026F-47AD-9009-09A8422D6EA1}"/>
                </a:ext>
              </a:extLst>
            </p:cNvPr>
            <p:cNvSpPr/>
            <p:nvPr userDrawn="1"/>
          </p:nvSpPr>
          <p:spPr>
            <a:xfrm>
              <a:off x="10692910" y="6474619"/>
              <a:ext cx="766763" cy="383381"/>
            </a:xfrm>
            <a:custGeom>
              <a:avLst/>
              <a:gdLst>
                <a:gd name="connsiteX0" fmla="*/ 511175 w 1022350"/>
                <a:gd name="connsiteY0" fmla="*/ 0 h 511175"/>
                <a:gd name="connsiteX1" fmla="*/ 1022350 w 1022350"/>
                <a:gd name="connsiteY1" fmla="*/ 511175 h 511175"/>
                <a:gd name="connsiteX2" fmla="*/ 0 w 1022350"/>
                <a:gd name="connsiteY2" fmla="*/ 511175 h 511175"/>
              </a:gdLst>
              <a:ahLst/>
              <a:cxnLst>
                <a:cxn ang="0">
                  <a:pos x="connsiteX0" y="connsiteY0"/>
                </a:cxn>
                <a:cxn ang="0">
                  <a:pos x="connsiteX1" y="connsiteY1"/>
                </a:cxn>
                <a:cxn ang="0">
                  <a:pos x="connsiteX2" y="connsiteY2"/>
                </a:cxn>
              </a:cxnLst>
              <a:rect l="l" t="t" r="r" b="b"/>
              <a:pathLst>
                <a:path w="1022350" h="511175">
                  <a:moveTo>
                    <a:pt x="511175" y="0"/>
                  </a:moveTo>
                  <a:lnTo>
                    <a:pt x="1022350" y="511175"/>
                  </a:lnTo>
                  <a:lnTo>
                    <a:pt x="0" y="5111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grpSp>
      <p:sp>
        <p:nvSpPr>
          <p:cNvPr id="43" name="任意多边形: 形状 42">
            <a:extLst>
              <a:ext uri="{FF2B5EF4-FFF2-40B4-BE49-F238E27FC236}">
                <a16:creationId xmlns:a16="http://schemas.microsoft.com/office/drawing/2014/main" id="{3B8FCFD2-D606-42DF-8FB3-29539223C96A}"/>
              </a:ext>
            </a:extLst>
          </p:cNvPr>
          <p:cNvSpPr/>
          <p:nvPr/>
        </p:nvSpPr>
        <p:spPr>
          <a:xfrm>
            <a:off x="7198888" y="1864895"/>
            <a:ext cx="4993112" cy="4993105"/>
          </a:xfrm>
          <a:custGeom>
            <a:avLst/>
            <a:gdLst>
              <a:gd name="connsiteX0" fmla="*/ 4993112 w 4993112"/>
              <a:gd name="connsiteY0" fmla="*/ 0 h 4993105"/>
              <a:gd name="connsiteX1" fmla="*/ 4993112 w 4993112"/>
              <a:gd name="connsiteY1" fmla="*/ 4993105 h 4993105"/>
              <a:gd name="connsiteX2" fmla="*/ 0 w 4993112"/>
              <a:gd name="connsiteY2" fmla="*/ 4993105 h 4993105"/>
              <a:gd name="connsiteX3" fmla="*/ 4993112 w 4993112"/>
              <a:gd name="connsiteY3" fmla="*/ 0 h 4993105"/>
            </a:gdLst>
            <a:ahLst/>
            <a:cxnLst>
              <a:cxn ang="0">
                <a:pos x="connsiteX0" y="connsiteY0"/>
              </a:cxn>
              <a:cxn ang="0">
                <a:pos x="connsiteX1" y="connsiteY1"/>
              </a:cxn>
              <a:cxn ang="0">
                <a:pos x="connsiteX2" y="connsiteY2"/>
              </a:cxn>
              <a:cxn ang="0">
                <a:pos x="connsiteX3" y="connsiteY3"/>
              </a:cxn>
            </a:cxnLst>
            <a:rect l="l" t="t" r="r" b="b"/>
            <a:pathLst>
              <a:path w="4993112" h="4993105">
                <a:moveTo>
                  <a:pt x="4993112" y="0"/>
                </a:moveTo>
                <a:lnTo>
                  <a:pt x="4993112" y="4993105"/>
                </a:lnTo>
                <a:lnTo>
                  <a:pt x="0" y="4993105"/>
                </a:lnTo>
                <a:lnTo>
                  <a:pt x="4993112" y="0"/>
                </a:lnTo>
                <a:close/>
              </a:path>
            </a:pathLst>
          </a:cu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4" name="直角三角形 43">
            <a:extLst>
              <a:ext uri="{FF2B5EF4-FFF2-40B4-BE49-F238E27FC236}">
                <a16:creationId xmlns:a16="http://schemas.microsoft.com/office/drawing/2014/main" id="{A3404086-B676-4B8F-8596-4F79B4E64C82}"/>
              </a:ext>
            </a:extLst>
          </p:cNvPr>
          <p:cNvSpPr/>
          <p:nvPr/>
        </p:nvSpPr>
        <p:spPr>
          <a:xfrm rot="18900000" flipH="1">
            <a:off x="-1537634" y="1751013"/>
            <a:ext cx="3075269" cy="3075270"/>
          </a:xfrm>
          <a:prstGeom prst="rtTriangle">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1" name="文本框 10">
            <a:extLst>
              <a:ext uri="{FF2B5EF4-FFF2-40B4-BE49-F238E27FC236}">
                <a16:creationId xmlns:a16="http://schemas.microsoft.com/office/drawing/2014/main" id="{5A97A026-208F-4DF7-8644-B2BA9B0AD178}"/>
              </a:ext>
            </a:extLst>
          </p:cNvPr>
          <p:cNvSpPr txBox="1"/>
          <p:nvPr/>
        </p:nvSpPr>
        <p:spPr>
          <a:xfrm>
            <a:off x="3352800" y="2751691"/>
            <a:ext cx="5905500" cy="1107996"/>
          </a:xfrm>
          <a:prstGeom prst="rect">
            <a:avLst/>
          </a:prstGeom>
          <a:noFill/>
        </p:spPr>
        <p:txBody>
          <a:bodyPr wrap="square" rtlCol="0">
            <a:spAutoFit/>
          </a:bodyPr>
          <a:lstStyle/>
          <a:p>
            <a:pPr algn="dist"/>
            <a:r>
              <a:rPr kumimoji="1" lang="zh-CN" altLang="en-US" sz="6600" dirty="0">
                <a:solidFill>
                  <a:schemeClr val="tx1">
                    <a:lumMod val="75000"/>
                    <a:lumOff val="25000"/>
                  </a:schemeClr>
                </a:solidFill>
                <a:latin typeface="+mj-ea"/>
                <a:ea typeface="+mj-ea"/>
              </a:rPr>
              <a:t>测试结果</a:t>
            </a:r>
          </a:p>
        </p:txBody>
      </p:sp>
      <p:sp>
        <p:nvSpPr>
          <p:cNvPr id="12" name="文本框 11">
            <a:extLst>
              <a:ext uri="{FF2B5EF4-FFF2-40B4-BE49-F238E27FC236}">
                <a16:creationId xmlns:a16="http://schemas.microsoft.com/office/drawing/2014/main" id="{EE707DFB-938C-4119-8864-901982ED5A73}"/>
              </a:ext>
            </a:extLst>
          </p:cNvPr>
          <p:cNvSpPr txBox="1"/>
          <p:nvPr/>
        </p:nvSpPr>
        <p:spPr>
          <a:xfrm>
            <a:off x="5403924" y="1904096"/>
            <a:ext cx="1803251" cy="584775"/>
          </a:xfrm>
          <a:prstGeom prst="rect">
            <a:avLst/>
          </a:prstGeom>
          <a:noFill/>
        </p:spPr>
        <p:txBody>
          <a:bodyPr wrap="none" rtlCol="0">
            <a:spAutoFit/>
          </a:bodyPr>
          <a:lstStyle/>
          <a:p>
            <a:r>
              <a:rPr kumimoji="1" lang="en-US" altLang="zh-CN" sz="3200" dirty="0">
                <a:solidFill>
                  <a:schemeClr val="tx1">
                    <a:lumMod val="75000"/>
                    <a:lumOff val="25000"/>
                  </a:schemeClr>
                </a:solidFill>
              </a:rPr>
              <a:t>PART</a:t>
            </a:r>
            <a:r>
              <a:rPr kumimoji="1" lang="zh-CN" altLang="en-US" sz="3200" dirty="0">
                <a:solidFill>
                  <a:schemeClr val="tx1">
                    <a:lumMod val="75000"/>
                    <a:lumOff val="25000"/>
                  </a:schemeClr>
                </a:solidFill>
              </a:rPr>
              <a:t> </a:t>
            </a:r>
            <a:r>
              <a:rPr kumimoji="1" lang="en-US" altLang="zh-CN" sz="3200" dirty="0">
                <a:solidFill>
                  <a:schemeClr val="tx1">
                    <a:lumMod val="75000"/>
                    <a:lumOff val="25000"/>
                  </a:schemeClr>
                </a:solidFill>
              </a:rPr>
              <a:t>04</a:t>
            </a:r>
            <a:endParaRPr kumimoji="1" lang="zh-CN" altLang="en-US" sz="3200" dirty="0">
              <a:solidFill>
                <a:schemeClr val="tx1">
                  <a:lumMod val="75000"/>
                  <a:lumOff val="25000"/>
                </a:schemeClr>
              </a:solidFill>
            </a:endParaRPr>
          </a:p>
        </p:txBody>
      </p:sp>
    </p:spTree>
    <p:extLst>
      <p:ext uri="{BB962C8B-B14F-4D97-AF65-F5344CB8AC3E}">
        <p14:creationId xmlns:p14="http://schemas.microsoft.com/office/powerpoint/2010/main" val="3377202941"/>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3" grpId="0"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3C750A-6CEC-EC4F-96F0-878E113FF3C3}"/>
              </a:ext>
            </a:extLst>
          </p:cNvPr>
          <p:cNvSpPr/>
          <p:nvPr/>
        </p:nvSpPr>
        <p:spPr>
          <a:xfrm>
            <a:off x="902037" y="223640"/>
            <a:ext cx="1415772" cy="461665"/>
          </a:xfrm>
          <a:prstGeom prst="rect">
            <a:avLst/>
          </a:prstGeom>
        </p:spPr>
        <p:txBody>
          <a:bodyPr wrap="none">
            <a:spAutoFit/>
          </a:bodyPr>
          <a:lstStyle/>
          <a:p>
            <a:pPr>
              <a:buSzPct val="80000"/>
            </a:pPr>
            <a:r>
              <a:rPr kumimoji="1" lang="zh-CN" altLang="en-US" sz="2400" dirty="0">
                <a:solidFill>
                  <a:schemeClr val="tx1">
                    <a:lumMod val="75000"/>
                    <a:lumOff val="25000"/>
                  </a:schemeClr>
                </a:solidFill>
                <a:latin typeface="+mn-ea"/>
              </a:rPr>
              <a:t>赛题介绍</a:t>
            </a:r>
            <a:endParaRPr kumimoji="1" lang="en-US" altLang="zh-CN" sz="2400" dirty="0">
              <a:solidFill>
                <a:schemeClr val="tx1">
                  <a:lumMod val="75000"/>
                  <a:lumOff val="25000"/>
                </a:schemeClr>
              </a:solidFill>
              <a:latin typeface="+mn-ea"/>
            </a:endParaRPr>
          </a:p>
        </p:txBody>
      </p:sp>
      <p:sp>
        <p:nvSpPr>
          <p:cNvPr id="14" name="文本框 13">
            <a:extLst>
              <a:ext uri="{FF2B5EF4-FFF2-40B4-BE49-F238E27FC236}">
                <a16:creationId xmlns:a16="http://schemas.microsoft.com/office/drawing/2014/main" id="{454D2931-4CE2-6E4E-8A9C-5CEEA76AE768}"/>
              </a:ext>
            </a:extLst>
          </p:cNvPr>
          <p:cNvSpPr txBox="1"/>
          <p:nvPr/>
        </p:nvSpPr>
        <p:spPr>
          <a:xfrm>
            <a:off x="1609923" y="5654990"/>
            <a:ext cx="7676968" cy="704232"/>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latin typeface="+mn-ea"/>
                <a:cs typeface="+mn-ea"/>
                <a:sym typeface="+mn-lt"/>
              </a:rPr>
              <a:t>虽然最终结果仅仅只有</a:t>
            </a:r>
            <a:r>
              <a:rPr kumimoji="1" lang="en-US" altLang="zh-CN" sz="1400" dirty="0">
                <a:solidFill>
                  <a:schemeClr val="tx1">
                    <a:lumMod val="65000"/>
                    <a:lumOff val="35000"/>
                  </a:schemeClr>
                </a:solidFill>
                <a:latin typeface="+mn-ea"/>
                <a:cs typeface="+mn-ea"/>
                <a:sym typeface="+mn-lt"/>
              </a:rPr>
              <a:t>245</a:t>
            </a:r>
            <a:r>
              <a:rPr kumimoji="1" lang="zh-CN" altLang="en-US" sz="1400" dirty="0">
                <a:solidFill>
                  <a:schemeClr val="tx1">
                    <a:lumMod val="65000"/>
                    <a:lumOff val="35000"/>
                  </a:schemeClr>
                </a:solidFill>
                <a:latin typeface="+mn-ea"/>
                <a:cs typeface="+mn-ea"/>
                <a:sym typeface="+mn-lt"/>
              </a:rPr>
              <a:t>名，但这个比赛参赛队伍较多一共有</a:t>
            </a:r>
            <a:r>
              <a:rPr kumimoji="1" lang="en-US" altLang="zh-CN" sz="1400" dirty="0">
                <a:solidFill>
                  <a:schemeClr val="tx1">
                    <a:lumMod val="65000"/>
                    <a:lumOff val="35000"/>
                  </a:schemeClr>
                </a:solidFill>
                <a:latin typeface="+mn-ea"/>
                <a:cs typeface="+mn-ea"/>
                <a:sym typeface="+mn-lt"/>
              </a:rPr>
              <a:t>2405</a:t>
            </a:r>
            <a:r>
              <a:rPr kumimoji="1" lang="zh-CN" altLang="en-US" sz="1400" dirty="0">
                <a:solidFill>
                  <a:schemeClr val="tx1">
                    <a:lumMod val="65000"/>
                    <a:lumOff val="35000"/>
                  </a:schemeClr>
                </a:solidFill>
                <a:latin typeface="+mn-ea"/>
                <a:cs typeface="+mn-ea"/>
                <a:sym typeface="+mn-lt"/>
              </a:rPr>
              <a:t>个队伍，所以其实成绩也是还可以的。</a:t>
            </a:r>
          </a:p>
        </p:txBody>
      </p:sp>
      <p:pic>
        <p:nvPicPr>
          <p:cNvPr id="16" name="图片 15">
            <a:extLst>
              <a:ext uri="{FF2B5EF4-FFF2-40B4-BE49-F238E27FC236}">
                <a16:creationId xmlns:a16="http://schemas.microsoft.com/office/drawing/2014/main" id="{E8BBC842-7DF6-4CC0-8AFC-5DE87B1DC025}"/>
              </a:ext>
            </a:extLst>
          </p:cNvPr>
          <p:cNvPicPr>
            <a:picLocks noChangeAspect="1"/>
          </p:cNvPicPr>
          <p:nvPr/>
        </p:nvPicPr>
        <p:blipFill>
          <a:blip r:embed="rId3"/>
          <a:srcRect/>
          <a:stretch/>
        </p:blipFill>
        <p:spPr>
          <a:xfrm>
            <a:off x="1556074" y="2856571"/>
            <a:ext cx="8111767" cy="1035302"/>
          </a:xfrm>
          <a:prstGeom prst="rect">
            <a:avLst/>
          </a:prstGeom>
        </p:spPr>
      </p:pic>
    </p:spTree>
    <p:extLst>
      <p:ext uri="{BB962C8B-B14F-4D97-AF65-F5344CB8AC3E}">
        <p14:creationId xmlns:p14="http://schemas.microsoft.com/office/powerpoint/2010/main" val="1992273619"/>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DD213157-3BDF-4742-955C-C6EA131845B9}"/>
              </a:ext>
            </a:extLst>
          </p:cNvPr>
          <p:cNvSpPr txBox="1"/>
          <p:nvPr/>
        </p:nvSpPr>
        <p:spPr>
          <a:xfrm>
            <a:off x="3478706" y="3738471"/>
            <a:ext cx="7574310" cy="1015663"/>
          </a:xfrm>
          <a:prstGeom prst="rect">
            <a:avLst/>
          </a:prstGeom>
          <a:noFill/>
        </p:spPr>
        <p:txBody>
          <a:bodyPr wrap="square" rtlCol="0">
            <a:spAutoFit/>
          </a:bodyPr>
          <a:lstStyle/>
          <a:p>
            <a:pPr algn="ctr"/>
            <a:r>
              <a:rPr lang="zh-CN" altLang="en-US" sz="6000" spc="600" dirty="0">
                <a:solidFill>
                  <a:schemeClr val="tx1">
                    <a:lumMod val="75000"/>
                    <a:lumOff val="25000"/>
                  </a:schemeClr>
                </a:solidFill>
                <a:latin typeface="字魂35号-经典雅黑" panose="02000000000000000000" pitchFamily="2" charset="-122"/>
                <a:ea typeface="字魂35号-经典雅黑" panose="02000000000000000000" pitchFamily="2" charset="-122"/>
              </a:rPr>
              <a:t>谢谢聆听</a:t>
            </a:r>
          </a:p>
        </p:txBody>
      </p:sp>
      <p:grpSp>
        <p:nvGrpSpPr>
          <p:cNvPr id="8" name="组合 7">
            <a:extLst>
              <a:ext uri="{FF2B5EF4-FFF2-40B4-BE49-F238E27FC236}">
                <a16:creationId xmlns:a16="http://schemas.microsoft.com/office/drawing/2014/main" id="{42E5EE80-5E0D-43F2-A3F2-441311692405}"/>
              </a:ext>
            </a:extLst>
          </p:cNvPr>
          <p:cNvGrpSpPr/>
          <p:nvPr/>
        </p:nvGrpSpPr>
        <p:grpSpPr>
          <a:xfrm>
            <a:off x="0" y="2"/>
            <a:ext cx="8190649" cy="4076052"/>
            <a:chOff x="-1" y="1"/>
            <a:chExt cx="9283940" cy="4620125"/>
          </a:xfrm>
        </p:grpSpPr>
        <p:grpSp>
          <p:nvGrpSpPr>
            <p:cNvPr id="9" name="组合 8">
              <a:extLst>
                <a:ext uri="{FF2B5EF4-FFF2-40B4-BE49-F238E27FC236}">
                  <a16:creationId xmlns:a16="http://schemas.microsoft.com/office/drawing/2014/main" id="{B437751A-7752-4D4D-BAD2-2B495A4717A4}"/>
                </a:ext>
              </a:extLst>
            </p:cNvPr>
            <p:cNvGrpSpPr/>
            <p:nvPr userDrawn="1"/>
          </p:nvGrpSpPr>
          <p:grpSpPr>
            <a:xfrm>
              <a:off x="-1" y="1"/>
              <a:ext cx="9283940" cy="4620125"/>
              <a:chOff x="-1" y="1"/>
              <a:chExt cx="7227892" cy="3596939"/>
            </a:xfrm>
          </p:grpSpPr>
          <p:pic>
            <p:nvPicPr>
              <p:cNvPr id="14" name="图片占位符 4">
                <a:extLst>
                  <a:ext uri="{FF2B5EF4-FFF2-40B4-BE49-F238E27FC236}">
                    <a16:creationId xmlns:a16="http://schemas.microsoft.com/office/drawing/2014/main" id="{B07CFD0E-9521-41FD-9032-C6E03E7374A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 y="1"/>
                <a:ext cx="7227891" cy="3596939"/>
              </a:xfrm>
              <a:custGeom>
                <a:avLst/>
                <a:gdLst>
                  <a:gd name="connsiteX0" fmla="*/ 2422119 w 9642536"/>
                  <a:gd name="connsiteY0" fmla="*/ 2477736 h 4795919"/>
                  <a:gd name="connsiteX1" fmla="*/ 3581210 w 9642536"/>
                  <a:gd name="connsiteY1" fmla="*/ 3636828 h 4795919"/>
                  <a:gd name="connsiteX2" fmla="*/ 2422119 w 9642536"/>
                  <a:gd name="connsiteY2" fmla="*/ 4795919 h 4795919"/>
                  <a:gd name="connsiteX3" fmla="*/ 1263028 w 9642536"/>
                  <a:gd name="connsiteY3" fmla="*/ 3636828 h 4795919"/>
                  <a:gd name="connsiteX4" fmla="*/ 8483445 w 9642536"/>
                  <a:gd name="connsiteY4" fmla="*/ 1262781 h 4795919"/>
                  <a:gd name="connsiteX5" fmla="*/ 9642536 w 9642536"/>
                  <a:gd name="connsiteY5" fmla="*/ 2421873 h 4795919"/>
                  <a:gd name="connsiteX6" fmla="*/ 8483445 w 9642536"/>
                  <a:gd name="connsiteY6" fmla="*/ 3580964 h 4795919"/>
                  <a:gd name="connsiteX7" fmla="*/ 7324354 w 9642536"/>
                  <a:gd name="connsiteY7" fmla="*/ 2421873 h 4795919"/>
                  <a:gd name="connsiteX8" fmla="*/ 6058914 w 9642536"/>
                  <a:gd name="connsiteY8" fmla="*/ 1262781 h 4795919"/>
                  <a:gd name="connsiteX9" fmla="*/ 7218005 w 9642536"/>
                  <a:gd name="connsiteY9" fmla="*/ 2421873 h 4795919"/>
                  <a:gd name="connsiteX10" fmla="*/ 6058914 w 9642536"/>
                  <a:gd name="connsiteY10" fmla="*/ 3580964 h 4795919"/>
                  <a:gd name="connsiteX11" fmla="*/ 4899823 w 9642536"/>
                  <a:gd name="connsiteY11" fmla="*/ 2421873 h 4795919"/>
                  <a:gd name="connsiteX12" fmla="*/ 3634386 w 9642536"/>
                  <a:gd name="connsiteY12" fmla="*/ 1262781 h 4795919"/>
                  <a:gd name="connsiteX13" fmla="*/ 4793476 w 9642536"/>
                  <a:gd name="connsiteY13" fmla="*/ 2421873 h 4795919"/>
                  <a:gd name="connsiteX14" fmla="*/ 3634386 w 9642536"/>
                  <a:gd name="connsiteY14" fmla="*/ 3580964 h 4795919"/>
                  <a:gd name="connsiteX15" fmla="*/ 2475294 w 9642536"/>
                  <a:gd name="connsiteY15" fmla="*/ 2421873 h 4795919"/>
                  <a:gd name="connsiteX16" fmla="*/ 1209854 w 9642536"/>
                  <a:gd name="connsiteY16" fmla="*/ 1262781 h 4795919"/>
                  <a:gd name="connsiteX17" fmla="*/ 2368945 w 9642536"/>
                  <a:gd name="connsiteY17" fmla="*/ 2421873 h 4795919"/>
                  <a:gd name="connsiteX18" fmla="*/ 1209854 w 9642536"/>
                  <a:gd name="connsiteY18" fmla="*/ 3580964 h 4795919"/>
                  <a:gd name="connsiteX19" fmla="*/ 50763 w 9642536"/>
                  <a:gd name="connsiteY19" fmla="*/ 2421873 h 4795919"/>
                  <a:gd name="connsiteX20" fmla="*/ 2422119 w 9642536"/>
                  <a:gd name="connsiteY20" fmla="*/ 47826 h 4795919"/>
                  <a:gd name="connsiteX21" fmla="*/ 3581210 w 9642536"/>
                  <a:gd name="connsiteY21" fmla="*/ 1206917 h 4795919"/>
                  <a:gd name="connsiteX22" fmla="*/ 2422119 w 9642536"/>
                  <a:gd name="connsiteY22" fmla="*/ 2366008 h 4795919"/>
                  <a:gd name="connsiteX23" fmla="*/ 1263028 w 9642536"/>
                  <a:gd name="connsiteY23" fmla="*/ 1206917 h 4795919"/>
                  <a:gd name="connsiteX24" fmla="*/ 4846649 w 9642536"/>
                  <a:gd name="connsiteY24" fmla="*/ 47825 h 4795919"/>
                  <a:gd name="connsiteX25" fmla="*/ 6005739 w 9642536"/>
                  <a:gd name="connsiteY25" fmla="*/ 1206917 h 4795919"/>
                  <a:gd name="connsiteX26" fmla="*/ 4846649 w 9642536"/>
                  <a:gd name="connsiteY26" fmla="*/ 2366008 h 4795919"/>
                  <a:gd name="connsiteX27" fmla="*/ 3687558 w 9642536"/>
                  <a:gd name="connsiteY27" fmla="*/ 1206917 h 4795919"/>
                  <a:gd name="connsiteX28" fmla="*/ 7052 w 9642536"/>
                  <a:gd name="connsiteY28" fmla="*/ 47825 h 4795919"/>
                  <a:gd name="connsiteX29" fmla="*/ 1166143 w 9642536"/>
                  <a:gd name="connsiteY29" fmla="*/ 1206917 h 4795919"/>
                  <a:gd name="connsiteX30" fmla="*/ 7052 w 9642536"/>
                  <a:gd name="connsiteY30" fmla="*/ 2366008 h 4795919"/>
                  <a:gd name="connsiteX31" fmla="*/ 0 w 9642536"/>
                  <a:gd name="connsiteY31" fmla="*/ 2358956 h 4795919"/>
                  <a:gd name="connsiteX32" fmla="*/ 0 w 9642536"/>
                  <a:gd name="connsiteY32" fmla="*/ 54877 h 4795919"/>
                  <a:gd name="connsiteX33" fmla="*/ 2483332 w 9642536"/>
                  <a:gd name="connsiteY33" fmla="*/ 0 h 4795919"/>
                  <a:gd name="connsiteX34" fmla="*/ 4785437 w 9642536"/>
                  <a:gd name="connsiteY34" fmla="*/ 0 h 4795919"/>
                  <a:gd name="connsiteX35" fmla="*/ 3634385 w 9642536"/>
                  <a:gd name="connsiteY35" fmla="*/ 1151053 h 4795919"/>
                  <a:gd name="connsiteX36" fmla="*/ 58800 w 9642536"/>
                  <a:gd name="connsiteY36" fmla="*/ 0 h 4795919"/>
                  <a:gd name="connsiteX37" fmla="*/ 2360906 w 9642536"/>
                  <a:gd name="connsiteY37" fmla="*/ 0 h 4795919"/>
                  <a:gd name="connsiteX38" fmla="*/ 1209853 w 9642536"/>
                  <a:gd name="connsiteY38" fmla="*/ 1151053 h 4795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642536" h="4795919">
                    <a:moveTo>
                      <a:pt x="2422119" y="2477736"/>
                    </a:moveTo>
                    <a:lnTo>
                      <a:pt x="3581210" y="3636828"/>
                    </a:lnTo>
                    <a:lnTo>
                      <a:pt x="2422119" y="4795919"/>
                    </a:lnTo>
                    <a:lnTo>
                      <a:pt x="1263028" y="3636828"/>
                    </a:lnTo>
                    <a:close/>
                    <a:moveTo>
                      <a:pt x="8483445" y="1262781"/>
                    </a:moveTo>
                    <a:lnTo>
                      <a:pt x="9642536" y="2421873"/>
                    </a:lnTo>
                    <a:lnTo>
                      <a:pt x="8483445" y="3580964"/>
                    </a:lnTo>
                    <a:lnTo>
                      <a:pt x="7324354" y="2421873"/>
                    </a:lnTo>
                    <a:close/>
                    <a:moveTo>
                      <a:pt x="6058914" y="1262781"/>
                    </a:moveTo>
                    <a:lnTo>
                      <a:pt x="7218005" y="2421873"/>
                    </a:lnTo>
                    <a:lnTo>
                      <a:pt x="6058914" y="3580964"/>
                    </a:lnTo>
                    <a:lnTo>
                      <a:pt x="4899823" y="2421873"/>
                    </a:lnTo>
                    <a:close/>
                    <a:moveTo>
                      <a:pt x="3634386" y="1262781"/>
                    </a:moveTo>
                    <a:lnTo>
                      <a:pt x="4793476" y="2421873"/>
                    </a:lnTo>
                    <a:lnTo>
                      <a:pt x="3634386" y="3580964"/>
                    </a:lnTo>
                    <a:lnTo>
                      <a:pt x="2475294" y="2421873"/>
                    </a:lnTo>
                    <a:close/>
                    <a:moveTo>
                      <a:pt x="1209854" y="1262781"/>
                    </a:moveTo>
                    <a:lnTo>
                      <a:pt x="2368945" y="2421873"/>
                    </a:lnTo>
                    <a:lnTo>
                      <a:pt x="1209854" y="3580964"/>
                    </a:lnTo>
                    <a:lnTo>
                      <a:pt x="50763" y="2421873"/>
                    </a:lnTo>
                    <a:close/>
                    <a:moveTo>
                      <a:pt x="2422119" y="47826"/>
                    </a:moveTo>
                    <a:lnTo>
                      <a:pt x="3581210" y="1206917"/>
                    </a:lnTo>
                    <a:lnTo>
                      <a:pt x="2422119" y="2366008"/>
                    </a:lnTo>
                    <a:lnTo>
                      <a:pt x="1263028" y="1206917"/>
                    </a:lnTo>
                    <a:close/>
                    <a:moveTo>
                      <a:pt x="4846649" y="47825"/>
                    </a:moveTo>
                    <a:lnTo>
                      <a:pt x="6005739" y="1206917"/>
                    </a:lnTo>
                    <a:lnTo>
                      <a:pt x="4846649" y="2366008"/>
                    </a:lnTo>
                    <a:lnTo>
                      <a:pt x="3687558" y="1206917"/>
                    </a:lnTo>
                    <a:close/>
                    <a:moveTo>
                      <a:pt x="7052" y="47825"/>
                    </a:moveTo>
                    <a:lnTo>
                      <a:pt x="1166143" y="1206917"/>
                    </a:lnTo>
                    <a:lnTo>
                      <a:pt x="7052" y="2366008"/>
                    </a:lnTo>
                    <a:lnTo>
                      <a:pt x="0" y="2358956"/>
                    </a:lnTo>
                    <a:lnTo>
                      <a:pt x="0" y="54877"/>
                    </a:lnTo>
                    <a:close/>
                    <a:moveTo>
                      <a:pt x="2483332" y="0"/>
                    </a:moveTo>
                    <a:lnTo>
                      <a:pt x="4785437" y="0"/>
                    </a:lnTo>
                    <a:lnTo>
                      <a:pt x="3634385" y="1151053"/>
                    </a:lnTo>
                    <a:close/>
                    <a:moveTo>
                      <a:pt x="58800" y="0"/>
                    </a:moveTo>
                    <a:lnTo>
                      <a:pt x="2360906" y="0"/>
                    </a:lnTo>
                    <a:lnTo>
                      <a:pt x="1209853" y="1151053"/>
                    </a:lnTo>
                    <a:close/>
                  </a:path>
                </a:pathLst>
              </a:custGeom>
            </p:spPr>
          </p:pic>
          <p:sp>
            <p:nvSpPr>
              <p:cNvPr id="15" name="任意多边形 42">
                <a:extLst>
                  <a:ext uri="{FF2B5EF4-FFF2-40B4-BE49-F238E27FC236}">
                    <a16:creationId xmlns:a16="http://schemas.microsoft.com/office/drawing/2014/main" id="{95B982BA-ACBB-49F5-8786-9EDC8BA06EE4}"/>
                  </a:ext>
                </a:extLst>
              </p:cNvPr>
              <p:cNvSpPr/>
              <p:nvPr userDrawn="1"/>
            </p:nvSpPr>
            <p:spPr>
              <a:xfrm>
                <a:off x="3678879" y="1"/>
                <a:ext cx="3549012" cy="1774505"/>
              </a:xfrm>
              <a:custGeom>
                <a:avLst/>
                <a:gdLst>
                  <a:gd name="connsiteX0" fmla="*/ 0 w 4732016"/>
                  <a:gd name="connsiteY0" fmla="*/ 0 h 2366007"/>
                  <a:gd name="connsiteX1" fmla="*/ 4732016 w 4732016"/>
                  <a:gd name="connsiteY1" fmla="*/ 0 h 2366007"/>
                  <a:gd name="connsiteX2" fmla="*/ 2366008 w 4732016"/>
                  <a:gd name="connsiteY2" fmla="*/ 2366007 h 2366007"/>
                </a:gdLst>
                <a:ahLst/>
                <a:cxnLst>
                  <a:cxn ang="0">
                    <a:pos x="connsiteX0" y="connsiteY0"/>
                  </a:cxn>
                  <a:cxn ang="0">
                    <a:pos x="connsiteX1" y="connsiteY1"/>
                  </a:cxn>
                  <a:cxn ang="0">
                    <a:pos x="connsiteX2" y="connsiteY2"/>
                  </a:cxn>
                </a:cxnLst>
                <a:rect l="l" t="t" r="r" b="b"/>
                <a:pathLst>
                  <a:path w="4732016" h="2366007">
                    <a:moveTo>
                      <a:pt x="0" y="0"/>
                    </a:moveTo>
                    <a:lnTo>
                      <a:pt x="4732016" y="0"/>
                    </a:lnTo>
                    <a:lnTo>
                      <a:pt x="2366008" y="2366007"/>
                    </a:lnTo>
                    <a:close/>
                  </a:path>
                </a:pathLst>
              </a:cu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grpSp>
        <p:sp>
          <p:nvSpPr>
            <p:cNvPr id="10" name="菱形 9">
              <a:extLst>
                <a:ext uri="{FF2B5EF4-FFF2-40B4-BE49-F238E27FC236}">
                  <a16:creationId xmlns:a16="http://schemas.microsoft.com/office/drawing/2014/main" id="{CFC9AAA4-EF6D-44DE-9C96-1641549CE16C}"/>
                </a:ext>
              </a:extLst>
            </p:cNvPr>
            <p:cNvSpPr/>
            <p:nvPr userDrawn="1"/>
          </p:nvSpPr>
          <p:spPr>
            <a:xfrm>
              <a:off x="1213165" y="2372008"/>
              <a:ext cx="2236206" cy="2248118"/>
            </a:xfrm>
            <a:prstGeom prst="diamond">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sp>
          <p:nvSpPr>
            <p:cNvPr id="11" name="菱形 10">
              <a:extLst>
                <a:ext uri="{FF2B5EF4-FFF2-40B4-BE49-F238E27FC236}">
                  <a16:creationId xmlns:a16="http://schemas.microsoft.com/office/drawing/2014/main" id="{4B279892-DEA5-48C7-BED2-A911B45DB644}"/>
                </a:ext>
              </a:extLst>
            </p:cNvPr>
            <p:cNvSpPr/>
            <p:nvPr userDrawn="1"/>
          </p:nvSpPr>
          <p:spPr>
            <a:xfrm>
              <a:off x="1213165" y="31080"/>
              <a:ext cx="2236206" cy="2248118"/>
            </a:xfrm>
            <a:prstGeom prst="diamond">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sp>
          <p:nvSpPr>
            <p:cNvPr id="12" name="菱形 11">
              <a:extLst>
                <a:ext uri="{FF2B5EF4-FFF2-40B4-BE49-F238E27FC236}">
                  <a16:creationId xmlns:a16="http://schemas.microsoft.com/office/drawing/2014/main" id="{D126BF08-4DA5-4E91-A53D-8BB948BCA4E4}"/>
                </a:ext>
              </a:extLst>
            </p:cNvPr>
            <p:cNvSpPr/>
            <p:nvPr userDrawn="1"/>
          </p:nvSpPr>
          <p:spPr>
            <a:xfrm>
              <a:off x="7039076" y="1201587"/>
              <a:ext cx="2236206" cy="2248118"/>
            </a:xfrm>
            <a:prstGeom prst="diamond">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sp>
          <p:nvSpPr>
            <p:cNvPr id="13" name="菱形 12">
              <a:extLst>
                <a:ext uri="{FF2B5EF4-FFF2-40B4-BE49-F238E27FC236}">
                  <a16:creationId xmlns:a16="http://schemas.microsoft.com/office/drawing/2014/main" id="{644192A4-D3AB-43EB-BF5E-7E42775B49DC}"/>
                </a:ext>
              </a:extLst>
            </p:cNvPr>
            <p:cNvSpPr/>
            <p:nvPr userDrawn="1"/>
          </p:nvSpPr>
          <p:spPr>
            <a:xfrm>
              <a:off x="30386" y="1219110"/>
              <a:ext cx="2236206" cy="2248118"/>
            </a:xfrm>
            <a:prstGeom prst="diamond">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85800"/>
              <a:endParaRPr lang="zh-CN" altLang="en-US" sz="1350" dirty="0">
                <a:solidFill>
                  <a:prstClr val="white"/>
                </a:solidFill>
                <a:latin typeface="字魂59号-创粗黑" panose="00000500000000000000" pitchFamily="2" charset="-122"/>
                <a:ea typeface="微软雅黑"/>
              </a:endParaRPr>
            </a:p>
          </p:txBody>
        </p:sp>
      </p:grpSp>
      <p:grpSp>
        <p:nvGrpSpPr>
          <p:cNvPr id="16" name="组合 15">
            <a:extLst>
              <a:ext uri="{FF2B5EF4-FFF2-40B4-BE49-F238E27FC236}">
                <a16:creationId xmlns:a16="http://schemas.microsoft.com/office/drawing/2014/main" id="{F8019793-B274-4000-9CED-7051B31D2B0C}"/>
              </a:ext>
            </a:extLst>
          </p:cNvPr>
          <p:cNvGrpSpPr/>
          <p:nvPr/>
        </p:nvGrpSpPr>
        <p:grpSpPr>
          <a:xfrm>
            <a:off x="9977518" y="6148137"/>
            <a:ext cx="1777204" cy="709863"/>
            <a:chOff x="10692910" y="6474619"/>
            <a:chExt cx="959828" cy="383381"/>
          </a:xfrm>
        </p:grpSpPr>
        <p:sp>
          <p:nvSpPr>
            <p:cNvPr id="17" name="任意多边形 48">
              <a:extLst>
                <a:ext uri="{FF2B5EF4-FFF2-40B4-BE49-F238E27FC236}">
                  <a16:creationId xmlns:a16="http://schemas.microsoft.com/office/drawing/2014/main" id="{600E5841-9D7E-4C9F-999E-5317D3EF61D9}"/>
                </a:ext>
              </a:extLst>
            </p:cNvPr>
            <p:cNvSpPr/>
            <p:nvPr userDrawn="1"/>
          </p:nvSpPr>
          <p:spPr>
            <a:xfrm>
              <a:off x="11294475" y="6678867"/>
              <a:ext cx="358263" cy="179132"/>
            </a:xfrm>
            <a:custGeom>
              <a:avLst/>
              <a:gdLst>
                <a:gd name="connsiteX0" fmla="*/ 238842 w 477684"/>
                <a:gd name="connsiteY0" fmla="*/ 0 h 238842"/>
                <a:gd name="connsiteX1" fmla="*/ 477684 w 477684"/>
                <a:gd name="connsiteY1" fmla="*/ 238842 h 238842"/>
                <a:gd name="connsiteX2" fmla="*/ 0 w 477684"/>
                <a:gd name="connsiteY2" fmla="*/ 238842 h 238842"/>
              </a:gdLst>
              <a:ahLst/>
              <a:cxnLst>
                <a:cxn ang="0">
                  <a:pos x="connsiteX0" y="connsiteY0"/>
                </a:cxn>
                <a:cxn ang="0">
                  <a:pos x="connsiteX1" y="connsiteY1"/>
                </a:cxn>
                <a:cxn ang="0">
                  <a:pos x="connsiteX2" y="connsiteY2"/>
                </a:cxn>
              </a:cxnLst>
              <a:rect l="l" t="t" r="r" b="b"/>
              <a:pathLst>
                <a:path w="477684" h="238842">
                  <a:moveTo>
                    <a:pt x="238842" y="0"/>
                  </a:moveTo>
                  <a:lnTo>
                    <a:pt x="477684" y="238842"/>
                  </a:lnTo>
                  <a:lnTo>
                    <a:pt x="0" y="238842"/>
                  </a:lnTo>
                  <a:close/>
                </a:path>
              </a:pathLst>
            </a:cu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sp>
          <p:nvSpPr>
            <p:cNvPr id="18" name="任意多边形 52">
              <a:extLst>
                <a:ext uri="{FF2B5EF4-FFF2-40B4-BE49-F238E27FC236}">
                  <a16:creationId xmlns:a16="http://schemas.microsoft.com/office/drawing/2014/main" id="{D2309FA0-8850-442B-AF11-200CA83DFB7F}"/>
                </a:ext>
              </a:extLst>
            </p:cNvPr>
            <p:cNvSpPr/>
            <p:nvPr userDrawn="1"/>
          </p:nvSpPr>
          <p:spPr>
            <a:xfrm>
              <a:off x="10692910" y="6474619"/>
              <a:ext cx="766763" cy="383381"/>
            </a:xfrm>
            <a:custGeom>
              <a:avLst/>
              <a:gdLst>
                <a:gd name="connsiteX0" fmla="*/ 511175 w 1022350"/>
                <a:gd name="connsiteY0" fmla="*/ 0 h 511175"/>
                <a:gd name="connsiteX1" fmla="*/ 1022350 w 1022350"/>
                <a:gd name="connsiteY1" fmla="*/ 511175 h 511175"/>
                <a:gd name="connsiteX2" fmla="*/ 0 w 1022350"/>
                <a:gd name="connsiteY2" fmla="*/ 511175 h 511175"/>
              </a:gdLst>
              <a:ahLst/>
              <a:cxnLst>
                <a:cxn ang="0">
                  <a:pos x="connsiteX0" y="connsiteY0"/>
                </a:cxn>
                <a:cxn ang="0">
                  <a:pos x="connsiteX1" y="connsiteY1"/>
                </a:cxn>
                <a:cxn ang="0">
                  <a:pos x="connsiteX2" y="connsiteY2"/>
                </a:cxn>
              </a:cxnLst>
              <a:rect l="l" t="t" r="r" b="b"/>
              <a:pathLst>
                <a:path w="1022350" h="511175">
                  <a:moveTo>
                    <a:pt x="511175" y="0"/>
                  </a:moveTo>
                  <a:lnTo>
                    <a:pt x="1022350" y="511175"/>
                  </a:lnTo>
                  <a:lnTo>
                    <a:pt x="0" y="51117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grpSp>
      <p:sp>
        <p:nvSpPr>
          <p:cNvPr id="19" name="任意多边形 42">
            <a:extLst>
              <a:ext uri="{FF2B5EF4-FFF2-40B4-BE49-F238E27FC236}">
                <a16:creationId xmlns:a16="http://schemas.microsoft.com/office/drawing/2014/main" id="{8FC61A61-06A0-4B46-881A-0735F1928A70}"/>
              </a:ext>
            </a:extLst>
          </p:cNvPr>
          <p:cNvSpPr/>
          <p:nvPr/>
        </p:nvSpPr>
        <p:spPr>
          <a:xfrm flipV="1">
            <a:off x="-1076431" y="4752829"/>
            <a:ext cx="4210341" cy="2105169"/>
          </a:xfrm>
          <a:custGeom>
            <a:avLst/>
            <a:gdLst>
              <a:gd name="connsiteX0" fmla="*/ 0 w 4732016"/>
              <a:gd name="connsiteY0" fmla="*/ 0 h 2366007"/>
              <a:gd name="connsiteX1" fmla="*/ 4732016 w 4732016"/>
              <a:gd name="connsiteY1" fmla="*/ 0 h 2366007"/>
              <a:gd name="connsiteX2" fmla="*/ 2366008 w 4732016"/>
              <a:gd name="connsiteY2" fmla="*/ 2366007 h 2366007"/>
            </a:gdLst>
            <a:ahLst/>
            <a:cxnLst>
              <a:cxn ang="0">
                <a:pos x="connsiteX0" y="connsiteY0"/>
              </a:cxn>
              <a:cxn ang="0">
                <a:pos x="connsiteX1" y="connsiteY1"/>
              </a:cxn>
              <a:cxn ang="0">
                <a:pos x="connsiteX2" y="connsiteY2"/>
              </a:cxn>
            </a:cxnLst>
            <a:rect l="l" t="t" r="r" b="b"/>
            <a:pathLst>
              <a:path w="4732016" h="2366007">
                <a:moveTo>
                  <a:pt x="0" y="0"/>
                </a:moveTo>
                <a:lnTo>
                  <a:pt x="4732016" y="0"/>
                </a:lnTo>
                <a:lnTo>
                  <a:pt x="2366008" y="2366007"/>
                </a:lnTo>
                <a:close/>
              </a:path>
            </a:pathLst>
          </a:cu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20" name="任意多边形 42">
            <a:extLst>
              <a:ext uri="{FF2B5EF4-FFF2-40B4-BE49-F238E27FC236}">
                <a16:creationId xmlns:a16="http://schemas.microsoft.com/office/drawing/2014/main" id="{E7DBEFD3-3DCF-4816-8135-62187521074C}"/>
              </a:ext>
            </a:extLst>
          </p:cNvPr>
          <p:cNvSpPr/>
          <p:nvPr/>
        </p:nvSpPr>
        <p:spPr>
          <a:xfrm>
            <a:off x="9947044" y="0"/>
            <a:ext cx="2852156" cy="1426077"/>
          </a:xfrm>
          <a:custGeom>
            <a:avLst/>
            <a:gdLst>
              <a:gd name="connsiteX0" fmla="*/ 0 w 4732016"/>
              <a:gd name="connsiteY0" fmla="*/ 0 h 2366007"/>
              <a:gd name="connsiteX1" fmla="*/ 4732016 w 4732016"/>
              <a:gd name="connsiteY1" fmla="*/ 0 h 2366007"/>
              <a:gd name="connsiteX2" fmla="*/ 2366008 w 4732016"/>
              <a:gd name="connsiteY2" fmla="*/ 2366007 h 2366007"/>
            </a:gdLst>
            <a:ahLst/>
            <a:cxnLst>
              <a:cxn ang="0">
                <a:pos x="connsiteX0" y="connsiteY0"/>
              </a:cxn>
              <a:cxn ang="0">
                <a:pos x="connsiteX1" y="connsiteY1"/>
              </a:cxn>
              <a:cxn ang="0">
                <a:pos x="connsiteX2" y="connsiteY2"/>
              </a:cxn>
            </a:cxnLst>
            <a:rect l="l" t="t" r="r" b="b"/>
            <a:pathLst>
              <a:path w="4732016" h="2366007">
                <a:moveTo>
                  <a:pt x="0" y="0"/>
                </a:moveTo>
                <a:lnTo>
                  <a:pt x="4732016" y="0"/>
                </a:lnTo>
                <a:lnTo>
                  <a:pt x="2366008" y="2366007"/>
                </a:lnTo>
                <a:close/>
              </a:path>
            </a:pathLst>
          </a:cu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1565582285"/>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9D8675C-8341-49DE-8430-2EADEA17228C}"/>
              </a:ext>
            </a:extLst>
          </p:cNvPr>
          <p:cNvGrpSpPr/>
          <p:nvPr/>
        </p:nvGrpSpPr>
        <p:grpSpPr>
          <a:xfrm>
            <a:off x="6497995" y="1474683"/>
            <a:ext cx="4345928" cy="790811"/>
            <a:chOff x="4253502" y="2457411"/>
            <a:chExt cx="3716122" cy="676208"/>
          </a:xfrm>
        </p:grpSpPr>
        <p:sp>
          <p:nvSpPr>
            <p:cNvPr id="15" name="椭圆 14">
              <a:extLst>
                <a:ext uri="{FF2B5EF4-FFF2-40B4-BE49-F238E27FC236}">
                  <a16:creationId xmlns:a16="http://schemas.microsoft.com/office/drawing/2014/main" id="{CF3F0516-9A75-4E81-B06B-4FC1B34CDE7F}"/>
                </a:ext>
              </a:extLst>
            </p:cNvPr>
            <p:cNvSpPr/>
            <p:nvPr/>
          </p:nvSpPr>
          <p:spPr>
            <a:xfrm>
              <a:off x="4253502" y="2510203"/>
              <a:ext cx="623416" cy="62341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字魂59号-创粗黑" panose="00000500000000000000" pitchFamily="2" charset="-122"/>
                  <a:ea typeface="字魂59号-创粗黑" panose="00000500000000000000" pitchFamily="2" charset="-122"/>
                </a:rPr>
                <a:t>1</a:t>
              </a:r>
              <a:endParaRPr lang="zh-CN" altLang="en-US" sz="2800" dirty="0">
                <a:latin typeface="字魂59号-创粗黑" panose="00000500000000000000" pitchFamily="2" charset="-122"/>
                <a:ea typeface="字魂59号-创粗黑" panose="00000500000000000000" pitchFamily="2" charset="-122"/>
              </a:endParaRPr>
            </a:p>
          </p:txBody>
        </p:sp>
        <p:sp>
          <p:nvSpPr>
            <p:cNvPr id="16" name="文本框 15">
              <a:extLst>
                <a:ext uri="{FF2B5EF4-FFF2-40B4-BE49-F238E27FC236}">
                  <a16:creationId xmlns:a16="http://schemas.microsoft.com/office/drawing/2014/main" id="{C68D25C9-C2C3-4346-8D91-0C7CE31B19A4}"/>
                </a:ext>
              </a:extLst>
            </p:cNvPr>
            <p:cNvSpPr txBox="1"/>
            <p:nvPr/>
          </p:nvSpPr>
          <p:spPr>
            <a:xfrm>
              <a:off x="5026161" y="2457411"/>
              <a:ext cx="2943463" cy="500030"/>
            </a:xfrm>
            <a:prstGeom prst="rect">
              <a:avLst/>
            </a:prstGeom>
            <a:noFill/>
          </p:spPr>
          <p:txBody>
            <a:bodyPr wrap="square" rtlCol="0">
              <a:spAutoFit/>
            </a:bodyPr>
            <a:lstStyle/>
            <a:p>
              <a:pPr algn="dist"/>
              <a:r>
                <a:rPr lang="zh-CN" altLang="en-US" sz="3200" dirty="0">
                  <a:solidFill>
                    <a:schemeClr val="tx1">
                      <a:lumMod val="75000"/>
                      <a:lumOff val="25000"/>
                    </a:schemeClr>
                  </a:solidFill>
                  <a:latin typeface="字魂59号-创粗黑" panose="00000500000000000000" pitchFamily="2" charset="-122"/>
                  <a:ea typeface="字魂59号-创粗黑" panose="00000500000000000000" pitchFamily="2" charset="-122"/>
                </a:rPr>
                <a:t>赛题介绍</a:t>
              </a:r>
            </a:p>
          </p:txBody>
        </p:sp>
      </p:grpSp>
      <p:grpSp>
        <p:nvGrpSpPr>
          <p:cNvPr id="18" name="组合 17">
            <a:extLst>
              <a:ext uri="{FF2B5EF4-FFF2-40B4-BE49-F238E27FC236}">
                <a16:creationId xmlns:a16="http://schemas.microsoft.com/office/drawing/2014/main" id="{EF227D15-9B00-4B5B-803B-93EA2B657303}"/>
              </a:ext>
            </a:extLst>
          </p:cNvPr>
          <p:cNvGrpSpPr/>
          <p:nvPr/>
        </p:nvGrpSpPr>
        <p:grpSpPr>
          <a:xfrm>
            <a:off x="6494972" y="2703415"/>
            <a:ext cx="4345928" cy="790811"/>
            <a:chOff x="4253502" y="2457411"/>
            <a:chExt cx="3716122" cy="676208"/>
          </a:xfrm>
        </p:grpSpPr>
        <p:sp>
          <p:nvSpPr>
            <p:cNvPr id="19" name="椭圆 18">
              <a:extLst>
                <a:ext uri="{FF2B5EF4-FFF2-40B4-BE49-F238E27FC236}">
                  <a16:creationId xmlns:a16="http://schemas.microsoft.com/office/drawing/2014/main" id="{B99E20FA-6B43-4EA4-AD1A-9334C125671E}"/>
                </a:ext>
              </a:extLst>
            </p:cNvPr>
            <p:cNvSpPr/>
            <p:nvPr/>
          </p:nvSpPr>
          <p:spPr>
            <a:xfrm>
              <a:off x="4253502" y="2510203"/>
              <a:ext cx="623416" cy="623416"/>
            </a:xfrm>
            <a:prstGeom prst="ellipse">
              <a:avLst/>
            </a:prstGeom>
            <a:gradFill>
              <a:gsLst>
                <a:gs pos="0">
                  <a:srgbClr val="0070C0"/>
                </a:gs>
                <a:gs pos="100000">
                  <a:srgbClr val="002060"/>
                </a:gs>
              </a:gsLst>
              <a:lin ang="2700000" scaled="1"/>
            </a:gra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字魂59号-创粗黑" panose="00000500000000000000" pitchFamily="2" charset="-122"/>
                  <a:ea typeface="字魂59号-创粗黑" panose="00000500000000000000" pitchFamily="2" charset="-122"/>
                </a:rPr>
                <a:t>2</a:t>
              </a:r>
              <a:endParaRPr lang="zh-CN" altLang="en-US" sz="2800" dirty="0">
                <a:latin typeface="字魂59号-创粗黑" panose="00000500000000000000" pitchFamily="2" charset="-122"/>
                <a:ea typeface="字魂59号-创粗黑" panose="00000500000000000000" pitchFamily="2" charset="-122"/>
              </a:endParaRPr>
            </a:p>
          </p:txBody>
        </p:sp>
        <p:sp>
          <p:nvSpPr>
            <p:cNvPr id="20" name="文本框 19">
              <a:extLst>
                <a:ext uri="{FF2B5EF4-FFF2-40B4-BE49-F238E27FC236}">
                  <a16:creationId xmlns:a16="http://schemas.microsoft.com/office/drawing/2014/main" id="{A505F473-62D8-4AAE-9CF5-6F8A62A091EA}"/>
                </a:ext>
              </a:extLst>
            </p:cNvPr>
            <p:cNvSpPr txBox="1"/>
            <p:nvPr/>
          </p:nvSpPr>
          <p:spPr>
            <a:xfrm>
              <a:off x="5026161" y="2457411"/>
              <a:ext cx="2943463" cy="500030"/>
            </a:xfrm>
            <a:prstGeom prst="rect">
              <a:avLst/>
            </a:prstGeom>
            <a:noFill/>
          </p:spPr>
          <p:txBody>
            <a:bodyPr wrap="square" rtlCol="0">
              <a:spAutoFit/>
            </a:bodyPr>
            <a:lstStyle/>
            <a:p>
              <a:pPr algn="dist"/>
              <a:r>
                <a:rPr lang="zh-CN" altLang="en-US" sz="3200" dirty="0">
                  <a:solidFill>
                    <a:schemeClr val="tx1">
                      <a:lumMod val="75000"/>
                      <a:lumOff val="25000"/>
                    </a:schemeClr>
                  </a:solidFill>
                  <a:latin typeface="字魂59号-创粗黑" panose="00000500000000000000" pitchFamily="2" charset="-122"/>
                  <a:ea typeface="字魂59号-创粗黑" panose="00000500000000000000" pitchFamily="2" charset="-122"/>
                </a:rPr>
                <a:t>数据准备</a:t>
              </a:r>
            </a:p>
          </p:txBody>
        </p:sp>
      </p:grpSp>
      <p:grpSp>
        <p:nvGrpSpPr>
          <p:cNvPr id="22" name="组合 21">
            <a:extLst>
              <a:ext uri="{FF2B5EF4-FFF2-40B4-BE49-F238E27FC236}">
                <a16:creationId xmlns:a16="http://schemas.microsoft.com/office/drawing/2014/main" id="{922E9575-B09D-454C-8685-6AB00271E672}"/>
              </a:ext>
            </a:extLst>
          </p:cNvPr>
          <p:cNvGrpSpPr/>
          <p:nvPr/>
        </p:nvGrpSpPr>
        <p:grpSpPr>
          <a:xfrm>
            <a:off x="6497995" y="3932147"/>
            <a:ext cx="4345928" cy="790811"/>
            <a:chOff x="4253502" y="2457411"/>
            <a:chExt cx="3716122" cy="676208"/>
          </a:xfrm>
        </p:grpSpPr>
        <p:sp>
          <p:nvSpPr>
            <p:cNvPr id="23" name="椭圆 22">
              <a:extLst>
                <a:ext uri="{FF2B5EF4-FFF2-40B4-BE49-F238E27FC236}">
                  <a16:creationId xmlns:a16="http://schemas.microsoft.com/office/drawing/2014/main" id="{A1125974-8D74-40F9-ABB2-3CEA178554E8}"/>
                </a:ext>
              </a:extLst>
            </p:cNvPr>
            <p:cNvSpPr/>
            <p:nvPr/>
          </p:nvSpPr>
          <p:spPr>
            <a:xfrm>
              <a:off x="4253502" y="2510203"/>
              <a:ext cx="623416" cy="62341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字魂59号-创粗黑" panose="00000500000000000000" pitchFamily="2" charset="-122"/>
                  <a:ea typeface="字魂59号-创粗黑" panose="00000500000000000000" pitchFamily="2" charset="-122"/>
                </a:rPr>
                <a:t>3</a:t>
              </a:r>
              <a:endParaRPr lang="zh-CN" altLang="en-US" sz="2800" dirty="0">
                <a:latin typeface="字魂59号-创粗黑" panose="00000500000000000000" pitchFamily="2" charset="-122"/>
                <a:ea typeface="字魂59号-创粗黑" panose="00000500000000000000" pitchFamily="2" charset="-122"/>
              </a:endParaRPr>
            </a:p>
          </p:txBody>
        </p:sp>
        <p:sp>
          <p:nvSpPr>
            <p:cNvPr id="24" name="文本框 23">
              <a:extLst>
                <a:ext uri="{FF2B5EF4-FFF2-40B4-BE49-F238E27FC236}">
                  <a16:creationId xmlns:a16="http://schemas.microsoft.com/office/drawing/2014/main" id="{E538319F-923A-48B7-9188-6EFB236800F2}"/>
                </a:ext>
              </a:extLst>
            </p:cNvPr>
            <p:cNvSpPr txBox="1"/>
            <p:nvPr/>
          </p:nvSpPr>
          <p:spPr>
            <a:xfrm>
              <a:off x="5026161" y="2457411"/>
              <a:ext cx="2943463" cy="500030"/>
            </a:xfrm>
            <a:prstGeom prst="rect">
              <a:avLst/>
            </a:prstGeom>
            <a:noFill/>
          </p:spPr>
          <p:txBody>
            <a:bodyPr wrap="square" rtlCol="0">
              <a:spAutoFit/>
            </a:bodyPr>
            <a:lstStyle/>
            <a:p>
              <a:pPr algn="dist"/>
              <a:r>
                <a:rPr lang="zh-CN" altLang="en-US" sz="3200" dirty="0">
                  <a:solidFill>
                    <a:schemeClr val="tx1">
                      <a:lumMod val="75000"/>
                      <a:lumOff val="25000"/>
                    </a:schemeClr>
                  </a:solidFill>
                  <a:latin typeface="字魂59号-创粗黑" panose="00000500000000000000" pitchFamily="2" charset="-122"/>
                  <a:ea typeface="字魂59号-创粗黑" panose="00000500000000000000" pitchFamily="2" charset="-122"/>
                </a:rPr>
                <a:t>卷积神经网络</a:t>
              </a:r>
            </a:p>
          </p:txBody>
        </p:sp>
      </p:grpSp>
      <p:grpSp>
        <p:nvGrpSpPr>
          <p:cNvPr id="26" name="组合 25">
            <a:extLst>
              <a:ext uri="{FF2B5EF4-FFF2-40B4-BE49-F238E27FC236}">
                <a16:creationId xmlns:a16="http://schemas.microsoft.com/office/drawing/2014/main" id="{C66DB891-E2F9-4048-8514-D26F61CADE24}"/>
              </a:ext>
            </a:extLst>
          </p:cNvPr>
          <p:cNvGrpSpPr/>
          <p:nvPr/>
        </p:nvGrpSpPr>
        <p:grpSpPr>
          <a:xfrm>
            <a:off x="6494972" y="5160878"/>
            <a:ext cx="4345928" cy="790811"/>
            <a:chOff x="4253502" y="2457411"/>
            <a:chExt cx="3716122" cy="676208"/>
          </a:xfrm>
        </p:grpSpPr>
        <p:sp>
          <p:nvSpPr>
            <p:cNvPr id="27" name="椭圆 26">
              <a:extLst>
                <a:ext uri="{FF2B5EF4-FFF2-40B4-BE49-F238E27FC236}">
                  <a16:creationId xmlns:a16="http://schemas.microsoft.com/office/drawing/2014/main" id="{B3743AFC-E991-4D3D-9ACD-35C911C7A231}"/>
                </a:ext>
              </a:extLst>
            </p:cNvPr>
            <p:cNvSpPr/>
            <p:nvPr/>
          </p:nvSpPr>
          <p:spPr>
            <a:xfrm>
              <a:off x="4253502" y="2510203"/>
              <a:ext cx="623416" cy="623416"/>
            </a:xfrm>
            <a:prstGeom prst="ellipse">
              <a:avLst/>
            </a:prstGeom>
            <a:gradFill>
              <a:gsLst>
                <a:gs pos="0">
                  <a:srgbClr val="0070C0"/>
                </a:gs>
                <a:gs pos="100000">
                  <a:srgbClr val="002060"/>
                </a:gs>
              </a:gsLst>
              <a:lin ang="2700000" scaled="1"/>
            </a:gra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字魂59号-创粗黑" panose="00000500000000000000" pitchFamily="2" charset="-122"/>
                  <a:ea typeface="字魂59号-创粗黑" panose="00000500000000000000" pitchFamily="2" charset="-122"/>
                </a:rPr>
                <a:t>4</a:t>
              </a:r>
              <a:endParaRPr lang="zh-CN" altLang="en-US" sz="2800" dirty="0">
                <a:latin typeface="字魂59号-创粗黑" panose="00000500000000000000" pitchFamily="2" charset="-122"/>
                <a:ea typeface="字魂59号-创粗黑" panose="00000500000000000000" pitchFamily="2" charset="-122"/>
              </a:endParaRPr>
            </a:p>
          </p:txBody>
        </p:sp>
        <p:sp>
          <p:nvSpPr>
            <p:cNvPr id="28" name="文本框 27">
              <a:extLst>
                <a:ext uri="{FF2B5EF4-FFF2-40B4-BE49-F238E27FC236}">
                  <a16:creationId xmlns:a16="http://schemas.microsoft.com/office/drawing/2014/main" id="{B9CE1B7F-C7D8-4056-8E92-88109D3D2FC3}"/>
                </a:ext>
              </a:extLst>
            </p:cNvPr>
            <p:cNvSpPr txBox="1"/>
            <p:nvPr/>
          </p:nvSpPr>
          <p:spPr>
            <a:xfrm>
              <a:off x="5026161" y="2457411"/>
              <a:ext cx="2943463" cy="500030"/>
            </a:xfrm>
            <a:prstGeom prst="rect">
              <a:avLst/>
            </a:prstGeom>
            <a:noFill/>
          </p:spPr>
          <p:txBody>
            <a:bodyPr wrap="square" rtlCol="0">
              <a:spAutoFit/>
            </a:bodyPr>
            <a:lstStyle/>
            <a:p>
              <a:pPr algn="dist"/>
              <a:r>
                <a:rPr lang="zh-CN" altLang="en-US" sz="3200" dirty="0">
                  <a:solidFill>
                    <a:schemeClr val="tx1">
                      <a:lumMod val="75000"/>
                      <a:lumOff val="25000"/>
                    </a:schemeClr>
                  </a:solidFill>
                  <a:latin typeface="字魂59号-创粗黑" panose="00000500000000000000" pitchFamily="2" charset="-122"/>
                  <a:ea typeface="字魂59号-创粗黑" panose="00000500000000000000" pitchFamily="2" charset="-122"/>
                </a:rPr>
                <a:t>测试结果</a:t>
              </a:r>
            </a:p>
          </p:txBody>
        </p:sp>
        <p:sp>
          <p:nvSpPr>
            <p:cNvPr id="29" name="矩形 28">
              <a:extLst>
                <a:ext uri="{FF2B5EF4-FFF2-40B4-BE49-F238E27FC236}">
                  <a16:creationId xmlns:a16="http://schemas.microsoft.com/office/drawing/2014/main" id="{43FF67E1-38EA-48AD-858B-05837C3A9C8A}"/>
                </a:ext>
              </a:extLst>
            </p:cNvPr>
            <p:cNvSpPr/>
            <p:nvPr/>
          </p:nvSpPr>
          <p:spPr>
            <a:xfrm>
              <a:off x="5054769" y="2918175"/>
              <a:ext cx="2886247" cy="210539"/>
            </a:xfrm>
            <a:prstGeom prst="rect">
              <a:avLst/>
            </a:prstGeom>
          </p:spPr>
          <p:txBody>
            <a:bodyPr wrap="square">
              <a:spAutoFit/>
            </a:bodyPr>
            <a:lstStyle/>
            <a:p>
              <a:pPr algn="dist"/>
              <a:endParaRPr lang="zh-CN" alt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728876135"/>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6746336-ADEE-421F-B10D-7DD8F1AAA3FE}"/>
              </a:ext>
            </a:extLst>
          </p:cNvPr>
          <p:cNvSpPr/>
          <p:nvPr/>
        </p:nvSpPr>
        <p:spPr>
          <a:xfrm rot="10800000">
            <a:off x="1" y="-1"/>
            <a:ext cx="6537152" cy="6537143"/>
          </a:xfrm>
          <a:custGeom>
            <a:avLst/>
            <a:gdLst>
              <a:gd name="connsiteX0" fmla="*/ 4993112 w 4993112"/>
              <a:gd name="connsiteY0" fmla="*/ 0 h 4993105"/>
              <a:gd name="connsiteX1" fmla="*/ 4993112 w 4993112"/>
              <a:gd name="connsiteY1" fmla="*/ 4993105 h 4993105"/>
              <a:gd name="connsiteX2" fmla="*/ 0 w 4993112"/>
              <a:gd name="connsiteY2" fmla="*/ 4993105 h 4993105"/>
              <a:gd name="connsiteX3" fmla="*/ 4993112 w 4993112"/>
              <a:gd name="connsiteY3" fmla="*/ 0 h 4993105"/>
            </a:gdLst>
            <a:ahLst/>
            <a:cxnLst>
              <a:cxn ang="0">
                <a:pos x="connsiteX0" y="connsiteY0"/>
              </a:cxn>
              <a:cxn ang="0">
                <a:pos x="connsiteX1" y="connsiteY1"/>
              </a:cxn>
              <a:cxn ang="0">
                <a:pos x="connsiteX2" y="connsiteY2"/>
              </a:cxn>
              <a:cxn ang="0">
                <a:pos x="connsiteX3" y="connsiteY3"/>
              </a:cxn>
            </a:cxnLst>
            <a:rect l="l" t="t" r="r" b="b"/>
            <a:pathLst>
              <a:path w="4993112" h="4993105">
                <a:moveTo>
                  <a:pt x="4993112" y="0"/>
                </a:moveTo>
                <a:lnTo>
                  <a:pt x="4993112" y="4993105"/>
                </a:lnTo>
                <a:lnTo>
                  <a:pt x="0" y="4993105"/>
                </a:lnTo>
                <a:lnTo>
                  <a:pt x="4993112" y="0"/>
                </a:lnTo>
                <a:close/>
              </a:path>
            </a:pathLst>
          </a:cu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40" name="组合 39">
            <a:extLst>
              <a:ext uri="{FF2B5EF4-FFF2-40B4-BE49-F238E27FC236}">
                <a16:creationId xmlns:a16="http://schemas.microsoft.com/office/drawing/2014/main" id="{A9B0D4E0-24BA-4B97-84B0-020134DA90D9}"/>
              </a:ext>
            </a:extLst>
          </p:cNvPr>
          <p:cNvGrpSpPr/>
          <p:nvPr/>
        </p:nvGrpSpPr>
        <p:grpSpPr>
          <a:xfrm flipV="1">
            <a:off x="9174177" y="-1"/>
            <a:ext cx="2580545" cy="1030739"/>
            <a:chOff x="10692910" y="6474619"/>
            <a:chExt cx="959828" cy="383381"/>
          </a:xfrm>
          <a:solidFill>
            <a:srgbClr val="FFC000"/>
          </a:solidFill>
        </p:grpSpPr>
        <p:sp>
          <p:nvSpPr>
            <p:cNvPr id="41" name="任意多边形 48">
              <a:extLst>
                <a:ext uri="{FF2B5EF4-FFF2-40B4-BE49-F238E27FC236}">
                  <a16:creationId xmlns:a16="http://schemas.microsoft.com/office/drawing/2014/main" id="{5A0B7E87-A099-4A16-9FAD-AF1A5A0E7709}"/>
                </a:ext>
              </a:extLst>
            </p:cNvPr>
            <p:cNvSpPr/>
            <p:nvPr userDrawn="1"/>
          </p:nvSpPr>
          <p:spPr>
            <a:xfrm>
              <a:off x="11294475" y="6678867"/>
              <a:ext cx="358263" cy="179132"/>
            </a:xfrm>
            <a:custGeom>
              <a:avLst/>
              <a:gdLst>
                <a:gd name="connsiteX0" fmla="*/ 238842 w 477684"/>
                <a:gd name="connsiteY0" fmla="*/ 0 h 238842"/>
                <a:gd name="connsiteX1" fmla="*/ 477684 w 477684"/>
                <a:gd name="connsiteY1" fmla="*/ 238842 h 238842"/>
                <a:gd name="connsiteX2" fmla="*/ 0 w 477684"/>
                <a:gd name="connsiteY2" fmla="*/ 238842 h 238842"/>
              </a:gdLst>
              <a:ahLst/>
              <a:cxnLst>
                <a:cxn ang="0">
                  <a:pos x="connsiteX0" y="connsiteY0"/>
                </a:cxn>
                <a:cxn ang="0">
                  <a:pos x="connsiteX1" y="connsiteY1"/>
                </a:cxn>
                <a:cxn ang="0">
                  <a:pos x="connsiteX2" y="connsiteY2"/>
                </a:cxn>
              </a:cxnLst>
              <a:rect l="l" t="t" r="r" b="b"/>
              <a:pathLst>
                <a:path w="477684" h="238842">
                  <a:moveTo>
                    <a:pt x="238842" y="0"/>
                  </a:moveTo>
                  <a:lnTo>
                    <a:pt x="477684" y="238842"/>
                  </a:lnTo>
                  <a:lnTo>
                    <a:pt x="0" y="23884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sp>
          <p:nvSpPr>
            <p:cNvPr id="42" name="任意多边形 52">
              <a:extLst>
                <a:ext uri="{FF2B5EF4-FFF2-40B4-BE49-F238E27FC236}">
                  <a16:creationId xmlns:a16="http://schemas.microsoft.com/office/drawing/2014/main" id="{1DB6FB75-026F-47AD-9009-09A8422D6EA1}"/>
                </a:ext>
              </a:extLst>
            </p:cNvPr>
            <p:cNvSpPr/>
            <p:nvPr userDrawn="1"/>
          </p:nvSpPr>
          <p:spPr>
            <a:xfrm>
              <a:off x="10692910" y="6474619"/>
              <a:ext cx="766763" cy="383381"/>
            </a:xfrm>
            <a:custGeom>
              <a:avLst/>
              <a:gdLst>
                <a:gd name="connsiteX0" fmla="*/ 511175 w 1022350"/>
                <a:gd name="connsiteY0" fmla="*/ 0 h 511175"/>
                <a:gd name="connsiteX1" fmla="*/ 1022350 w 1022350"/>
                <a:gd name="connsiteY1" fmla="*/ 511175 h 511175"/>
                <a:gd name="connsiteX2" fmla="*/ 0 w 1022350"/>
                <a:gd name="connsiteY2" fmla="*/ 511175 h 511175"/>
              </a:gdLst>
              <a:ahLst/>
              <a:cxnLst>
                <a:cxn ang="0">
                  <a:pos x="connsiteX0" y="connsiteY0"/>
                </a:cxn>
                <a:cxn ang="0">
                  <a:pos x="connsiteX1" y="connsiteY1"/>
                </a:cxn>
                <a:cxn ang="0">
                  <a:pos x="connsiteX2" y="connsiteY2"/>
                </a:cxn>
              </a:cxnLst>
              <a:rect l="l" t="t" r="r" b="b"/>
              <a:pathLst>
                <a:path w="1022350" h="511175">
                  <a:moveTo>
                    <a:pt x="511175" y="0"/>
                  </a:moveTo>
                  <a:lnTo>
                    <a:pt x="1022350" y="511175"/>
                  </a:lnTo>
                  <a:lnTo>
                    <a:pt x="0" y="5111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grpSp>
      <p:sp>
        <p:nvSpPr>
          <p:cNvPr id="43" name="任意多边形: 形状 42">
            <a:extLst>
              <a:ext uri="{FF2B5EF4-FFF2-40B4-BE49-F238E27FC236}">
                <a16:creationId xmlns:a16="http://schemas.microsoft.com/office/drawing/2014/main" id="{3B8FCFD2-D606-42DF-8FB3-29539223C96A}"/>
              </a:ext>
            </a:extLst>
          </p:cNvPr>
          <p:cNvSpPr/>
          <p:nvPr/>
        </p:nvSpPr>
        <p:spPr>
          <a:xfrm>
            <a:off x="7198888" y="1864895"/>
            <a:ext cx="4993112" cy="4993105"/>
          </a:xfrm>
          <a:custGeom>
            <a:avLst/>
            <a:gdLst>
              <a:gd name="connsiteX0" fmla="*/ 4993112 w 4993112"/>
              <a:gd name="connsiteY0" fmla="*/ 0 h 4993105"/>
              <a:gd name="connsiteX1" fmla="*/ 4993112 w 4993112"/>
              <a:gd name="connsiteY1" fmla="*/ 4993105 h 4993105"/>
              <a:gd name="connsiteX2" fmla="*/ 0 w 4993112"/>
              <a:gd name="connsiteY2" fmla="*/ 4993105 h 4993105"/>
              <a:gd name="connsiteX3" fmla="*/ 4993112 w 4993112"/>
              <a:gd name="connsiteY3" fmla="*/ 0 h 4993105"/>
            </a:gdLst>
            <a:ahLst/>
            <a:cxnLst>
              <a:cxn ang="0">
                <a:pos x="connsiteX0" y="connsiteY0"/>
              </a:cxn>
              <a:cxn ang="0">
                <a:pos x="connsiteX1" y="connsiteY1"/>
              </a:cxn>
              <a:cxn ang="0">
                <a:pos x="connsiteX2" y="connsiteY2"/>
              </a:cxn>
              <a:cxn ang="0">
                <a:pos x="connsiteX3" y="connsiteY3"/>
              </a:cxn>
            </a:cxnLst>
            <a:rect l="l" t="t" r="r" b="b"/>
            <a:pathLst>
              <a:path w="4993112" h="4993105">
                <a:moveTo>
                  <a:pt x="4993112" y="0"/>
                </a:moveTo>
                <a:lnTo>
                  <a:pt x="4993112" y="4993105"/>
                </a:lnTo>
                <a:lnTo>
                  <a:pt x="0" y="4993105"/>
                </a:lnTo>
                <a:lnTo>
                  <a:pt x="4993112" y="0"/>
                </a:lnTo>
                <a:close/>
              </a:path>
            </a:pathLst>
          </a:cu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4" name="直角三角形 43">
            <a:extLst>
              <a:ext uri="{FF2B5EF4-FFF2-40B4-BE49-F238E27FC236}">
                <a16:creationId xmlns:a16="http://schemas.microsoft.com/office/drawing/2014/main" id="{A3404086-B676-4B8F-8596-4F79B4E64C82}"/>
              </a:ext>
            </a:extLst>
          </p:cNvPr>
          <p:cNvSpPr/>
          <p:nvPr/>
        </p:nvSpPr>
        <p:spPr>
          <a:xfrm rot="18900000" flipH="1">
            <a:off x="-1537634" y="1751013"/>
            <a:ext cx="3075269" cy="3075270"/>
          </a:xfrm>
          <a:prstGeom prst="rtTriangle">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5" name="文本框 44">
            <a:extLst>
              <a:ext uri="{FF2B5EF4-FFF2-40B4-BE49-F238E27FC236}">
                <a16:creationId xmlns:a16="http://schemas.microsoft.com/office/drawing/2014/main" id="{C4454C2A-A7CA-4FDF-9B20-4037229061C7}"/>
              </a:ext>
            </a:extLst>
          </p:cNvPr>
          <p:cNvSpPr txBox="1"/>
          <p:nvPr/>
        </p:nvSpPr>
        <p:spPr>
          <a:xfrm>
            <a:off x="3352800" y="2751691"/>
            <a:ext cx="5905500" cy="1107996"/>
          </a:xfrm>
          <a:prstGeom prst="rect">
            <a:avLst/>
          </a:prstGeom>
          <a:noFill/>
        </p:spPr>
        <p:txBody>
          <a:bodyPr wrap="square" rtlCol="0">
            <a:spAutoFit/>
          </a:bodyPr>
          <a:lstStyle/>
          <a:p>
            <a:pPr algn="dist"/>
            <a:r>
              <a:rPr kumimoji="1" lang="zh-CN" altLang="en-US" sz="6600" dirty="0">
                <a:solidFill>
                  <a:schemeClr val="tx1">
                    <a:lumMod val="75000"/>
                    <a:lumOff val="25000"/>
                  </a:schemeClr>
                </a:solidFill>
                <a:latin typeface="+mj-ea"/>
                <a:ea typeface="+mj-ea"/>
              </a:rPr>
              <a:t>赛题介绍</a:t>
            </a:r>
            <a:endParaRPr kumimoji="1" lang="en-US" altLang="zh-CN" sz="6600" dirty="0">
              <a:solidFill>
                <a:schemeClr val="tx1">
                  <a:lumMod val="75000"/>
                  <a:lumOff val="25000"/>
                </a:schemeClr>
              </a:solidFill>
              <a:latin typeface="+mj-ea"/>
              <a:ea typeface="+mj-ea"/>
            </a:endParaRPr>
          </a:p>
        </p:txBody>
      </p:sp>
      <p:sp>
        <p:nvSpPr>
          <p:cNvPr id="46" name="文本框 45">
            <a:extLst>
              <a:ext uri="{FF2B5EF4-FFF2-40B4-BE49-F238E27FC236}">
                <a16:creationId xmlns:a16="http://schemas.microsoft.com/office/drawing/2014/main" id="{1EFC7E9C-E2B8-42D8-894F-325E35EA3634}"/>
              </a:ext>
            </a:extLst>
          </p:cNvPr>
          <p:cNvSpPr txBox="1"/>
          <p:nvPr/>
        </p:nvSpPr>
        <p:spPr>
          <a:xfrm>
            <a:off x="5403924" y="1904096"/>
            <a:ext cx="1803251" cy="584775"/>
          </a:xfrm>
          <a:prstGeom prst="rect">
            <a:avLst/>
          </a:prstGeom>
          <a:noFill/>
        </p:spPr>
        <p:txBody>
          <a:bodyPr wrap="none" rtlCol="0">
            <a:spAutoFit/>
          </a:bodyPr>
          <a:lstStyle/>
          <a:p>
            <a:r>
              <a:rPr kumimoji="1" lang="en-US" altLang="zh-CN" sz="3200" dirty="0">
                <a:solidFill>
                  <a:schemeClr val="tx1">
                    <a:lumMod val="75000"/>
                    <a:lumOff val="25000"/>
                  </a:schemeClr>
                </a:solidFill>
              </a:rPr>
              <a:t>PART</a:t>
            </a:r>
            <a:r>
              <a:rPr kumimoji="1" lang="zh-CN" altLang="en-US" sz="3200" dirty="0">
                <a:solidFill>
                  <a:schemeClr val="tx1">
                    <a:lumMod val="75000"/>
                    <a:lumOff val="25000"/>
                  </a:schemeClr>
                </a:solidFill>
              </a:rPr>
              <a:t> </a:t>
            </a:r>
            <a:r>
              <a:rPr kumimoji="1" lang="en-US" altLang="zh-CN" sz="3200" dirty="0">
                <a:solidFill>
                  <a:schemeClr val="tx1">
                    <a:lumMod val="75000"/>
                    <a:lumOff val="25000"/>
                  </a:schemeClr>
                </a:solidFill>
              </a:rPr>
              <a:t>01</a:t>
            </a:r>
            <a:endParaRPr kumimoji="1" lang="zh-CN" altLang="en-US" sz="3200" dirty="0">
              <a:solidFill>
                <a:schemeClr val="tx1">
                  <a:lumMod val="75000"/>
                  <a:lumOff val="25000"/>
                </a:schemeClr>
              </a:solidFill>
            </a:endParaRPr>
          </a:p>
        </p:txBody>
      </p:sp>
    </p:spTree>
    <p:extLst>
      <p:ext uri="{BB962C8B-B14F-4D97-AF65-F5344CB8AC3E}">
        <p14:creationId xmlns:p14="http://schemas.microsoft.com/office/powerpoint/2010/main" val="2089812224"/>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3C750A-6CEC-EC4F-96F0-878E113FF3C3}"/>
              </a:ext>
            </a:extLst>
          </p:cNvPr>
          <p:cNvSpPr/>
          <p:nvPr/>
        </p:nvSpPr>
        <p:spPr>
          <a:xfrm>
            <a:off x="902037" y="223640"/>
            <a:ext cx="1415772" cy="461665"/>
          </a:xfrm>
          <a:prstGeom prst="rect">
            <a:avLst/>
          </a:prstGeom>
        </p:spPr>
        <p:txBody>
          <a:bodyPr wrap="none">
            <a:spAutoFit/>
          </a:bodyPr>
          <a:lstStyle/>
          <a:p>
            <a:pPr>
              <a:buSzPct val="80000"/>
            </a:pPr>
            <a:r>
              <a:rPr kumimoji="1" lang="zh-CN" altLang="en-US" sz="2400" dirty="0">
                <a:solidFill>
                  <a:schemeClr val="tx1">
                    <a:lumMod val="75000"/>
                    <a:lumOff val="25000"/>
                  </a:schemeClr>
                </a:solidFill>
                <a:latin typeface="+mn-ea"/>
              </a:rPr>
              <a:t>赛题介绍</a:t>
            </a:r>
            <a:endParaRPr kumimoji="1" lang="en-US" altLang="zh-CN" sz="2400" dirty="0">
              <a:solidFill>
                <a:schemeClr val="tx1">
                  <a:lumMod val="75000"/>
                  <a:lumOff val="25000"/>
                </a:schemeClr>
              </a:solidFill>
              <a:latin typeface="+mn-ea"/>
            </a:endParaRPr>
          </a:p>
        </p:txBody>
      </p:sp>
      <p:sp>
        <p:nvSpPr>
          <p:cNvPr id="14" name="文本框 13">
            <a:extLst>
              <a:ext uri="{FF2B5EF4-FFF2-40B4-BE49-F238E27FC236}">
                <a16:creationId xmlns:a16="http://schemas.microsoft.com/office/drawing/2014/main" id="{454D2931-4CE2-6E4E-8A9C-5CEEA76AE768}"/>
              </a:ext>
            </a:extLst>
          </p:cNvPr>
          <p:cNvSpPr txBox="1"/>
          <p:nvPr/>
        </p:nvSpPr>
        <p:spPr>
          <a:xfrm>
            <a:off x="1609923" y="4465527"/>
            <a:ext cx="7676968" cy="1673728"/>
          </a:xfrm>
          <a:prstGeom prst="rect">
            <a:avLst/>
          </a:prstGeom>
          <a:noFill/>
        </p:spPr>
        <p:txBody>
          <a:bodyPr wrap="square" rtlCol="0">
            <a:spAutoFit/>
          </a:bodyPr>
          <a:lstStyle/>
          <a:p>
            <a:pPr>
              <a:lnSpc>
                <a:spcPct val="150000"/>
              </a:lnSpc>
            </a:pPr>
            <a:r>
              <a:rPr kumimoji="1" lang="en-US" altLang="zh-CN" sz="1400" dirty="0">
                <a:solidFill>
                  <a:schemeClr val="tx1">
                    <a:lumMod val="65000"/>
                    <a:lumOff val="35000"/>
                  </a:schemeClr>
                </a:solidFill>
                <a:latin typeface="+mn-ea"/>
                <a:cs typeface="+mn-ea"/>
                <a:sym typeface="+mn-lt"/>
              </a:rPr>
              <a:t>MNIST</a:t>
            </a:r>
            <a:r>
              <a:rPr kumimoji="1" lang="zh-CN" altLang="en-US" sz="1400" dirty="0">
                <a:solidFill>
                  <a:schemeClr val="tx1">
                    <a:lumMod val="65000"/>
                    <a:lumOff val="35000"/>
                  </a:schemeClr>
                </a:solidFill>
                <a:latin typeface="+mn-ea"/>
                <a:cs typeface="+mn-ea"/>
                <a:sym typeface="+mn-lt"/>
              </a:rPr>
              <a:t>（“国家标准技术研究院”）是计算机视觉的事实上的“ </a:t>
            </a:r>
            <a:r>
              <a:rPr kumimoji="1" lang="en-US" altLang="zh-CN" sz="1400" dirty="0">
                <a:solidFill>
                  <a:schemeClr val="tx1">
                    <a:lumMod val="65000"/>
                    <a:lumOff val="35000"/>
                  </a:schemeClr>
                </a:solidFill>
                <a:latin typeface="+mn-ea"/>
                <a:cs typeface="+mn-ea"/>
                <a:sym typeface="+mn-lt"/>
              </a:rPr>
              <a:t>hello world”</a:t>
            </a:r>
            <a:r>
              <a:rPr kumimoji="1" lang="zh-CN" altLang="en-US" sz="1400" dirty="0">
                <a:solidFill>
                  <a:schemeClr val="tx1">
                    <a:lumMod val="65000"/>
                    <a:lumOff val="35000"/>
                  </a:schemeClr>
                </a:solidFill>
                <a:latin typeface="+mn-ea"/>
                <a:cs typeface="+mn-ea"/>
                <a:sym typeface="+mn-lt"/>
              </a:rPr>
              <a:t>数据集。 自从</a:t>
            </a:r>
            <a:r>
              <a:rPr kumimoji="1" lang="en-US" altLang="zh-CN" sz="1400" dirty="0">
                <a:solidFill>
                  <a:schemeClr val="tx1">
                    <a:lumMod val="65000"/>
                    <a:lumOff val="35000"/>
                  </a:schemeClr>
                </a:solidFill>
                <a:latin typeface="+mn-ea"/>
                <a:cs typeface="+mn-ea"/>
                <a:sym typeface="+mn-lt"/>
              </a:rPr>
              <a:t>1999</a:t>
            </a:r>
            <a:r>
              <a:rPr kumimoji="1" lang="zh-CN" altLang="en-US" sz="1400" dirty="0">
                <a:solidFill>
                  <a:schemeClr val="tx1">
                    <a:lumMod val="65000"/>
                    <a:lumOff val="35000"/>
                  </a:schemeClr>
                </a:solidFill>
                <a:latin typeface="+mn-ea"/>
                <a:cs typeface="+mn-ea"/>
                <a:sym typeface="+mn-lt"/>
              </a:rPr>
              <a:t>年发布以来，这个经典的手写图像数据集已成为基准分类算法的基础。 随着新的机器学习技术的出现，</a:t>
            </a:r>
            <a:r>
              <a:rPr kumimoji="1" lang="en-US" altLang="zh-CN" sz="1400" dirty="0">
                <a:solidFill>
                  <a:schemeClr val="tx1">
                    <a:lumMod val="65000"/>
                    <a:lumOff val="35000"/>
                  </a:schemeClr>
                </a:solidFill>
                <a:latin typeface="+mn-ea"/>
                <a:cs typeface="+mn-ea"/>
                <a:sym typeface="+mn-lt"/>
              </a:rPr>
              <a:t>MNIST</a:t>
            </a:r>
            <a:r>
              <a:rPr kumimoji="1" lang="zh-CN" altLang="en-US" sz="1400" dirty="0">
                <a:solidFill>
                  <a:schemeClr val="tx1">
                    <a:lumMod val="65000"/>
                    <a:lumOff val="35000"/>
                  </a:schemeClr>
                </a:solidFill>
                <a:latin typeface="+mn-ea"/>
                <a:cs typeface="+mn-ea"/>
                <a:sym typeface="+mn-lt"/>
              </a:rPr>
              <a:t>仍然是研究人员和学习者的可靠资源。在这场比赛中，您的目标是从数万个手写图像的数据集中正确地识别数字。 我们策划了一系列教程风格的内核，涵盖了从回归到神经网络的所有内容。 我们鼓励您尝试不同的算法，以第一手了解什么有效，以及如何比较技术。</a:t>
            </a:r>
          </a:p>
        </p:txBody>
      </p:sp>
      <p:pic>
        <p:nvPicPr>
          <p:cNvPr id="16" name="图片 15">
            <a:extLst>
              <a:ext uri="{FF2B5EF4-FFF2-40B4-BE49-F238E27FC236}">
                <a16:creationId xmlns:a16="http://schemas.microsoft.com/office/drawing/2014/main" id="{E8BBC842-7DF6-4CC0-8AFC-5DE87B1DC025}"/>
              </a:ext>
            </a:extLst>
          </p:cNvPr>
          <p:cNvPicPr>
            <a:picLocks noChangeAspect="1"/>
          </p:cNvPicPr>
          <p:nvPr/>
        </p:nvPicPr>
        <p:blipFill>
          <a:blip r:embed="rId3"/>
          <a:stretch>
            <a:fillRect/>
          </a:stretch>
        </p:blipFill>
        <p:spPr>
          <a:xfrm>
            <a:off x="902037" y="1565714"/>
            <a:ext cx="9004763" cy="2019404"/>
          </a:xfrm>
          <a:prstGeom prst="rect">
            <a:avLst/>
          </a:prstGeom>
        </p:spPr>
      </p:pic>
    </p:spTree>
    <p:extLst>
      <p:ext uri="{BB962C8B-B14F-4D97-AF65-F5344CB8AC3E}">
        <p14:creationId xmlns:p14="http://schemas.microsoft.com/office/powerpoint/2010/main" val="2547509456"/>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6746336-ADEE-421F-B10D-7DD8F1AAA3FE}"/>
              </a:ext>
            </a:extLst>
          </p:cNvPr>
          <p:cNvSpPr/>
          <p:nvPr/>
        </p:nvSpPr>
        <p:spPr>
          <a:xfrm rot="10800000">
            <a:off x="1" y="-1"/>
            <a:ext cx="6537152" cy="6537143"/>
          </a:xfrm>
          <a:custGeom>
            <a:avLst/>
            <a:gdLst>
              <a:gd name="connsiteX0" fmla="*/ 4993112 w 4993112"/>
              <a:gd name="connsiteY0" fmla="*/ 0 h 4993105"/>
              <a:gd name="connsiteX1" fmla="*/ 4993112 w 4993112"/>
              <a:gd name="connsiteY1" fmla="*/ 4993105 h 4993105"/>
              <a:gd name="connsiteX2" fmla="*/ 0 w 4993112"/>
              <a:gd name="connsiteY2" fmla="*/ 4993105 h 4993105"/>
              <a:gd name="connsiteX3" fmla="*/ 4993112 w 4993112"/>
              <a:gd name="connsiteY3" fmla="*/ 0 h 4993105"/>
            </a:gdLst>
            <a:ahLst/>
            <a:cxnLst>
              <a:cxn ang="0">
                <a:pos x="connsiteX0" y="connsiteY0"/>
              </a:cxn>
              <a:cxn ang="0">
                <a:pos x="connsiteX1" y="connsiteY1"/>
              </a:cxn>
              <a:cxn ang="0">
                <a:pos x="connsiteX2" y="connsiteY2"/>
              </a:cxn>
              <a:cxn ang="0">
                <a:pos x="connsiteX3" y="connsiteY3"/>
              </a:cxn>
            </a:cxnLst>
            <a:rect l="l" t="t" r="r" b="b"/>
            <a:pathLst>
              <a:path w="4993112" h="4993105">
                <a:moveTo>
                  <a:pt x="4993112" y="0"/>
                </a:moveTo>
                <a:lnTo>
                  <a:pt x="4993112" y="4993105"/>
                </a:lnTo>
                <a:lnTo>
                  <a:pt x="0" y="4993105"/>
                </a:lnTo>
                <a:lnTo>
                  <a:pt x="4993112" y="0"/>
                </a:lnTo>
                <a:close/>
              </a:path>
            </a:pathLst>
          </a:cu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40" name="组合 39">
            <a:extLst>
              <a:ext uri="{FF2B5EF4-FFF2-40B4-BE49-F238E27FC236}">
                <a16:creationId xmlns:a16="http://schemas.microsoft.com/office/drawing/2014/main" id="{A9B0D4E0-24BA-4B97-84B0-020134DA90D9}"/>
              </a:ext>
            </a:extLst>
          </p:cNvPr>
          <p:cNvGrpSpPr/>
          <p:nvPr/>
        </p:nvGrpSpPr>
        <p:grpSpPr>
          <a:xfrm flipV="1">
            <a:off x="9174177" y="-1"/>
            <a:ext cx="2580545" cy="1030739"/>
            <a:chOff x="10692910" y="6474619"/>
            <a:chExt cx="959828" cy="383381"/>
          </a:xfrm>
          <a:solidFill>
            <a:srgbClr val="FFC000"/>
          </a:solidFill>
        </p:grpSpPr>
        <p:sp>
          <p:nvSpPr>
            <p:cNvPr id="41" name="任意多边形 48">
              <a:extLst>
                <a:ext uri="{FF2B5EF4-FFF2-40B4-BE49-F238E27FC236}">
                  <a16:creationId xmlns:a16="http://schemas.microsoft.com/office/drawing/2014/main" id="{5A0B7E87-A099-4A16-9FAD-AF1A5A0E7709}"/>
                </a:ext>
              </a:extLst>
            </p:cNvPr>
            <p:cNvSpPr/>
            <p:nvPr userDrawn="1"/>
          </p:nvSpPr>
          <p:spPr>
            <a:xfrm>
              <a:off x="11294475" y="6678867"/>
              <a:ext cx="358263" cy="179132"/>
            </a:xfrm>
            <a:custGeom>
              <a:avLst/>
              <a:gdLst>
                <a:gd name="connsiteX0" fmla="*/ 238842 w 477684"/>
                <a:gd name="connsiteY0" fmla="*/ 0 h 238842"/>
                <a:gd name="connsiteX1" fmla="*/ 477684 w 477684"/>
                <a:gd name="connsiteY1" fmla="*/ 238842 h 238842"/>
                <a:gd name="connsiteX2" fmla="*/ 0 w 477684"/>
                <a:gd name="connsiteY2" fmla="*/ 238842 h 238842"/>
              </a:gdLst>
              <a:ahLst/>
              <a:cxnLst>
                <a:cxn ang="0">
                  <a:pos x="connsiteX0" y="connsiteY0"/>
                </a:cxn>
                <a:cxn ang="0">
                  <a:pos x="connsiteX1" y="connsiteY1"/>
                </a:cxn>
                <a:cxn ang="0">
                  <a:pos x="connsiteX2" y="connsiteY2"/>
                </a:cxn>
              </a:cxnLst>
              <a:rect l="l" t="t" r="r" b="b"/>
              <a:pathLst>
                <a:path w="477684" h="238842">
                  <a:moveTo>
                    <a:pt x="238842" y="0"/>
                  </a:moveTo>
                  <a:lnTo>
                    <a:pt x="477684" y="238842"/>
                  </a:lnTo>
                  <a:lnTo>
                    <a:pt x="0" y="23884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sp>
          <p:nvSpPr>
            <p:cNvPr id="42" name="任意多边形 52">
              <a:extLst>
                <a:ext uri="{FF2B5EF4-FFF2-40B4-BE49-F238E27FC236}">
                  <a16:creationId xmlns:a16="http://schemas.microsoft.com/office/drawing/2014/main" id="{1DB6FB75-026F-47AD-9009-09A8422D6EA1}"/>
                </a:ext>
              </a:extLst>
            </p:cNvPr>
            <p:cNvSpPr/>
            <p:nvPr userDrawn="1"/>
          </p:nvSpPr>
          <p:spPr>
            <a:xfrm>
              <a:off x="10692910" y="6474619"/>
              <a:ext cx="766763" cy="383381"/>
            </a:xfrm>
            <a:custGeom>
              <a:avLst/>
              <a:gdLst>
                <a:gd name="connsiteX0" fmla="*/ 511175 w 1022350"/>
                <a:gd name="connsiteY0" fmla="*/ 0 h 511175"/>
                <a:gd name="connsiteX1" fmla="*/ 1022350 w 1022350"/>
                <a:gd name="connsiteY1" fmla="*/ 511175 h 511175"/>
                <a:gd name="connsiteX2" fmla="*/ 0 w 1022350"/>
                <a:gd name="connsiteY2" fmla="*/ 511175 h 511175"/>
              </a:gdLst>
              <a:ahLst/>
              <a:cxnLst>
                <a:cxn ang="0">
                  <a:pos x="connsiteX0" y="connsiteY0"/>
                </a:cxn>
                <a:cxn ang="0">
                  <a:pos x="connsiteX1" y="connsiteY1"/>
                </a:cxn>
                <a:cxn ang="0">
                  <a:pos x="connsiteX2" y="connsiteY2"/>
                </a:cxn>
              </a:cxnLst>
              <a:rect l="l" t="t" r="r" b="b"/>
              <a:pathLst>
                <a:path w="1022350" h="511175">
                  <a:moveTo>
                    <a:pt x="511175" y="0"/>
                  </a:moveTo>
                  <a:lnTo>
                    <a:pt x="1022350" y="511175"/>
                  </a:lnTo>
                  <a:lnTo>
                    <a:pt x="0" y="5111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字魂59号-创粗黑" panose="00000500000000000000" pitchFamily="2" charset="-122"/>
                <a:ea typeface="微软雅黑"/>
              </a:endParaRPr>
            </a:p>
          </p:txBody>
        </p:sp>
      </p:grpSp>
      <p:sp>
        <p:nvSpPr>
          <p:cNvPr id="43" name="任意多边形: 形状 42">
            <a:extLst>
              <a:ext uri="{FF2B5EF4-FFF2-40B4-BE49-F238E27FC236}">
                <a16:creationId xmlns:a16="http://schemas.microsoft.com/office/drawing/2014/main" id="{3B8FCFD2-D606-42DF-8FB3-29539223C96A}"/>
              </a:ext>
            </a:extLst>
          </p:cNvPr>
          <p:cNvSpPr/>
          <p:nvPr/>
        </p:nvSpPr>
        <p:spPr>
          <a:xfrm>
            <a:off x="7198888" y="1864895"/>
            <a:ext cx="4993112" cy="4993105"/>
          </a:xfrm>
          <a:custGeom>
            <a:avLst/>
            <a:gdLst>
              <a:gd name="connsiteX0" fmla="*/ 4993112 w 4993112"/>
              <a:gd name="connsiteY0" fmla="*/ 0 h 4993105"/>
              <a:gd name="connsiteX1" fmla="*/ 4993112 w 4993112"/>
              <a:gd name="connsiteY1" fmla="*/ 4993105 h 4993105"/>
              <a:gd name="connsiteX2" fmla="*/ 0 w 4993112"/>
              <a:gd name="connsiteY2" fmla="*/ 4993105 h 4993105"/>
              <a:gd name="connsiteX3" fmla="*/ 4993112 w 4993112"/>
              <a:gd name="connsiteY3" fmla="*/ 0 h 4993105"/>
            </a:gdLst>
            <a:ahLst/>
            <a:cxnLst>
              <a:cxn ang="0">
                <a:pos x="connsiteX0" y="connsiteY0"/>
              </a:cxn>
              <a:cxn ang="0">
                <a:pos x="connsiteX1" y="connsiteY1"/>
              </a:cxn>
              <a:cxn ang="0">
                <a:pos x="connsiteX2" y="connsiteY2"/>
              </a:cxn>
              <a:cxn ang="0">
                <a:pos x="connsiteX3" y="connsiteY3"/>
              </a:cxn>
            </a:cxnLst>
            <a:rect l="l" t="t" r="r" b="b"/>
            <a:pathLst>
              <a:path w="4993112" h="4993105">
                <a:moveTo>
                  <a:pt x="4993112" y="0"/>
                </a:moveTo>
                <a:lnTo>
                  <a:pt x="4993112" y="4993105"/>
                </a:lnTo>
                <a:lnTo>
                  <a:pt x="0" y="4993105"/>
                </a:lnTo>
                <a:lnTo>
                  <a:pt x="4993112" y="0"/>
                </a:lnTo>
                <a:close/>
              </a:path>
            </a:pathLst>
          </a:custGeom>
          <a:gradFill>
            <a:gsLst>
              <a:gs pos="0">
                <a:srgbClr val="0070C0"/>
              </a:gs>
              <a:gs pos="100000">
                <a:srgbClr val="00206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4" name="直角三角形 43">
            <a:extLst>
              <a:ext uri="{FF2B5EF4-FFF2-40B4-BE49-F238E27FC236}">
                <a16:creationId xmlns:a16="http://schemas.microsoft.com/office/drawing/2014/main" id="{A3404086-B676-4B8F-8596-4F79B4E64C82}"/>
              </a:ext>
            </a:extLst>
          </p:cNvPr>
          <p:cNvSpPr/>
          <p:nvPr/>
        </p:nvSpPr>
        <p:spPr>
          <a:xfrm rot="18900000" flipH="1">
            <a:off x="-1537634" y="1751013"/>
            <a:ext cx="3075269" cy="3075270"/>
          </a:xfrm>
          <a:prstGeom prst="rtTriangle">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1" name="文本框 10">
            <a:extLst>
              <a:ext uri="{FF2B5EF4-FFF2-40B4-BE49-F238E27FC236}">
                <a16:creationId xmlns:a16="http://schemas.microsoft.com/office/drawing/2014/main" id="{4AACA663-620C-44D1-9E33-00ABFB75FE76}"/>
              </a:ext>
            </a:extLst>
          </p:cNvPr>
          <p:cNvSpPr txBox="1"/>
          <p:nvPr/>
        </p:nvSpPr>
        <p:spPr>
          <a:xfrm>
            <a:off x="3352800" y="2751691"/>
            <a:ext cx="5905500" cy="1107996"/>
          </a:xfrm>
          <a:prstGeom prst="rect">
            <a:avLst/>
          </a:prstGeom>
          <a:noFill/>
        </p:spPr>
        <p:txBody>
          <a:bodyPr wrap="square" rtlCol="0">
            <a:spAutoFit/>
          </a:bodyPr>
          <a:lstStyle/>
          <a:p>
            <a:pPr algn="dist"/>
            <a:r>
              <a:rPr kumimoji="1" lang="zh-CN" altLang="en-US" sz="6600" dirty="0">
                <a:solidFill>
                  <a:schemeClr val="tx1">
                    <a:lumMod val="75000"/>
                    <a:lumOff val="25000"/>
                  </a:schemeClr>
                </a:solidFill>
                <a:latin typeface="+mj-ea"/>
                <a:ea typeface="+mj-ea"/>
              </a:rPr>
              <a:t>数据准备</a:t>
            </a:r>
          </a:p>
        </p:txBody>
      </p:sp>
      <p:sp>
        <p:nvSpPr>
          <p:cNvPr id="12" name="文本框 11">
            <a:extLst>
              <a:ext uri="{FF2B5EF4-FFF2-40B4-BE49-F238E27FC236}">
                <a16:creationId xmlns:a16="http://schemas.microsoft.com/office/drawing/2014/main" id="{D8E7C795-59AE-4874-BDF5-96AE11675C87}"/>
              </a:ext>
            </a:extLst>
          </p:cNvPr>
          <p:cNvSpPr txBox="1"/>
          <p:nvPr/>
        </p:nvSpPr>
        <p:spPr>
          <a:xfrm>
            <a:off x="5403924" y="1904096"/>
            <a:ext cx="1803251" cy="584775"/>
          </a:xfrm>
          <a:prstGeom prst="rect">
            <a:avLst/>
          </a:prstGeom>
          <a:noFill/>
        </p:spPr>
        <p:txBody>
          <a:bodyPr wrap="none" rtlCol="0">
            <a:spAutoFit/>
          </a:bodyPr>
          <a:lstStyle/>
          <a:p>
            <a:r>
              <a:rPr kumimoji="1" lang="en-US" altLang="zh-CN" sz="3200" dirty="0">
                <a:solidFill>
                  <a:schemeClr val="tx1">
                    <a:lumMod val="75000"/>
                    <a:lumOff val="25000"/>
                  </a:schemeClr>
                </a:solidFill>
              </a:rPr>
              <a:t>PART</a:t>
            </a:r>
            <a:r>
              <a:rPr kumimoji="1" lang="zh-CN" altLang="en-US" sz="3200" dirty="0">
                <a:solidFill>
                  <a:schemeClr val="tx1">
                    <a:lumMod val="75000"/>
                    <a:lumOff val="25000"/>
                  </a:schemeClr>
                </a:solidFill>
              </a:rPr>
              <a:t> </a:t>
            </a:r>
            <a:r>
              <a:rPr kumimoji="1" lang="en-US" altLang="zh-CN" sz="3200" dirty="0">
                <a:solidFill>
                  <a:schemeClr val="tx1">
                    <a:lumMod val="75000"/>
                    <a:lumOff val="25000"/>
                  </a:schemeClr>
                </a:solidFill>
              </a:rPr>
              <a:t>02</a:t>
            </a:r>
            <a:endParaRPr kumimoji="1" lang="zh-CN" altLang="en-US" sz="3200" dirty="0">
              <a:solidFill>
                <a:schemeClr val="tx1">
                  <a:lumMod val="75000"/>
                  <a:lumOff val="25000"/>
                </a:schemeClr>
              </a:solidFill>
            </a:endParaRPr>
          </a:p>
        </p:txBody>
      </p:sp>
    </p:spTree>
    <p:extLst>
      <p:ext uri="{BB962C8B-B14F-4D97-AF65-F5344CB8AC3E}">
        <p14:creationId xmlns:p14="http://schemas.microsoft.com/office/powerpoint/2010/main" val="1176927037"/>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3" grpId="0" animBg="1"/>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3C750A-6CEC-EC4F-96F0-878E113FF3C3}"/>
              </a:ext>
            </a:extLst>
          </p:cNvPr>
          <p:cNvSpPr/>
          <p:nvPr/>
        </p:nvSpPr>
        <p:spPr>
          <a:xfrm>
            <a:off x="902037" y="223640"/>
            <a:ext cx="1415772" cy="461665"/>
          </a:xfrm>
          <a:prstGeom prst="rect">
            <a:avLst/>
          </a:prstGeom>
        </p:spPr>
        <p:txBody>
          <a:bodyPr wrap="none">
            <a:spAutoFit/>
          </a:bodyPr>
          <a:lstStyle/>
          <a:p>
            <a:pPr>
              <a:buSzPct val="80000"/>
            </a:pPr>
            <a:r>
              <a:rPr kumimoji="1" lang="zh-CN" altLang="en-US" sz="2400" dirty="0">
                <a:solidFill>
                  <a:schemeClr val="tx1">
                    <a:lumMod val="75000"/>
                    <a:lumOff val="25000"/>
                  </a:schemeClr>
                </a:solidFill>
                <a:latin typeface="+mn-ea"/>
              </a:rPr>
              <a:t>数据准备</a:t>
            </a:r>
            <a:endParaRPr kumimoji="1" lang="en-US" altLang="zh-CN" sz="2400" dirty="0">
              <a:solidFill>
                <a:schemeClr val="tx1">
                  <a:lumMod val="75000"/>
                  <a:lumOff val="25000"/>
                </a:schemeClr>
              </a:solidFill>
              <a:latin typeface="+mn-ea"/>
            </a:endParaRPr>
          </a:p>
        </p:txBody>
      </p:sp>
      <p:sp>
        <p:nvSpPr>
          <p:cNvPr id="14" name="文本框 13">
            <a:extLst>
              <a:ext uri="{FF2B5EF4-FFF2-40B4-BE49-F238E27FC236}">
                <a16:creationId xmlns:a16="http://schemas.microsoft.com/office/drawing/2014/main" id="{454D2931-4CE2-6E4E-8A9C-5CEEA76AE768}"/>
              </a:ext>
            </a:extLst>
          </p:cNvPr>
          <p:cNvSpPr txBox="1"/>
          <p:nvPr/>
        </p:nvSpPr>
        <p:spPr>
          <a:xfrm>
            <a:off x="479933" y="4645516"/>
            <a:ext cx="5616067" cy="1996893"/>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latin typeface="+mn-ea"/>
                <a:cs typeface="+mn-ea"/>
                <a:sym typeface="+mn-lt"/>
              </a:rPr>
              <a:t>以训练数据集（</a:t>
            </a:r>
            <a:r>
              <a:rPr kumimoji="1" lang="en-US" altLang="zh-CN" sz="1400" dirty="0">
                <a:solidFill>
                  <a:schemeClr val="tx1">
                    <a:lumMod val="65000"/>
                    <a:lumOff val="35000"/>
                  </a:schemeClr>
                </a:solidFill>
                <a:latin typeface="+mn-ea"/>
                <a:cs typeface="+mn-ea"/>
                <a:sym typeface="+mn-lt"/>
              </a:rPr>
              <a:t>train.csv</a:t>
            </a:r>
            <a:r>
              <a:rPr kumimoji="1" lang="zh-CN" altLang="en-US" sz="1400" dirty="0">
                <a:solidFill>
                  <a:schemeClr val="tx1">
                    <a:lumMod val="65000"/>
                    <a:lumOff val="35000"/>
                  </a:schemeClr>
                </a:solidFill>
                <a:latin typeface="+mn-ea"/>
                <a:cs typeface="+mn-ea"/>
                <a:sym typeface="+mn-lt"/>
              </a:rPr>
              <a:t>）为例，共有</a:t>
            </a:r>
            <a:r>
              <a:rPr kumimoji="1" lang="en-US" altLang="zh-CN" sz="1400" dirty="0">
                <a:solidFill>
                  <a:schemeClr val="tx1">
                    <a:lumMod val="65000"/>
                    <a:lumOff val="35000"/>
                  </a:schemeClr>
                </a:solidFill>
                <a:latin typeface="+mn-ea"/>
                <a:cs typeface="+mn-ea"/>
                <a:sym typeface="+mn-lt"/>
              </a:rPr>
              <a:t>785</a:t>
            </a:r>
            <a:r>
              <a:rPr kumimoji="1" lang="zh-CN" altLang="en-US" sz="1400" dirty="0">
                <a:solidFill>
                  <a:schemeClr val="tx1">
                    <a:lumMod val="65000"/>
                    <a:lumOff val="35000"/>
                  </a:schemeClr>
                </a:solidFill>
                <a:latin typeface="+mn-ea"/>
                <a:cs typeface="+mn-ea"/>
                <a:sym typeface="+mn-lt"/>
              </a:rPr>
              <a:t>列，第一列称为 </a:t>
            </a:r>
            <a:r>
              <a:rPr kumimoji="1" lang="en-US" altLang="zh-CN" sz="1400" dirty="0">
                <a:solidFill>
                  <a:schemeClr val="tx1">
                    <a:lumMod val="65000"/>
                    <a:lumOff val="35000"/>
                  </a:schemeClr>
                </a:solidFill>
                <a:latin typeface="+mn-ea"/>
                <a:cs typeface="+mn-ea"/>
                <a:sym typeface="+mn-lt"/>
              </a:rPr>
              <a:t>label</a:t>
            </a:r>
            <a:r>
              <a:rPr kumimoji="1" lang="zh-CN" altLang="en-US" sz="1400" dirty="0">
                <a:solidFill>
                  <a:schemeClr val="tx1">
                    <a:lumMod val="65000"/>
                    <a:lumOff val="35000"/>
                  </a:schemeClr>
                </a:solidFill>
                <a:latin typeface="+mn-ea"/>
                <a:cs typeface="+mn-ea"/>
                <a:sym typeface="+mn-lt"/>
              </a:rPr>
              <a:t>，是用户绘制的数字；其余列包含关联图像的像素值。训练集中的每个像素列都有一个类似 </a:t>
            </a:r>
            <a:r>
              <a:rPr kumimoji="1" lang="en-US" altLang="zh-CN" sz="1400" dirty="0">
                <a:solidFill>
                  <a:schemeClr val="tx1">
                    <a:lumMod val="65000"/>
                    <a:lumOff val="35000"/>
                  </a:schemeClr>
                </a:solidFill>
                <a:latin typeface="+mn-ea"/>
                <a:cs typeface="+mn-ea"/>
                <a:sym typeface="+mn-lt"/>
              </a:rPr>
              <a:t>pixel x </a:t>
            </a:r>
            <a:r>
              <a:rPr kumimoji="1" lang="zh-CN" altLang="en-US" sz="1400" dirty="0">
                <a:solidFill>
                  <a:schemeClr val="tx1">
                    <a:lumMod val="65000"/>
                    <a:lumOff val="35000"/>
                  </a:schemeClr>
                </a:solidFill>
                <a:latin typeface="+mn-ea"/>
                <a:cs typeface="+mn-ea"/>
                <a:sym typeface="+mn-lt"/>
              </a:rPr>
              <a:t>的名称，其中 </a:t>
            </a:r>
            <a:r>
              <a:rPr kumimoji="1" lang="en-US" altLang="zh-CN" sz="1400" dirty="0">
                <a:solidFill>
                  <a:schemeClr val="tx1">
                    <a:lumMod val="65000"/>
                    <a:lumOff val="35000"/>
                  </a:schemeClr>
                </a:solidFill>
                <a:latin typeface="+mn-ea"/>
                <a:cs typeface="+mn-ea"/>
                <a:sym typeface="+mn-lt"/>
              </a:rPr>
              <a:t>x </a:t>
            </a:r>
            <a:r>
              <a:rPr kumimoji="1" lang="zh-CN" altLang="en-US" sz="1400" dirty="0">
                <a:solidFill>
                  <a:schemeClr val="tx1">
                    <a:lumMod val="65000"/>
                    <a:lumOff val="35000"/>
                  </a:schemeClr>
                </a:solidFill>
                <a:latin typeface="+mn-ea"/>
                <a:cs typeface="+mn-ea"/>
                <a:sym typeface="+mn-lt"/>
              </a:rPr>
              <a:t>是</a:t>
            </a:r>
            <a:r>
              <a:rPr kumimoji="1" lang="en-US" altLang="zh-CN" sz="1400" dirty="0">
                <a:solidFill>
                  <a:schemeClr val="tx1">
                    <a:lumMod val="65000"/>
                    <a:lumOff val="35000"/>
                  </a:schemeClr>
                </a:solidFill>
                <a:latin typeface="+mn-ea"/>
                <a:cs typeface="+mn-ea"/>
                <a:sym typeface="+mn-lt"/>
              </a:rPr>
              <a:t>0</a:t>
            </a:r>
            <a:r>
              <a:rPr kumimoji="1" lang="zh-CN" altLang="en-US" sz="1400" dirty="0">
                <a:solidFill>
                  <a:schemeClr val="tx1">
                    <a:lumMod val="65000"/>
                    <a:lumOff val="35000"/>
                  </a:schemeClr>
                </a:solidFill>
                <a:latin typeface="+mn-ea"/>
                <a:cs typeface="+mn-ea"/>
                <a:sym typeface="+mn-lt"/>
              </a:rPr>
              <a:t>到</a:t>
            </a:r>
            <a:r>
              <a:rPr kumimoji="1" lang="en-US" altLang="zh-CN" sz="1400" dirty="0">
                <a:solidFill>
                  <a:schemeClr val="tx1">
                    <a:lumMod val="65000"/>
                    <a:lumOff val="35000"/>
                  </a:schemeClr>
                </a:solidFill>
                <a:latin typeface="+mn-ea"/>
                <a:cs typeface="+mn-ea"/>
                <a:sym typeface="+mn-lt"/>
              </a:rPr>
              <a:t>783</a:t>
            </a:r>
            <a:r>
              <a:rPr kumimoji="1" lang="zh-CN" altLang="en-US" sz="1400" dirty="0">
                <a:solidFill>
                  <a:schemeClr val="tx1">
                    <a:lumMod val="65000"/>
                    <a:lumOff val="35000"/>
                  </a:schemeClr>
                </a:solidFill>
                <a:latin typeface="+mn-ea"/>
                <a:cs typeface="+mn-ea"/>
                <a:sym typeface="+mn-lt"/>
              </a:rPr>
              <a:t>之间的整数（包括</a:t>
            </a:r>
            <a:r>
              <a:rPr kumimoji="1" lang="en-US" altLang="zh-CN" sz="1400" dirty="0">
                <a:solidFill>
                  <a:schemeClr val="tx1">
                    <a:lumMod val="65000"/>
                    <a:lumOff val="35000"/>
                  </a:schemeClr>
                </a:solidFill>
                <a:latin typeface="+mn-ea"/>
                <a:cs typeface="+mn-ea"/>
                <a:sym typeface="+mn-lt"/>
              </a:rPr>
              <a:t>0</a:t>
            </a:r>
            <a:r>
              <a:rPr kumimoji="1" lang="zh-CN" altLang="en-US" sz="1400" dirty="0">
                <a:solidFill>
                  <a:schemeClr val="tx1">
                    <a:lumMod val="65000"/>
                    <a:lumOff val="35000"/>
                  </a:schemeClr>
                </a:solidFill>
                <a:latin typeface="+mn-ea"/>
                <a:cs typeface="+mn-ea"/>
                <a:sym typeface="+mn-lt"/>
              </a:rPr>
              <a:t>和</a:t>
            </a:r>
            <a:r>
              <a:rPr kumimoji="1" lang="en-US" altLang="zh-CN" sz="1400" dirty="0">
                <a:solidFill>
                  <a:schemeClr val="tx1">
                    <a:lumMod val="65000"/>
                    <a:lumOff val="35000"/>
                  </a:schemeClr>
                </a:solidFill>
                <a:latin typeface="+mn-ea"/>
                <a:cs typeface="+mn-ea"/>
                <a:sym typeface="+mn-lt"/>
              </a:rPr>
              <a:t>783</a:t>
            </a:r>
            <a:r>
              <a:rPr kumimoji="1" lang="zh-CN" altLang="en-US" sz="1400" dirty="0">
                <a:solidFill>
                  <a:schemeClr val="tx1">
                    <a:lumMod val="65000"/>
                    <a:lumOff val="35000"/>
                  </a:schemeClr>
                </a:solidFill>
                <a:latin typeface="+mn-ea"/>
                <a:cs typeface="+mn-ea"/>
                <a:sym typeface="+mn-lt"/>
              </a:rPr>
              <a:t>）。为了在图像上定位这个像素，假设分解了 </a:t>
            </a:r>
            <a:r>
              <a:rPr kumimoji="1" lang="en-US" altLang="zh-CN" sz="1400" dirty="0">
                <a:solidFill>
                  <a:schemeClr val="tx1">
                    <a:lumMod val="65000"/>
                    <a:lumOff val="35000"/>
                  </a:schemeClr>
                </a:solidFill>
                <a:latin typeface="+mn-ea"/>
                <a:cs typeface="+mn-ea"/>
                <a:sym typeface="+mn-lt"/>
              </a:rPr>
              <a:t>x </a:t>
            </a:r>
            <a:r>
              <a:rPr kumimoji="1" lang="zh-CN" altLang="en-US" sz="1400" dirty="0">
                <a:solidFill>
                  <a:schemeClr val="tx1">
                    <a:lumMod val="65000"/>
                    <a:lumOff val="35000"/>
                  </a:schemeClr>
                </a:solidFill>
                <a:latin typeface="+mn-ea"/>
                <a:cs typeface="+mn-ea"/>
                <a:sym typeface="+mn-lt"/>
              </a:rPr>
              <a:t>作为 </a:t>
            </a:r>
            <a:r>
              <a:rPr kumimoji="1" lang="en-US" altLang="zh-CN" sz="1400" dirty="0">
                <a:solidFill>
                  <a:schemeClr val="tx1">
                    <a:lumMod val="65000"/>
                    <a:lumOff val="35000"/>
                  </a:schemeClr>
                </a:solidFill>
                <a:latin typeface="+mn-ea"/>
                <a:cs typeface="+mn-ea"/>
                <a:sym typeface="+mn-lt"/>
              </a:rPr>
              <a:t>x=</a:t>
            </a:r>
            <a:r>
              <a:rPr kumimoji="1" lang="en-US" altLang="zh-CN" sz="1400" dirty="0" err="1">
                <a:solidFill>
                  <a:schemeClr val="tx1">
                    <a:lumMod val="65000"/>
                    <a:lumOff val="35000"/>
                  </a:schemeClr>
                </a:solidFill>
                <a:latin typeface="+mn-ea"/>
                <a:cs typeface="+mn-ea"/>
                <a:sym typeface="+mn-lt"/>
              </a:rPr>
              <a:t>i</a:t>
            </a:r>
            <a:r>
              <a:rPr kumimoji="1" lang="en-US" altLang="zh-CN" sz="1400" dirty="0">
                <a:solidFill>
                  <a:schemeClr val="tx1">
                    <a:lumMod val="65000"/>
                    <a:lumOff val="35000"/>
                  </a:schemeClr>
                </a:solidFill>
                <a:latin typeface="+mn-ea"/>
                <a:cs typeface="+mn-ea"/>
                <a:sym typeface="+mn-lt"/>
              </a:rPr>
              <a:t>*28+j</a:t>
            </a:r>
            <a:r>
              <a:rPr kumimoji="1" lang="zh-CN" altLang="en-US" sz="1400" dirty="0">
                <a:solidFill>
                  <a:schemeClr val="tx1">
                    <a:lumMod val="65000"/>
                    <a:lumOff val="35000"/>
                  </a:schemeClr>
                </a:solidFill>
                <a:latin typeface="+mn-ea"/>
                <a:cs typeface="+mn-ea"/>
                <a:sym typeface="+mn-lt"/>
              </a:rPr>
              <a:t>，其中 </a:t>
            </a:r>
            <a:r>
              <a:rPr kumimoji="1" lang="en-US" altLang="zh-CN" sz="1400" dirty="0" err="1">
                <a:solidFill>
                  <a:schemeClr val="tx1">
                    <a:lumMod val="65000"/>
                    <a:lumOff val="35000"/>
                  </a:schemeClr>
                </a:solidFill>
                <a:latin typeface="+mn-ea"/>
                <a:cs typeface="+mn-ea"/>
                <a:sym typeface="+mn-lt"/>
              </a:rPr>
              <a:t>i</a:t>
            </a:r>
            <a:r>
              <a:rPr kumimoji="1" lang="en-US" altLang="zh-CN" sz="1400" dirty="0">
                <a:solidFill>
                  <a:schemeClr val="tx1">
                    <a:lumMod val="65000"/>
                    <a:lumOff val="35000"/>
                  </a:schemeClr>
                </a:solidFill>
                <a:latin typeface="+mn-ea"/>
                <a:cs typeface="+mn-ea"/>
                <a:sym typeface="+mn-lt"/>
              </a:rPr>
              <a:t> </a:t>
            </a:r>
            <a:r>
              <a:rPr kumimoji="1" lang="zh-CN" altLang="en-US" sz="1400" dirty="0">
                <a:solidFill>
                  <a:schemeClr val="tx1">
                    <a:lumMod val="65000"/>
                    <a:lumOff val="35000"/>
                  </a:schemeClr>
                </a:solidFill>
                <a:latin typeface="+mn-ea"/>
                <a:cs typeface="+mn-ea"/>
                <a:sym typeface="+mn-lt"/>
              </a:rPr>
              <a:t>和 </a:t>
            </a:r>
            <a:r>
              <a:rPr kumimoji="1" lang="en-US" altLang="zh-CN" sz="1400" dirty="0">
                <a:solidFill>
                  <a:schemeClr val="tx1">
                    <a:lumMod val="65000"/>
                    <a:lumOff val="35000"/>
                  </a:schemeClr>
                </a:solidFill>
                <a:latin typeface="+mn-ea"/>
                <a:cs typeface="+mn-ea"/>
                <a:sym typeface="+mn-lt"/>
              </a:rPr>
              <a:t>j </a:t>
            </a:r>
            <a:r>
              <a:rPr kumimoji="1" lang="zh-CN" altLang="en-US" sz="1400" dirty="0">
                <a:solidFill>
                  <a:schemeClr val="tx1">
                    <a:lumMod val="65000"/>
                    <a:lumOff val="35000"/>
                  </a:schemeClr>
                </a:solidFill>
                <a:latin typeface="+mn-ea"/>
                <a:cs typeface="+mn-ea"/>
                <a:sym typeface="+mn-lt"/>
              </a:rPr>
              <a:t>是</a:t>
            </a:r>
            <a:r>
              <a:rPr kumimoji="1" lang="en-US" altLang="zh-CN" sz="1400" dirty="0">
                <a:solidFill>
                  <a:schemeClr val="tx1">
                    <a:lumMod val="65000"/>
                    <a:lumOff val="35000"/>
                  </a:schemeClr>
                </a:solidFill>
                <a:latin typeface="+mn-ea"/>
                <a:cs typeface="+mn-ea"/>
                <a:sym typeface="+mn-lt"/>
              </a:rPr>
              <a:t>0</a:t>
            </a:r>
            <a:r>
              <a:rPr kumimoji="1" lang="zh-CN" altLang="en-US" sz="1400" dirty="0">
                <a:solidFill>
                  <a:schemeClr val="tx1">
                    <a:lumMod val="65000"/>
                    <a:lumOff val="35000"/>
                  </a:schemeClr>
                </a:solidFill>
                <a:latin typeface="+mn-ea"/>
                <a:cs typeface="+mn-ea"/>
                <a:sym typeface="+mn-lt"/>
              </a:rPr>
              <a:t>到</a:t>
            </a:r>
            <a:r>
              <a:rPr kumimoji="1" lang="en-US" altLang="zh-CN" sz="1400" dirty="0">
                <a:solidFill>
                  <a:schemeClr val="tx1">
                    <a:lumMod val="65000"/>
                    <a:lumOff val="35000"/>
                  </a:schemeClr>
                </a:solidFill>
                <a:latin typeface="+mn-ea"/>
                <a:cs typeface="+mn-ea"/>
                <a:sym typeface="+mn-lt"/>
              </a:rPr>
              <a:t>27</a:t>
            </a:r>
            <a:r>
              <a:rPr kumimoji="1" lang="zh-CN" altLang="en-US" sz="1400" dirty="0">
                <a:solidFill>
                  <a:schemeClr val="tx1">
                    <a:lumMod val="65000"/>
                    <a:lumOff val="35000"/>
                  </a:schemeClr>
                </a:solidFill>
                <a:latin typeface="+mn-ea"/>
                <a:cs typeface="+mn-ea"/>
                <a:sym typeface="+mn-lt"/>
              </a:rPr>
              <a:t>之间的整数（包括</a:t>
            </a:r>
            <a:r>
              <a:rPr kumimoji="1" lang="en-US" altLang="zh-CN" sz="1400" dirty="0">
                <a:solidFill>
                  <a:schemeClr val="tx1">
                    <a:lumMod val="65000"/>
                    <a:lumOff val="35000"/>
                  </a:schemeClr>
                </a:solidFill>
                <a:latin typeface="+mn-ea"/>
                <a:cs typeface="+mn-ea"/>
                <a:sym typeface="+mn-lt"/>
              </a:rPr>
              <a:t>0</a:t>
            </a:r>
            <a:r>
              <a:rPr kumimoji="1" lang="zh-CN" altLang="en-US" sz="1400" dirty="0">
                <a:solidFill>
                  <a:schemeClr val="tx1">
                    <a:lumMod val="65000"/>
                    <a:lumOff val="35000"/>
                  </a:schemeClr>
                </a:solidFill>
                <a:latin typeface="+mn-ea"/>
                <a:cs typeface="+mn-ea"/>
                <a:sym typeface="+mn-lt"/>
              </a:rPr>
              <a:t>和</a:t>
            </a:r>
            <a:r>
              <a:rPr kumimoji="1" lang="en-US" altLang="zh-CN" sz="1400" dirty="0">
                <a:solidFill>
                  <a:schemeClr val="tx1">
                    <a:lumMod val="65000"/>
                    <a:lumOff val="35000"/>
                  </a:schemeClr>
                </a:solidFill>
                <a:latin typeface="+mn-ea"/>
                <a:cs typeface="+mn-ea"/>
                <a:sym typeface="+mn-lt"/>
              </a:rPr>
              <a:t>27</a:t>
            </a:r>
            <a:r>
              <a:rPr kumimoji="1" lang="zh-CN" altLang="en-US" sz="1400" dirty="0">
                <a:solidFill>
                  <a:schemeClr val="tx1">
                    <a:lumMod val="65000"/>
                    <a:lumOff val="35000"/>
                  </a:schemeClr>
                </a:solidFill>
                <a:latin typeface="+mn-ea"/>
                <a:cs typeface="+mn-ea"/>
                <a:sym typeface="+mn-lt"/>
              </a:rPr>
              <a:t>），然后 </a:t>
            </a:r>
            <a:r>
              <a:rPr kumimoji="1" lang="en-US" altLang="zh-CN" sz="1400" dirty="0">
                <a:solidFill>
                  <a:schemeClr val="tx1">
                    <a:lumMod val="65000"/>
                    <a:lumOff val="35000"/>
                  </a:schemeClr>
                </a:solidFill>
                <a:latin typeface="+mn-ea"/>
                <a:cs typeface="+mn-ea"/>
                <a:sym typeface="+mn-lt"/>
              </a:rPr>
              <a:t>Pixel x </a:t>
            </a:r>
            <a:r>
              <a:rPr kumimoji="1" lang="zh-CN" altLang="en-US" sz="1400" dirty="0">
                <a:solidFill>
                  <a:schemeClr val="tx1">
                    <a:lumMod val="65000"/>
                    <a:lumOff val="35000"/>
                  </a:schemeClr>
                </a:solidFill>
                <a:latin typeface="+mn-ea"/>
                <a:cs typeface="+mn-ea"/>
                <a:sym typeface="+mn-lt"/>
              </a:rPr>
              <a:t>位于 </a:t>
            </a:r>
            <a:r>
              <a:rPr kumimoji="1" lang="en-US" altLang="zh-CN" sz="1400" dirty="0">
                <a:solidFill>
                  <a:schemeClr val="tx1">
                    <a:lumMod val="65000"/>
                    <a:lumOff val="35000"/>
                  </a:schemeClr>
                </a:solidFill>
                <a:latin typeface="+mn-ea"/>
                <a:cs typeface="+mn-ea"/>
                <a:sym typeface="+mn-lt"/>
              </a:rPr>
              <a:t>28×28 </a:t>
            </a:r>
            <a:r>
              <a:rPr kumimoji="1" lang="zh-CN" altLang="en-US" sz="1400" dirty="0">
                <a:solidFill>
                  <a:schemeClr val="tx1">
                    <a:lumMod val="65000"/>
                    <a:lumOff val="35000"/>
                  </a:schemeClr>
                </a:solidFill>
                <a:latin typeface="+mn-ea"/>
                <a:cs typeface="+mn-ea"/>
                <a:sym typeface="+mn-lt"/>
              </a:rPr>
              <a:t>矩阵的行 </a:t>
            </a:r>
            <a:r>
              <a:rPr kumimoji="1" lang="en-US" altLang="zh-CN" sz="1400" dirty="0" err="1">
                <a:solidFill>
                  <a:schemeClr val="tx1">
                    <a:lumMod val="65000"/>
                    <a:lumOff val="35000"/>
                  </a:schemeClr>
                </a:solidFill>
                <a:latin typeface="+mn-ea"/>
                <a:cs typeface="+mn-ea"/>
                <a:sym typeface="+mn-lt"/>
              </a:rPr>
              <a:t>i</a:t>
            </a:r>
            <a:r>
              <a:rPr kumimoji="1" lang="zh-CN" altLang="en-US" sz="1400" dirty="0">
                <a:solidFill>
                  <a:schemeClr val="tx1">
                    <a:lumMod val="65000"/>
                    <a:lumOff val="35000"/>
                  </a:schemeClr>
                </a:solidFill>
                <a:latin typeface="+mn-ea"/>
                <a:cs typeface="+mn-ea"/>
                <a:sym typeface="+mn-lt"/>
              </a:rPr>
              <a:t>和列 </a:t>
            </a:r>
            <a:r>
              <a:rPr kumimoji="1" lang="en-US" altLang="zh-CN" sz="1400" dirty="0">
                <a:solidFill>
                  <a:schemeClr val="tx1">
                    <a:lumMod val="65000"/>
                    <a:lumOff val="35000"/>
                  </a:schemeClr>
                </a:solidFill>
                <a:latin typeface="+mn-ea"/>
                <a:cs typeface="+mn-ea"/>
                <a:sym typeface="+mn-lt"/>
              </a:rPr>
              <a:t>j </a:t>
            </a:r>
            <a:r>
              <a:rPr kumimoji="1" lang="zh-CN" altLang="en-US" sz="1400" dirty="0">
                <a:solidFill>
                  <a:schemeClr val="tx1">
                    <a:lumMod val="65000"/>
                    <a:lumOff val="35000"/>
                  </a:schemeClr>
                </a:solidFill>
                <a:latin typeface="+mn-ea"/>
                <a:cs typeface="+mn-ea"/>
                <a:sym typeface="+mn-lt"/>
              </a:rPr>
              <a:t>上（索引为从零开始的）。</a:t>
            </a:r>
          </a:p>
        </p:txBody>
      </p:sp>
      <p:pic>
        <p:nvPicPr>
          <p:cNvPr id="16" name="图片 15">
            <a:extLst>
              <a:ext uri="{FF2B5EF4-FFF2-40B4-BE49-F238E27FC236}">
                <a16:creationId xmlns:a16="http://schemas.microsoft.com/office/drawing/2014/main" id="{E8BBC842-7DF6-4CC0-8AFC-5DE87B1DC025}"/>
              </a:ext>
            </a:extLst>
          </p:cNvPr>
          <p:cNvPicPr>
            <a:picLocks noChangeAspect="1"/>
          </p:cNvPicPr>
          <p:nvPr/>
        </p:nvPicPr>
        <p:blipFill>
          <a:blip r:embed="rId3"/>
          <a:srcRect/>
          <a:stretch/>
        </p:blipFill>
        <p:spPr>
          <a:xfrm>
            <a:off x="560068" y="1312953"/>
            <a:ext cx="5461592" cy="3088062"/>
          </a:xfrm>
          <a:prstGeom prst="rect">
            <a:avLst/>
          </a:prstGeom>
        </p:spPr>
      </p:pic>
      <p:sp>
        <p:nvSpPr>
          <p:cNvPr id="9" name="文本框 8">
            <a:extLst>
              <a:ext uri="{FF2B5EF4-FFF2-40B4-BE49-F238E27FC236}">
                <a16:creationId xmlns:a16="http://schemas.microsoft.com/office/drawing/2014/main" id="{1BA68138-4662-4E99-B06B-EEA5F26A4BED}"/>
              </a:ext>
            </a:extLst>
          </p:cNvPr>
          <p:cNvSpPr txBox="1"/>
          <p:nvPr/>
        </p:nvSpPr>
        <p:spPr>
          <a:xfrm>
            <a:off x="6638693" y="4626325"/>
            <a:ext cx="5493834" cy="1027397"/>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latin typeface="+mn-ea"/>
                <a:cs typeface="+mn-ea"/>
                <a:sym typeface="+mn-lt"/>
              </a:rPr>
              <a:t>例如，</a:t>
            </a:r>
            <a:r>
              <a:rPr kumimoji="1" lang="en-US" altLang="zh-CN" sz="1400" dirty="0">
                <a:solidFill>
                  <a:schemeClr val="tx1">
                    <a:lumMod val="65000"/>
                    <a:lumOff val="35000"/>
                  </a:schemeClr>
                </a:solidFill>
                <a:latin typeface="+mn-ea"/>
                <a:cs typeface="+mn-ea"/>
                <a:sym typeface="+mn-lt"/>
              </a:rPr>
              <a:t>pixel 31 </a:t>
            </a:r>
            <a:r>
              <a:rPr kumimoji="1" lang="zh-CN" altLang="en-US" sz="1400" dirty="0">
                <a:solidFill>
                  <a:schemeClr val="tx1">
                    <a:lumMod val="65000"/>
                    <a:lumOff val="35000"/>
                  </a:schemeClr>
                </a:solidFill>
                <a:latin typeface="+mn-ea"/>
                <a:cs typeface="+mn-ea"/>
                <a:sym typeface="+mn-lt"/>
              </a:rPr>
              <a:t>表示左起第四列中的像素，以及顶部的第二行，如下图所示：从视觉上看，如果省略了 </a:t>
            </a:r>
            <a:r>
              <a:rPr kumimoji="1" lang="en-US" altLang="zh-CN" sz="1400" dirty="0">
                <a:solidFill>
                  <a:schemeClr val="tx1">
                    <a:lumMod val="65000"/>
                    <a:lumOff val="35000"/>
                  </a:schemeClr>
                </a:solidFill>
                <a:latin typeface="+mn-ea"/>
                <a:cs typeface="+mn-ea"/>
                <a:sym typeface="+mn-lt"/>
              </a:rPr>
              <a:t>pixel </a:t>
            </a:r>
            <a:r>
              <a:rPr kumimoji="1" lang="zh-CN" altLang="en-US" sz="1400" dirty="0">
                <a:solidFill>
                  <a:schemeClr val="tx1">
                    <a:lumMod val="65000"/>
                    <a:lumOff val="35000"/>
                  </a:schemeClr>
                </a:solidFill>
                <a:latin typeface="+mn-ea"/>
                <a:cs typeface="+mn-ea"/>
                <a:sym typeface="+mn-lt"/>
              </a:rPr>
              <a:t>前缀，那么这些像素就构成了这样的图像（即 </a:t>
            </a:r>
            <a:r>
              <a:rPr kumimoji="1" lang="en-US" altLang="zh-CN" sz="1400" dirty="0">
                <a:solidFill>
                  <a:schemeClr val="tx1">
                    <a:lumMod val="65000"/>
                    <a:lumOff val="35000"/>
                  </a:schemeClr>
                </a:solidFill>
                <a:latin typeface="+mn-ea"/>
                <a:cs typeface="+mn-ea"/>
                <a:sym typeface="+mn-lt"/>
              </a:rPr>
              <a:t>(2 - 1) * 28 + (4 - 1) = 31</a:t>
            </a:r>
            <a:r>
              <a:rPr kumimoji="1" lang="zh-CN" altLang="en-US" sz="1400" dirty="0">
                <a:solidFill>
                  <a:schemeClr val="tx1">
                    <a:lumMod val="65000"/>
                    <a:lumOff val="35000"/>
                  </a:schemeClr>
                </a:solidFill>
                <a:latin typeface="+mn-ea"/>
                <a:cs typeface="+mn-ea"/>
                <a:sym typeface="+mn-lt"/>
              </a:rPr>
              <a:t>）。</a:t>
            </a:r>
          </a:p>
        </p:txBody>
      </p:sp>
      <p:pic>
        <p:nvPicPr>
          <p:cNvPr id="8" name="图片 7">
            <a:extLst>
              <a:ext uri="{FF2B5EF4-FFF2-40B4-BE49-F238E27FC236}">
                <a16:creationId xmlns:a16="http://schemas.microsoft.com/office/drawing/2014/main" id="{C7A07C72-3999-487A-9C7F-C088F246B2A0}"/>
              </a:ext>
            </a:extLst>
          </p:cNvPr>
          <p:cNvPicPr>
            <a:picLocks noChangeAspect="1"/>
          </p:cNvPicPr>
          <p:nvPr/>
        </p:nvPicPr>
        <p:blipFill>
          <a:blip r:embed="rId4"/>
          <a:stretch>
            <a:fillRect/>
          </a:stretch>
        </p:blipFill>
        <p:spPr>
          <a:xfrm>
            <a:off x="7062439" y="1312953"/>
            <a:ext cx="4856821" cy="2939655"/>
          </a:xfrm>
          <a:prstGeom prst="rect">
            <a:avLst/>
          </a:prstGeom>
        </p:spPr>
      </p:pic>
    </p:spTree>
    <p:extLst>
      <p:ext uri="{BB962C8B-B14F-4D97-AF65-F5344CB8AC3E}">
        <p14:creationId xmlns:p14="http://schemas.microsoft.com/office/powerpoint/2010/main" val="1313984633"/>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3C750A-6CEC-EC4F-96F0-878E113FF3C3}"/>
              </a:ext>
            </a:extLst>
          </p:cNvPr>
          <p:cNvSpPr/>
          <p:nvPr/>
        </p:nvSpPr>
        <p:spPr>
          <a:xfrm>
            <a:off x="902037" y="223640"/>
            <a:ext cx="1415772" cy="461665"/>
          </a:xfrm>
          <a:prstGeom prst="rect">
            <a:avLst/>
          </a:prstGeom>
        </p:spPr>
        <p:txBody>
          <a:bodyPr wrap="none">
            <a:spAutoFit/>
          </a:bodyPr>
          <a:lstStyle/>
          <a:p>
            <a:pPr>
              <a:buSzPct val="80000"/>
            </a:pPr>
            <a:r>
              <a:rPr kumimoji="1" lang="zh-CN" altLang="en-US" sz="2400" dirty="0">
                <a:solidFill>
                  <a:schemeClr val="tx1">
                    <a:lumMod val="75000"/>
                    <a:lumOff val="25000"/>
                  </a:schemeClr>
                </a:solidFill>
                <a:latin typeface="+mn-ea"/>
              </a:rPr>
              <a:t>数据准备</a:t>
            </a:r>
            <a:endParaRPr kumimoji="1" lang="en-US" altLang="zh-CN" sz="2400" dirty="0">
              <a:solidFill>
                <a:schemeClr val="tx1">
                  <a:lumMod val="75000"/>
                  <a:lumOff val="25000"/>
                </a:schemeClr>
              </a:solidFill>
              <a:latin typeface="+mn-ea"/>
            </a:endParaRPr>
          </a:p>
        </p:txBody>
      </p:sp>
      <p:sp>
        <p:nvSpPr>
          <p:cNvPr id="14" name="文本框 13">
            <a:extLst>
              <a:ext uri="{FF2B5EF4-FFF2-40B4-BE49-F238E27FC236}">
                <a16:creationId xmlns:a16="http://schemas.microsoft.com/office/drawing/2014/main" id="{454D2931-4CE2-6E4E-8A9C-5CEEA76AE768}"/>
              </a:ext>
            </a:extLst>
          </p:cNvPr>
          <p:cNvSpPr txBox="1"/>
          <p:nvPr/>
        </p:nvSpPr>
        <p:spPr>
          <a:xfrm>
            <a:off x="858513" y="748214"/>
            <a:ext cx="10159973" cy="1027397"/>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latin typeface="+mn-ea"/>
                <a:cs typeface="+mn-ea"/>
                <a:sym typeface="+mn-lt"/>
              </a:rPr>
              <a:t>①</a:t>
            </a:r>
            <a:r>
              <a:rPr kumimoji="1" lang="en-US" altLang="zh-CN" sz="1400" dirty="0">
                <a:solidFill>
                  <a:schemeClr val="tx1">
                    <a:lumMod val="65000"/>
                    <a:lumOff val="35000"/>
                  </a:schemeClr>
                </a:solidFill>
                <a:latin typeface="+mn-ea"/>
                <a:cs typeface="+mn-ea"/>
                <a:sym typeface="+mn-lt"/>
              </a:rPr>
              <a:t>train.csv</a:t>
            </a:r>
            <a:r>
              <a:rPr kumimoji="1" lang="zh-CN" altLang="en-US" sz="1400" dirty="0">
                <a:solidFill>
                  <a:schemeClr val="tx1">
                    <a:lumMod val="65000"/>
                    <a:lumOff val="35000"/>
                  </a:schemeClr>
                </a:solidFill>
                <a:latin typeface="+mn-ea"/>
                <a:cs typeface="+mn-ea"/>
                <a:sym typeface="+mn-lt"/>
              </a:rPr>
              <a:t>是训练样本集，大小</a:t>
            </a:r>
            <a:r>
              <a:rPr kumimoji="1" lang="en-US" altLang="zh-CN" sz="1400" dirty="0">
                <a:solidFill>
                  <a:schemeClr val="tx1">
                    <a:lumMod val="65000"/>
                    <a:lumOff val="35000"/>
                  </a:schemeClr>
                </a:solidFill>
                <a:latin typeface="+mn-ea"/>
                <a:cs typeface="+mn-ea"/>
                <a:sym typeface="+mn-lt"/>
              </a:rPr>
              <a:t>42001*785</a:t>
            </a:r>
            <a:r>
              <a:rPr kumimoji="1" lang="zh-CN" altLang="en-US" sz="1400" dirty="0">
                <a:solidFill>
                  <a:schemeClr val="tx1">
                    <a:lumMod val="65000"/>
                    <a:lumOff val="35000"/>
                  </a:schemeClr>
                </a:solidFill>
                <a:latin typeface="+mn-ea"/>
                <a:cs typeface="+mn-ea"/>
                <a:sym typeface="+mn-lt"/>
              </a:rPr>
              <a:t>，第一行是文字描述，所以实际的样本数据大小是</a:t>
            </a:r>
            <a:r>
              <a:rPr kumimoji="1" lang="en-US" altLang="zh-CN" sz="1400" dirty="0">
                <a:solidFill>
                  <a:schemeClr val="tx1">
                    <a:lumMod val="65000"/>
                    <a:lumOff val="35000"/>
                  </a:schemeClr>
                </a:solidFill>
                <a:latin typeface="+mn-ea"/>
                <a:cs typeface="+mn-ea"/>
                <a:sym typeface="+mn-lt"/>
              </a:rPr>
              <a:t>42000*785</a:t>
            </a:r>
            <a:r>
              <a:rPr kumimoji="1" lang="zh-CN" altLang="en-US" sz="1400" dirty="0">
                <a:solidFill>
                  <a:schemeClr val="tx1">
                    <a:lumMod val="65000"/>
                    <a:lumOff val="35000"/>
                  </a:schemeClr>
                </a:solidFill>
                <a:latin typeface="+mn-ea"/>
                <a:cs typeface="+mn-ea"/>
                <a:sym typeface="+mn-lt"/>
              </a:rPr>
              <a:t>，其中第一列的每一个数字是它对应行的</a:t>
            </a:r>
            <a:r>
              <a:rPr kumimoji="1" lang="en-US" altLang="zh-CN" sz="1400" dirty="0">
                <a:solidFill>
                  <a:schemeClr val="tx1">
                    <a:lumMod val="65000"/>
                    <a:lumOff val="35000"/>
                  </a:schemeClr>
                </a:solidFill>
                <a:latin typeface="+mn-ea"/>
                <a:cs typeface="+mn-ea"/>
                <a:sym typeface="+mn-lt"/>
              </a:rPr>
              <a:t>label</a:t>
            </a:r>
            <a:r>
              <a:rPr kumimoji="1" lang="zh-CN" altLang="en-US" sz="1400" dirty="0">
                <a:solidFill>
                  <a:schemeClr val="tx1">
                    <a:lumMod val="65000"/>
                    <a:lumOff val="35000"/>
                  </a:schemeClr>
                </a:solidFill>
                <a:latin typeface="+mn-ea"/>
                <a:cs typeface="+mn-ea"/>
                <a:sym typeface="+mn-lt"/>
              </a:rPr>
              <a:t>，可以将第一列单独取出来，得到</a:t>
            </a:r>
            <a:r>
              <a:rPr kumimoji="1" lang="en-US" altLang="zh-CN" sz="1400" dirty="0">
                <a:solidFill>
                  <a:schemeClr val="tx1">
                    <a:lumMod val="65000"/>
                    <a:lumOff val="35000"/>
                  </a:schemeClr>
                </a:solidFill>
                <a:latin typeface="+mn-ea"/>
                <a:cs typeface="+mn-ea"/>
                <a:sym typeface="+mn-lt"/>
              </a:rPr>
              <a:t>42000*1</a:t>
            </a:r>
            <a:r>
              <a:rPr kumimoji="1" lang="zh-CN" altLang="en-US" sz="1400" dirty="0">
                <a:solidFill>
                  <a:schemeClr val="tx1">
                    <a:lumMod val="65000"/>
                    <a:lumOff val="35000"/>
                  </a:schemeClr>
                </a:solidFill>
                <a:latin typeface="+mn-ea"/>
                <a:cs typeface="+mn-ea"/>
                <a:sym typeface="+mn-lt"/>
              </a:rPr>
              <a:t>的向量</a:t>
            </a:r>
            <a:r>
              <a:rPr kumimoji="1" lang="en-US" altLang="zh-CN" sz="1400" dirty="0" err="1">
                <a:solidFill>
                  <a:schemeClr val="tx1">
                    <a:lumMod val="65000"/>
                    <a:lumOff val="35000"/>
                  </a:schemeClr>
                </a:solidFill>
                <a:latin typeface="+mn-ea"/>
                <a:cs typeface="+mn-ea"/>
                <a:sym typeface="+mn-lt"/>
              </a:rPr>
              <a:t>trainLabel</a:t>
            </a:r>
            <a:r>
              <a:rPr kumimoji="1" lang="zh-CN" altLang="en-US" sz="1400" dirty="0">
                <a:solidFill>
                  <a:schemeClr val="tx1">
                    <a:lumMod val="65000"/>
                    <a:lumOff val="35000"/>
                  </a:schemeClr>
                </a:solidFill>
                <a:latin typeface="+mn-ea"/>
                <a:cs typeface="+mn-ea"/>
                <a:sym typeface="+mn-lt"/>
              </a:rPr>
              <a:t>，剩下的就是</a:t>
            </a:r>
            <a:r>
              <a:rPr kumimoji="1" lang="en-US" altLang="zh-CN" sz="1400" dirty="0">
                <a:solidFill>
                  <a:schemeClr val="tx1">
                    <a:lumMod val="65000"/>
                    <a:lumOff val="35000"/>
                  </a:schemeClr>
                </a:solidFill>
                <a:latin typeface="+mn-ea"/>
                <a:cs typeface="+mn-ea"/>
                <a:sym typeface="+mn-lt"/>
              </a:rPr>
              <a:t>42000*784</a:t>
            </a:r>
            <a:r>
              <a:rPr kumimoji="1" lang="zh-CN" altLang="en-US" sz="1400" dirty="0">
                <a:solidFill>
                  <a:schemeClr val="tx1">
                    <a:lumMod val="65000"/>
                    <a:lumOff val="35000"/>
                  </a:schemeClr>
                </a:solidFill>
                <a:latin typeface="+mn-ea"/>
                <a:cs typeface="+mn-ea"/>
                <a:sym typeface="+mn-lt"/>
              </a:rPr>
              <a:t>的特征向量集</a:t>
            </a:r>
            <a:r>
              <a:rPr kumimoji="1" lang="en-US" altLang="zh-CN" sz="1400" dirty="0" err="1">
                <a:solidFill>
                  <a:schemeClr val="tx1">
                    <a:lumMod val="65000"/>
                    <a:lumOff val="35000"/>
                  </a:schemeClr>
                </a:solidFill>
                <a:latin typeface="+mn-ea"/>
                <a:cs typeface="+mn-ea"/>
                <a:sym typeface="+mn-lt"/>
              </a:rPr>
              <a:t>trainData</a:t>
            </a:r>
            <a:r>
              <a:rPr kumimoji="1" lang="zh-CN" altLang="en-US" sz="1400" dirty="0">
                <a:solidFill>
                  <a:schemeClr val="tx1">
                    <a:lumMod val="65000"/>
                    <a:lumOff val="35000"/>
                  </a:schemeClr>
                </a:solidFill>
                <a:latin typeface="+mn-ea"/>
                <a:cs typeface="+mn-ea"/>
                <a:sym typeface="+mn-lt"/>
              </a:rPr>
              <a:t>，所以从</a:t>
            </a:r>
            <a:r>
              <a:rPr kumimoji="1" lang="en-US" altLang="zh-CN" sz="1400" dirty="0">
                <a:solidFill>
                  <a:schemeClr val="tx1">
                    <a:lumMod val="65000"/>
                    <a:lumOff val="35000"/>
                  </a:schemeClr>
                </a:solidFill>
                <a:latin typeface="+mn-ea"/>
                <a:cs typeface="+mn-ea"/>
                <a:sym typeface="+mn-lt"/>
              </a:rPr>
              <a:t>train.csv</a:t>
            </a:r>
            <a:r>
              <a:rPr kumimoji="1" lang="zh-CN" altLang="en-US" sz="1400" dirty="0">
                <a:solidFill>
                  <a:schemeClr val="tx1">
                    <a:lumMod val="65000"/>
                    <a:lumOff val="35000"/>
                  </a:schemeClr>
                </a:solidFill>
                <a:latin typeface="+mn-ea"/>
                <a:cs typeface="+mn-ea"/>
                <a:sym typeface="+mn-lt"/>
              </a:rPr>
              <a:t>可以获取两个矩阵</a:t>
            </a:r>
            <a:r>
              <a:rPr kumimoji="1" lang="en-US" altLang="zh-CN" sz="1400" dirty="0" err="1">
                <a:solidFill>
                  <a:schemeClr val="tx1">
                    <a:lumMod val="65000"/>
                    <a:lumOff val="35000"/>
                  </a:schemeClr>
                </a:solidFill>
                <a:latin typeface="+mn-ea"/>
                <a:cs typeface="+mn-ea"/>
                <a:sym typeface="+mn-lt"/>
              </a:rPr>
              <a:t>trainLabel</a:t>
            </a:r>
            <a:r>
              <a:rPr kumimoji="1" lang="zh-CN" altLang="en-US" sz="1400" dirty="0">
                <a:solidFill>
                  <a:schemeClr val="tx1">
                    <a:lumMod val="65000"/>
                    <a:lumOff val="35000"/>
                  </a:schemeClr>
                </a:solidFill>
                <a:latin typeface="+mn-ea"/>
                <a:cs typeface="+mn-ea"/>
                <a:sym typeface="+mn-lt"/>
              </a:rPr>
              <a:t>、</a:t>
            </a:r>
            <a:r>
              <a:rPr kumimoji="1" lang="en-US" altLang="zh-CN" sz="1400" dirty="0" err="1">
                <a:solidFill>
                  <a:schemeClr val="tx1">
                    <a:lumMod val="65000"/>
                    <a:lumOff val="35000"/>
                  </a:schemeClr>
                </a:solidFill>
                <a:latin typeface="+mn-ea"/>
                <a:cs typeface="+mn-ea"/>
                <a:sym typeface="+mn-lt"/>
              </a:rPr>
              <a:t>trainData</a:t>
            </a:r>
            <a:r>
              <a:rPr kumimoji="1" lang="zh-CN" altLang="en-US" sz="1400" dirty="0">
                <a:solidFill>
                  <a:schemeClr val="tx1">
                    <a:lumMod val="65000"/>
                    <a:lumOff val="35000"/>
                  </a:schemeClr>
                </a:solidFill>
                <a:latin typeface="+mn-ea"/>
                <a:cs typeface="+mn-ea"/>
                <a:sym typeface="+mn-lt"/>
              </a:rPr>
              <a:t>。</a:t>
            </a:r>
            <a:endParaRPr kumimoji="1" lang="en-US" altLang="zh-CN" sz="1400" dirty="0">
              <a:solidFill>
                <a:schemeClr val="tx1">
                  <a:lumMod val="65000"/>
                  <a:lumOff val="35000"/>
                </a:schemeClr>
              </a:solidFill>
              <a:latin typeface="+mn-ea"/>
              <a:cs typeface="+mn-ea"/>
              <a:sym typeface="+mn-lt"/>
            </a:endParaRPr>
          </a:p>
        </p:txBody>
      </p:sp>
      <p:pic>
        <p:nvPicPr>
          <p:cNvPr id="4" name="图片 3">
            <a:extLst>
              <a:ext uri="{FF2B5EF4-FFF2-40B4-BE49-F238E27FC236}">
                <a16:creationId xmlns:a16="http://schemas.microsoft.com/office/drawing/2014/main" id="{D868F61C-F086-444F-BF4C-E3517DB1DF34}"/>
              </a:ext>
            </a:extLst>
          </p:cNvPr>
          <p:cNvPicPr>
            <a:picLocks noChangeAspect="1"/>
          </p:cNvPicPr>
          <p:nvPr/>
        </p:nvPicPr>
        <p:blipFill>
          <a:blip r:embed="rId3"/>
          <a:stretch>
            <a:fillRect/>
          </a:stretch>
        </p:blipFill>
        <p:spPr>
          <a:xfrm>
            <a:off x="829307" y="2178206"/>
            <a:ext cx="5996320" cy="3539248"/>
          </a:xfrm>
          <a:prstGeom prst="rect">
            <a:avLst/>
          </a:prstGeom>
        </p:spPr>
      </p:pic>
      <p:pic>
        <p:nvPicPr>
          <p:cNvPr id="6" name="图片 5">
            <a:extLst>
              <a:ext uri="{FF2B5EF4-FFF2-40B4-BE49-F238E27FC236}">
                <a16:creationId xmlns:a16="http://schemas.microsoft.com/office/drawing/2014/main" id="{3A9AD1D1-5CCF-44C2-967D-40852277617F}"/>
              </a:ext>
            </a:extLst>
          </p:cNvPr>
          <p:cNvPicPr>
            <a:picLocks noChangeAspect="1"/>
          </p:cNvPicPr>
          <p:nvPr/>
        </p:nvPicPr>
        <p:blipFill>
          <a:blip r:embed="rId4"/>
          <a:stretch>
            <a:fillRect/>
          </a:stretch>
        </p:blipFill>
        <p:spPr>
          <a:xfrm>
            <a:off x="8542092" y="2178206"/>
            <a:ext cx="2006703" cy="3956253"/>
          </a:xfrm>
          <a:prstGeom prst="rect">
            <a:avLst/>
          </a:prstGeom>
        </p:spPr>
      </p:pic>
    </p:spTree>
    <p:extLst>
      <p:ext uri="{BB962C8B-B14F-4D97-AF65-F5344CB8AC3E}">
        <p14:creationId xmlns:p14="http://schemas.microsoft.com/office/powerpoint/2010/main" val="3182336681"/>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3C750A-6CEC-EC4F-96F0-878E113FF3C3}"/>
              </a:ext>
            </a:extLst>
          </p:cNvPr>
          <p:cNvSpPr/>
          <p:nvPr/>
        </p:nvSpPr>
        <p:spPr>
          <a:xfrm>
            <a:off x="902037" y="223640"/>
            <a:ext cx="1415772" cy="461665"/>
          </a:xfrm>
          <a:prstGeom prst="rect">
            <a:avLst/>
          </a:prstGeom>
        </p:spPr>
        <p:txBody>
          <a:bodyPr wrap="none">
            <a:spAutoFit/>
          </a:bodyPr>
          <a:lstStyle/>
          <a:p>
            <a:pPr>
              <a:buSzPct val="80000"/>
            </a:pPr>
            <a:r>
              <a:rPr kumimoji="1" lang="zh-CN" altLang="en-US" sz="2400" dirty="0">
                <a:solidFill>
                  <a:schemeClr val="tx1">
                    <a:lumMod val="75000"/>
                    <a:lumOff val="25000"/>
                  </a:schemeClr>
                </a:solidFill>
                <a:latin typeface="+mn-ea"/>
              </a:rPr>
              <a:t>数据准备</a:t>
            </a:r>
            <a:endParaRPr kumimoji="1" lang="en-US" altLang="zh-CN" sz="2400" dirty="0">
              <a:solidFill>
                <a:schemeClr val="tx1">
                  <a:lumMod val="75000"/>
                  <a:lumOff val="25000"/>
                </a:schemeClr>
              </a:solidFill>
              <a:latin typeface="+mn-ea"/>
            </a:endParaRPr>
          </a:p>
        </p:txBody>
      </p:sp>
      <p:sp>
        <p:nvSpPr>
          <p:cNvPr id="14" name="文本框 13">
            <a:extLst>
              <a:ext uri="{FF2B5EF4-FFF2-40B4-BE49-F238E27FC236}">
                <a16:creationId xmlns:a16="http://schemas.microsoft.com/office/drawing/2014/main" id="{454D2931-4CE2-6E4E-8A9C-5CEEA76AE768}"/>
              </a:ext>
            </a:extLst>
          </p:cNvPr>
          <p:cNvSpPr txBox="1"/>
          <p:nvPr/>
        </p:nvSpPr>
        <p:spPr>
          <a:xfrm>
            <a:off x="902037" y="1515740"/>
            <a:ext cx="10159973" cy="381066"/>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latin typeface="+mn-ea"/>
                <a:cs typeface="+mn-ea"/>
                <a:sym typeface="+mn-lt"/>
              </a:rPr>
              <a:t>②对数据进行清洗，去掉</a:t>
            </a:r>
            <a:r>
              <a:rPr kumimoji="1" lang="en-US" altLang="zh-CN" sz="1400" dirty="0">
                <a:solidFill>
                  <a:schemeClr val="tx1">
                    <a:lumMod val="65000"/>
                    <a:lumOff val="35000"/>
                  </a:schemeClr>
                </a:solidFill>
                <a:latin typeface="+mn-ea"/>
                <a:cs typeface="+mn-ea"/>
                <a:sym typeface="+mn-lt"/>
              </a:rPr>
              <a:t>label</a:t>
            </a:r>
            <a:r>
              <a:rPr kumimoji="1" lang="zh-CN" altLang="en-US" sz="1400" dirty="0">
                <a:solidFill>
                  <a:schemeClr val="tx1">
                    <a:lumMod val="65000"/>
                    <a:lumOff val="35000"/>
                  </a:schemeClr>
                </a:solidFill>
                <a:latin typeface="+mn-ea"/>
                <a:cs typeface="+mn-ea"/>
                <a:sym typeface="+mn-lt"/>
              </a:rPr>
              <a:t>这个没有意义的属性。</a:t>
            </a:r>
            <a:endParaRPr kumimoji="1" lang="en-US" altLang="zh-CN" sz="1400" dirty="0">
              <a:solidFill>
                <a:schemeClr val="tx1">
                  <a:lumMod val="65000"/>
                  <a:lumOff val="35000"/>
                </a:schemeClr>
              </a:solidFill>
              <a:latin typeface="+mn-ea"/>
              <a:cs typeface="+mn-ea"/>
              <a:sym typeface="+mn-lt"/>
            </a:endParaRPr>
          </a:p>
        </p:txBody>
      </p:sp>
      <p:pic>
        <p:nvPicPr>
          <p:cNvPr id="4" name="图片 3">
            <a:extLst>
              <a:ext uri="{FF2B5EF4-FFF2-40B4-BE49-F238E27FC236}">
                <a16:creationId xmlns:a16="http://schemas.microsoft.com/office/drawing/2014/main" id="{363C4C91-0004-40F9-9F22-E8E496A3860A}"/>
              </a:ext>
            </a:extLst>
          </p:cNvPr>
          <p:cNvPicPr>
            <a:picLocks noChangeAspect="1"/>
          </p:cNvPicPr>
          <p:nvPr/>
        </p:nvPicPr>
        <p:blipFill>
          <a:blip r:embed="rId3"/>
          <a:stretch>
            <a:fillRect/>
          </a:stretch>
        </p:blipFill>
        <p:spPr>
          <a:xfrm>
            <a:off x="1043286" y="2100116"/>
            <a:ext cx="3829247" cy="463574"/>
          </a:xfrm>
          <a:prstGeom prst="rect">
            <a:avLst/>
          </a:prstGeom>
        </p:spPr>
      </p:pic>
      <p:pic>
        <p:nvPicPr>
          <p:cNvPr id="6" name="图片 5">
            <a:extLst>
              <a:ext uri="{FF2B5EF4-FFF2-40B4-BE49-F238E27FC236}">
                <a16:creationId xmlns:a16="http://schemas.microsoft.com/office/drawing/2014/main" id="{61F4780D-0C56-4558-9A55-68E955CDC06F}"/>
              </a:ext>
            </a:extLst>
          </p:cNvPr>
          <p:cNvPicPr>
            <a:picLocks noChangeAspect="1"/>
          </p:cNvPicPr>
          <p:nvPr/>
        </p:nvPicPr>
        <p:blipFill>
          <a:blip r:embed="rId4"/>
          <a:stretch>
            <a:fillRect/>
          </a:stretch>
        </p:blipFill>
        <p:spPr>
          <a:xfrm>
            <a:off x="1043286" y="3213089"/>
            <a:ext cx="2171812" cy="431822"/>
          </a:xfrm>
          <a:prstGeom prst="rect">
            <a:avLst/>
          </a:prstGeom>
        </p:spPr>
      </p:pic>
      <p:sp>
        <p:nvSpPr>
          <p:cNvPr id="8" name="文本框 7">
            <a:extLst>
              <a:ext uri="{FF2B5EF4-FFF2-40B4-BE49-F238E27FC236}">
                <a16:creationId xmlns:a16="http://schemas.microsoft.com/office/drawing/2014/main" id="{9A7BAFE9-D802-4595-887C-D751D79AC094}"/>
              </a:ext>
            </a:extLst>
          </p:cNvPr>
          <p:cNvSpPr txBox="1"/>
          <p:nvPr/>
        </p:nvSpPr>
        <p:spPr>
          <a:xfrm>
            <a:off x="965228" y="2679182"/>
            <a:ext cx="10159973" cy="381066"/>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latin typeface="+mn-ea"/>
                <a:cs typeface="+mn-ea"/>
                <a:sym typeface="+mn-lt"/>
              </a:rPr>
              <a:t>③对数据进行归一化，将其转化为二值图像，因此将所有非</a:t>
            </a:r>
            <a:r>
              <a:rPr kumimoji="1" lang="en-US" altLang="zh-CN" sz="1400" dirty="0">
                <a:solidFill>
                  <a:schemeClr val="tx1">
                    <a:lumMod val="65000"/>
                    <a:lumOff val="35000"/>
                  </a:schemeClr>
                </a:solidFill>
                <a:latin typeface="+mn-ea"/>
                <a:cs typeface="+mn-ea"/>
                <a:sym typeface="+mn-lt"/>
              </a:rPr>
              <a:t>0</a:t>
            </a:r>
            <a:r>
              <a:rPr kumimoji="1" lang="zh-CN" altLang="en-US" sz="1400" dirty="0">
                <a:solidFill>
                  <a:schemeClr val="tx1">
                    <a:lumMod val="65000"/>
                    <a:lumOff val="35000"/>
                  </a:schemeClr>
                </a:solidFill>
                <a:latin typeface="+mn-ea"/>
                <a:cs typeface="+mn-ea"/>
                <a:sym typeface="+mn-lt"/>
              </a:rPr>
              <a:t>的数字，即</a:t>
            </a:r>
            <a:r>
              <a:rPr kumimoji="1" lang="en-US" altLang="zh-CN" sz="1400" dirty="0">
                <a:solidFill>
                  <a:schemeClr val="tx1">
                    <a:lumMod val="65000"/>
                    <a:lumOff val="35000"/>
                  </a:schemeClr>
                </a:solidFill>
                <a:latin typeface="+mn-ea"/>
                <a:cs typeface="+mn-ea"/>
                <a:sym typeface="+mn-lt"/>
              </a:rPr>
              <a:t>1</a:t>
            </a:r>
            <a:r>
              <a:rPr kumimoji="1" lang="zh-CN" altLang="en-US" sz="1400" dirty="0">
                <a:solidFill>
                  <a:schemeClr val="tx1">
                    <a:lumMod val="65000"/>
                    <a:lumOff val="35000"/>
                  </a:schemeClr>
                </a:solidFill>
                <a:latin typeface="+mn-ea"/>
                <a:cs typeface="+mn-ea"/>
                <a:sym typeface="+mn-lt"/>
              </a:rPr>
              <a:t>～</a:t>
            </a:r>
            <a:r>
              <a:rPr kumimoji="1" lang="en-US" altLang="zh-CN" sz="1400" dirty="0">
                <a:solidFill>
                  <a:schemeClr val="tx1">
                    <a:lumMod val="65000"/>
                    <a:lumOff val="35000"/>
                  </a:schemeClr>
                </a:solidFill>
                <a:latin typeface="+mn-ea"/>
                <a:cs typeface="+mn-ea"/>
                <a:sym typeface="+mn-lt"/>
              </a:rPr>
              <a:t>255</a:t>
            </a:r>
            <a:r>
              <a:rPr kumimoji="1" lang="zh-CN" altLang="en-US" sz="1400" dirty="0">
                <a:solidFill>
                  <a:schemeClr val="tx1">
                    <a:lumMod val="65000"/>
                    <a:lumOff val="35000"/>
                  </a:schemeClr>
                </a:solidFill>
                <a:latin typeface="+mn-ea"/>
                <a:cs typeface="+mn-ea"/>
                <a:sym typeface="+mn-lt"/>
              </a:rPr>
              <a:t>都归一化为</a:t>
            </a:r>
            <a:r>
              <a:rPr kumimoji="1" lang="en-US" altLang="zh-CN" sz="1400" dirty="0">
                <a:solidFill>
                  <a:schemeClr val="tx1">
                    <a:lumMod val="65000"/>
                    <a:lumOff val="35000"/>
                  </a:schemeClr>
                </a:solidFill>
                <a:latin typeface="+mn-ea"/>
                <a:cs typeface="+mn-ea"/>
                <a:sym typeface="+mn-lt"/>
              </a:rPr>
              <a:t>1</a:t>
            </a:r>
            <a:r>
              <a:rPr kumimoji="1" lang="zh-CN" altLang="en-US" sz="1400" dirty="0">
                <a:solidFill>
                  <a:schemeClr val="tx1">
                    <a:lumMod val="65000"/>
                    <a:lumOff val="35000"/>
                  </a:schemeClr>
                </a:solidFill>
                <a:latin typeface="+mn-ea"/>
                <a:cs typeface="+mn-ea"/>
                <a:sym typeface="+mn-lt"/>
              </a:rPr>
              <a:t>，并可加速</a:t>
            </a:r>
            <a:r>
              <a:rPr kumimoji="1" lang="en-US" altLang="zh-CN" sz="1400" dirty="0">
                <a:solidFill>
                  <a:schemeClr val="tx1">
                    <a:lumMod val="65000"/>
                    <a:lumOff val="35000"/>
                  </a:schemeClr>
                </a:solidFill>
                <a:latin typeface="+mn-ea"/>
                <a:cs typeface="+mn-ea"/>
                <a:sym typeface="+mn-lt"/>
              </a:rPr>
              <a:t>CNN</a:t>
            </a:r>
            <a:r>
              <a:rPr kumimoji="1" lang="zh-CN" altLang="en-US" sz="1400" dirty="0">
                <a:solidFill>
                  <a:schemeClr val="tx1">
                    <a:lumMod val="65000"/>
                    <a:lumOff val="35000"/>
                  </a:schemeClr>
                </a:solidFill>
                <a:latin typeface="+mn-ea"/>
                <a:cs typeface="+mn-ea"/>
                <a:sym typeface="+mn-lt"/>
              </a:rPr>
              <a:t>收敛速度。</a:t>
            </a:r>
            <a:endParaRPr kumimoji="1" lang="en-US" altLang="zh-CN" sz="1400" dirty="0">
              <a:solidFill>
                <a:schemeClr val="tx1">
                  <a:lumMod val="65000"/>
                  <a:lumOff val="35000"/>
                </a:schemeClr>
              </a:solidFill>
              <a:latin typeface="+mn-ea"/>
              <a:cs typeface="+mn-ea"/>
              <a:sym typeface="+mn-lt"/>
            </a:endParaRPr>
          </a:p>
        </p:txBody>
      </p:sp>
      <p:sp>
        <p:nvSpPr>
          <p:cNvPr id="10" name="文本框 9">
            <a:extLst>
              <a:ext uri="{FF2B5EF4-FFF2-40B4-BE49-F238E27FC236}">
                <a16:creationId xmlns:a16="http://schemas.microsoft.com/office/drawing/2014/main" id="{F3553DA4-428F-4672-8FDC-066E9D1FC66A}"/>
              </a:ext>
            </a:extLst>
          </p:cNvPr>
          <p:cNvSpPr txBox="1"/>
          <p:nvPr/>
        </p:nvSpPr>
        <p:spPr>
          <a:xfrm>
            <a:off x="909475" y="3991306"/>
            <a:ext cx="10159973" cy="381066"/>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latin typeface="+mn-ea"/>
                <a:cs typeface="+mn-ea"/>
                <a:sym typeface="+mn-lt"/>
              </a:rPr>
              <a:t>④将标签编码为一个独热向量 </a:t>
            </a:r>
            <a:r>
              <a:rPr kumimoji="1" lang="en-US" altLang="zh-CN" sz="1400" dirty="0">
                <a:solidFill>
                  <a:schemeClr val="tx1">
                    <a:lumMod val="65000"/>
                    <a:lumOff val="35000"/>
                  </a:schemeClr>
                </a:solidFill>
                <a:latin typeface="+mn-ea"/>
                <a:cs typeface="+mn-ea"/>
                <a:sym typeface="+mn-lt"/>
              </a:rPr>
              <a:t>(</a:t>
            </a:r>
            <a:r>
              <a:rPr kumimoji="1" lang="zh-CN" altLang="en-US" sz="1400" dirty="0">
                <a:solidFill>
                  <a:schemeClr val="tx1">
                    <a:lumMod val="65000"/>
                    <a:lumOff val="35000"/>
                  </a:schemeClr>
                </a:solidFill>
                <a:latin typeface="+mn-ea"/>
                <a:cs typeface="+mn-ea"/>
                <a:sym typeface="+mn-lt"/>
              </a:rPr>
              <a:t>例如</a:t>
            </a:r>
            <a:r>
              <a:rPr kumimoji="1" lang="en-US" altLang="zh-CN" sz="1400" dirty="0">
                <a:solidFill>
                  <a:schemeClr val="tx1">
                    <a:lumMod val="65000"/>
                    <a:lumOff val="35000"/>
                  </a:schemeClr>
                </a:solidFill>
                <a:latin typeface="+mn-ea"/>
                <a:cs typeface="+mn-ea"/>
                <a:sym typeface="+mn-lt"/>
              </a:rPr>
              <a:t>: 2 -&gt; [0,0,1,0,0,0,0,0,0,0])</a:t>
            </a:r>
            <a:r>
              <a:rPr kumimoji="1" lang="zh-CN" altLang="en-US" sz="1400" dirty="0">
                <a:solidFill>
                  <a:schemeClr val="tx1">
                    <a:lumMod val="65000"/>
                    <a:lumOff val="35000"/>
                  </a:schemeClr>
                </a:solidFill>
                <a:latin typeface="+mn-ea"/>
                <a:cs typeface="+mn-ea"/>
                <a:sym typeface="+mn-lt"/>
              </a:rPr>
              <a:t>。</a:t>
            </a:r>
            <a:endParaRPr kumimoji="1" lang="en-US" altLang="zh-CN" sz="1400" dirty="0">
              <a:solidFill>
                <a:schemeClr val="tx1">
                  <a:lumMod val="65000"/>
                  <a:lumOff val="35000"/>
                </a:schemeClr>
              </a:solidFill>
              <a:latin typeface="+mn-ea"/>
              <a:cs typeface="+mn-ea"/>
              <a:sym typeface="+mn-lt"/>
            </a:endParaRPr>
          </a:p>
        </p:txBody>
      </p:sp>
      <p:pic>
        <p:nvPicPr>
          <p:cNvPr id="11" name="图片 10">
            <a:extLst>
              <a:ext uri="{FF2B5EF4-FFF2-40B4-BE49-F238E27FC236}">
                <a16:creationId xmlns:a16="http://schemas.microsoft.com/office/drawing/2014/main" id="{015F3C4E-953B-4DE1-85F0-B45EAF0C429A}"/>
              </a:ext>
            </a:extLst>
          </p:cNvPr>
          <p:cNvPicPr>
            <a:picLocks noChangeAspect="1"/>
          </p:cNvPicPr>
          <p:nvPr/>
        </p:nvPicPr>
        <p:blipFill>
          <a:blip r:embed="rId5"/>
          <a:stretch>
            <a:fillRect/>
          </a:stretch>
        </p:blipFill>
        <p:spPr>
          <a:xfrm>
            <a:off x="1043286" y="4613986"/>
            <a:ext cx="3962604" cy="209561"/>
          </a:xfrm>
          <a:prstGeom prst="rect">
            <a:avLst/>
          </a:prstGeom>
        </p:spPr>
      </p:pic>
    </p:spTree>
    <p:extLst>
      <p:ext uri="{BB962C8B-B14F-4D97-AF65-F5344CB8AC3E}">
        <p14:creationId xmlns:p14="http://schemas.microsoft.com/office/powerpoint/2010/main" val="2914107874"/>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3C750A-6CEC-EC4F-96F0-878E113FF3C3}"/>
              </a:ext>
            </a:extLst>
          </p:cNvPr>
          <p:cNvSpPr/>
          <p:nvPr/>
        </p:nvSpPr>
        <p:spPr>
          <a:xfrm>
            <a:off x="902037" y="223640"/>
            <a:ext cx="1415772" cy="461665"/>
          </a:xfrm>
          <a:prstGeom prst="rect">
            <a:avLst/>
          </a:prstGeom>
        </p:spPr>
        <p:txBody>
          <a:bodyPr wrap="none">
            <a:spAutoFit/>
          </a:bodyPr>
          <a:lstStyle/>
          <a:p>
            <a:pPr>
              <a:buSzPct val="80000"/>
            </a:pPr>
            <a:r>
              <a:rPr kumimoji="1" lang="zh-CN" altLang="en-US" sz="2400" dirty="0">
                <a:solidFill>
                  <a:schemeClr val="tx1">
                    <a:lumMod val="75000"/>
                    <a:lumOff val="25000"/>
                  </a:schemeClr>
                </a:solidFill>
                <a:latin typeface="+mn-ea"/>
              </a:rPr>
              <a:t>数据准备</a:t>
            </a:r>
            <a:endParaRPr kumimoji="1" lang="en-US" altLang="zh-CN" sz="2400" dirty="0">
              <a:solidFill>
                <a:schemeClr val="tx1">
                  <a:lumMod val="75000"/>
                  <a:lumOff val="25000"/>
                </a:schemeClr>
              </a:solidFill>
              <a:latin typeface="+mn-ea"/>
            </a:endParaRPr>
          </a:p>
        </p:txBody>
      </p:sp>
      <p:sp>
        <p:nvSpPr>
          <p:cNvPr id="14" name="文本框 13">
            <a:extLst>
              <a:ext uri="{FF2B5EF4-FFF2-40B4-BE49-F238E27FC236}">
                <a16:creationId xmlns:a16="http://schemas.microsoft.com/office/drawing/2014/main" id="{454D2931-4CE2-6E4E-8A9C-5CEEA76AE768}"/>
              </a:ext>
            </a:extLst>
          </p:cNvPr>
          <p:cNvSpPr txBox="1"/>
          <p:nvPr/>
        </p:nvSpPr>
        <p:spPr>
          <a:xfrm>
            <a:off x="858513" y="748214"/>
            <a:ext cx="10159973" cy="704232"/>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latin typeface="+mn-ea"/>
                <a:cs typeface="+mn-ea"/>
                <a:sym typeface="+mn-lt"/>
              </a:rPr>
              <a:t>⑤</a:t>
            </a:r>
            <a:r>
              <a:rPr kumimoji="1" lang="en-US" altLang="zh-CN" sz="1400" dirty="0">
                <a:solidFill>
                  <a:schemeClr val="tx1">
                    <a:lumMod val="65000"/>
                    <a:lumOff val="35000"/>
                  </a:schemeClr>
                </a:solidFill>
                <a:latin typeface="+mn-ea"/>
                <a:cs typeface="+mn-ea"/>
                <a:sym typeface="+mn-lt"/>
              </a:rPr>
              <a:t>test.csv</a:t>
            </a:r>
            <a:r>
              <a:rPr kumimoji="1" lang="zh-CN" altLang="en-US" sz="1400" dirty="0">
                <a:solidFill>
                  <a:schemeClr val="tx1">
                    <a:lumMod val="65000"/>
                    <a:lumOff val="35000"/>
                  </a:schemeClr>
                </a:solidFill>
                <a:latin typeface="+mn-ea"/>
                <a:cs typeface="+mn-ea"/>
                <a:sym typeface="+mn-lt"/>
              </a:rPr>
              <a:t>里的数据大小是</a:t>
            </a:r>
            <a:r>
              <a:rPr kumimoji="1" lang="en-US" altLang="zh-CN" sz="1400" dirty="0">
                <a:solidFill>
                  <a:schemeClr val="tx1">
                    <a:lumMod val="65000"/>
                    <a:lumOff val="35000"/>
                  </a:schemeClr>
                </a:solidFill>
                <a:latin typeface="+mn-ea"/>
                <a:cs typeface="+mn-ea"/>
                <a:sym typeface="+mn-lt"/>
              </a:rPr>
              <a:t>28001*784</a:t>
            </a:r>
            <a:r>
              <a:rPr kumimoji="1" lang="zh-CN" altLang="en-US" sz="1400" dirty="0">
                <a:solidFill>
                  <a:schemeClr val="tx1">
                    <a:lumMod val="65000"/>
                    <a:lumOff val="35000"/>
                  </a:schemeClr>
                </a:solidFill>
                <a:latin typeface="+mn-ea"/>
                <a:cs typeface="+mn-ea"/>
                <a:sym typeface="+mn-lt"/>
              </a:rPr>
              <a:t>，第一行是文字描述，因此实际的测试数据样本是</a:t>
            </a:r>
            <a:r>
              <a:rPr kumimoji="1" lang="en-US" altLang="zh-CN" sz="1400" dirty="0">
                <a:solidFill>
                  <a:schemeClr val="tx1">
                    <a:lumMod val="65000"/>
                    <a:lumOff val="35000"/>
                  </a:schemeClr>
                </a:solidFill>
                <a:latin typeface="+mn-ea"/>
                <a:cs typeface="+mn-ea"/>
                <a:sym typeface="+mn-lt"/>
              </a:rPr>
              <a:t>28000*784</a:t>
            </a:r>
            <a:r>
              <a:rPr kumimoji="1" lang="zh-CN" altLang="en-US" sz="1400" dirty="0">
                <a:solidFill>
                  <a:schemeClr val="tx1">
                    <a:lumMod val="65000"/>
                    <a:lumOff val="35000"/>
                  </a:schemeClr>
                </a:solidFill>
                <a:latin typeface="+mn-ea"/>
                <a:cs typeface="+mn-ea"/>
                <a:sym typeface="+mn-lt"/>
              </a:rPr>
              <a:t>，与</a:t>
            </a:r>
            <a:r>
              <a:rPr kumimoji="1" lang="en-US" altLang="zh-CN" sz="1400" dirty="0">
                <a:solidFill>
                  <a:schemeClr val="tx1">
                    <a:lumMod val="65000"/>
                    <a:lumOff val="35000"/>
                  </a:schemeClr>
                </a:solidFill>
                <a:latin typeface="+mn-ea"/>
                <a:cs typeface="+mn-ea"/>
                <a:sym typeface="+mn-lt"/>
              </a:rPr>
              <a:t>train.csv</a:t>
            </a:r>
            <a:r>
              <a:rPr kumimoji="1" lang="zh-CN" altLang="en-US" sz="1400" dirty="0">
                <a:solidFill>
                  <a:schemeClr val="tx1">
                    <a:lumMod val="65000"/>
                    <a:lumOff val="35000"/>
                  </a:schemeClr>
                </a:solidFill>
                <a:latin typeface="+mn-ea"/>
                <a:cs typeface="+mn-ea"/>
                <a:sym typeface="+mn-lt"/>
              </a:rPr>
              <a:t>不同，没有</a:t>
            </a:r>
            <a:r>
              <a:rPr kumimoji="1" lang="en-US" altLang="zh-CN" sz="1400" dirty="0">
                <a:solidFill>
                  <a:schemeClr val="tx1">
                    <a:lumMod val="65000"/>
                    <a:lumOff val="35000"/>
                  </a:schemeClr>
                </a:solidFill>
                <a:latin typeface="+mn-ea"/>
                <a:cs typeface="+mn-ea"/>
                <a:sym typeface="+mn-lt"/>
              </a:rPr>
              <a:t>label</a:t>
            </a:r>
            <a:r>
              <a:rPr kumimoji="1" lang="zh-CN" altLang="en-US" sz="1400" dirty="0">
                <a:solidFill>
                  <a:schemeClr val="tx1">
                    <a:lumMod val="65000"/>
                    <a:lumOff val="35000"/>
                  </a:schemeClr>
                </a:solidFill>
                <a:latin typeface="+mn-ea"/>
                <a:cs typeface="+mn-ea"/>
                <a:sym typeface="+mn-lt"/>
              </a:rPr>
              <a:t>，</a:t>
            </a:r>
            <a:r>
              <a:rPr kumimoji="1" lang="en-US" altLang="zh-CN" sz="1400" dirty="0">
                <a:solidFill>
                  <a:schemeClr val="tx1">
                    <a:lumMod val="65000"/>
                    <a:lumOff val="35000"/>
                  </a:schemeClr>
                </a:solidFill>
                <a:latin typeface="+mn-ea"/>
                <a:cs typeface="+mn-ea"/>
                <a:sym typeface="+mn-lt"/>
              </a:rPr>
              <a:t>28000*784</a:t>
            </a:r>
            <a:r>
              <a:rPr kumimoji="1" lang="zh-CN" altLang="en-US" sz="1400" dirty="0">
                <a:solidFill>
                  <a:schemeClr val="tx1">
                    <a:lumMod val="65000"/>
                    <a:lumOff val="35000"/>
                  </a:schemeClr>
                </a:solidFill>
                <a:latin typeface="+mn-ea"/>
                <a:cs typeface="+mn-ea"/>
                <a:sym typeface="+mn-lt"/>
              </a:rPr>
              <a:t>即</a:t>
            </a:r>
            <a:r>
              <a:rPr kumimoji="1" lang="en-US" altLang="zh-CN" sz="1400" dirty="0">
                <a:solidFill>
                  <a:schemeClr val="tx1">
                    <a:lumMod val="65000"/>
                    <a:lumOff val="35000"/>
                  </a:schemeClr>
                </a:solidFill>
                <a:latin typeface="+mn-ea"/>
                <a:cs typeface="+mn-ea"/>
                <a:sym typeface="+mn-lt"/>
              </a:rPr>
              <a:t>28000</a:t>
            </a:r>
            <a:r>
              <a:rPr kumimoji="1" lang="zh-CN" altLang="en-US" sz="1400" dirty="0">
                <a:solidFill>
                  <a:schemeClr val="tx1">
                    <a:lumMod val="65000"/>
                    <a:lumOff val="35000"/>
                  </a:schemeClr>
                </a:solidFill>
                <a:latin typeface="+mn-ea"/>
                <a:cs typeface="+mn-ea"/>
                <a:sym typeface="+mn-lt"/>
              </a:rPr>
              <a:t>个测试样本，我们要做的工作就是为这</a:t>
            </a:r>
            <a:r>
              <a:rPr kumimoji="1" lang="en-US" altLang="zh-CN" sz="1400" dirty="0">
                <a:solidFill>
                  <a:schemeClr val="tx1">
                    <a:lumMod val="65000"/>
                    <a:lumOff val="35000"/>
                  </a:schemeClr>
                </a:solidFill>
                <a:latin typeface="+mn-ea"/>
                <a:cs typeface="+mn-ea"/>
                <a:sym typeface="+mn-lt"/>
              </a:rPr>
              <a:t>28000</a:t>
            </a:r>
            <a:r>
              <a:rPr kumimoji="1" lang="zh-CN" altLang="en-US" sz="1400" dirty="0">
                <a:solidFill>
                  <a:schemeClr val="tx1">
                    <a:lumMod val="65000"/>
                    <a:lumOff val="35000"/>
                  </a:schemeClr>
                </a:solidFill>
                <a:latin typeface="+mn-ea"/>
                <a:cs typeface="+mn-ea"/>
                <a:sym typeface="+mn-lt"/>
              </a:rPr>
              <a:t>个测试样本找出正确的</a:t>
            </a:r>
            <a:r>
              <a:rPr kumimoji="1" lang="en-US" altLang="zh-CN" sz="1400" dirty="0">
                <a:solidFill>
                  <a:schemeClr val="tx1">
                    <a:lumMod val="65000"/>
                    <a:lumOff val="35000"/>
                  </a:schemeClr>
                </a:solidFill>
                <a:latin typeface="+mn-ea"/>
                <a:cs typeface="+mn-ea"/>
                <a:sym typeface="+mn-lt"/>
              </a:rPr>
              <a:t>label</a:t>
            </a:r>
            <a:r>
              <a:rPr kumimoji="1" lang="zh-CN" altLang="en-US" sz="1400" dirty="0">
                <a:solidFill>
                  <a:schemeClr val="tx1">
                    <a:lumMod val="65000"/>
                    <a:lumOff val="35000"/>
                  </a:schemeClr>
                </a:solidFill>
                <a:latin typeface="+mn-ea"/>
                <a:cs typeface="+mn-ea"/>
                <a:sym typeface="+mn-lt"/>
              </a:rPr>
              <a:t>。</a:t>
            </a:r>
            <a:endParaRPr kumimoji="1" lang="en-US" altLang="zh-CN" sz="1400" dirty="0">
              <a:solidFill>
                <a:schemeClr val="tx1">
                  <a:lumMod val="65000"/>
                  <a:lumOff val="35000"/>
                </a:schemeClr>
              </a:solidFill>
              <a:latin typeface="+mn-ea"/>
              <a:cs typeface="+mn-ea"/>
              <a:sym typeface="+mn-lt"/>
            </a:endParaRPr>
          </a:p>
        </p:txBody>
      </p:sp>
      <p:pic>
        <p:nvPicPr>
          <p:cNvPr id="5" name="图片 4">
            <a:extLst>
              <a:ext uri="{FF2B5EF4-FFF2-40B4-BE49-F238E27FC236}">
                <a16:creationId xmlns:a16="http://schemas.microsoft.com/office/drawing/2014/main" id="{6D392AE0-5518-43B6-9B11-9CBCC608FBAA}"/>
              </a:ext>
            </a:extLst>
          </p:cNvPr>
          <p:cNvPicPr>
            <a:picLocks noChangeAspect="1"/>
          </p:cNvPicPr>
          <p:nvPr/>
        </p:nvPicPr>
        <p:blipFill>
          <a:blip r:embed="rId3"/>
          <a:stretch>
            <a:fillRect/>
          </a:stretch>
        </p:blipFill>
        <p:spPr>
          <a:xfrm>
            <a:off x="422244" y="1992696"/>
            <a:ext cx="5183102" cy="3479257"/>
          </a:xfrm>
          <a:prstGeom prst="rect">
            <a:avLst/>
          </a:prstGeom>
        </p:spPr>
      </p:pic>
      <p:pic>
        <p:nvPicPr>
          <p:cNvPr id="8" name="图片 7">
            <a:extLst>
              <a:ext uri="{FF2B5EF4-FFF2-40B4-BE49-F238E27FC236}">
                <a16:creationId xmlns:a16="http://schemas.microsoft.com/office/drawing/2014/main" id="{775E069A-986B-4516-A9A7-C8B4886FB956}"/>
              </a:ext>
            </a:extLst>
          </p:cNvPr>
          <p:cNvPicPr>
            <a:picLocks noChangeAspect="1"/>
          </p:cNvPicPr>
          <p:nvPr/>
        </p:nvPicPr>
        <p:blipFill>
          <a:blip r:embed="rId4"/>
          <a:stretch>
            <a:fillRect/>
          </a:stretch>
        </p:blipFill>
        <p:spPr>
          <a:xfrm>
            <a:off x="6213440" y="1992696"/>
            <a:ext cx="5667828" cy="3395085"/>
          </a:xfrm>
          <a:prstGeom prst="rect">
            <a:avLst/>
          </a:prstGeom>
        </p:spPr>
      </p:pic>
    </p:spTree>
    <p:extLst>
      <p:ext uri="{BB962C8B-B14F-4D97-AF65-F5344CB8AC3E}">
        <p14:creationId xmlns:p14="http://schemas.microsoft.com/office/powerpoint/2010/main" val="2150605777"/>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4676</TotalTime>
  <Words>1231</Words>
  <Application>Microsoft Office PowerPoint</Application>
  <PresentationFormat>宽屏</PresentationFormat>
  <Paragraphs>68</Paragraphs>
  <Slides>16</Slides>
  <Notes>16</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PingFang SC</vt:lpstr>
      <vt:lpstr>DengXian</vt:lpstr>
      <vt:lpstr>思源黑体 CN Bold</vt:lpstr>
      <vt:lpstr>思源黑体 CN Regular</vt:lpstr>
      <vt:lpstr>字魂35号-经典雅黑</vt:lpstr>
      <vt:lpstr>字魂59号-创粗黑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ding winny</cp:lastModifiedBy>
  <cp:revision>657</cp:revision>
  <dcterms:created xsi:type="dcterms:W3CDTF">2018-06-17T04:53:58Z</dcterms:created>
  <dcterms:modified xsi:type="dcterms:W3CDTF">2020-12-02T01:37:46Z</dcterms:modified>
</cp:coreProperties>
</file>