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8" r:id="rId4"/>
    <p:sldId id="259" r:id="rId5"/>
    <p:sldId id="282" r:id="rId6"/>
    <p:sldId id="281" r:id="rId7"/>
    <p:sldId id="257" r:id="rId8"/>
    <p:sldId id="275" r:id="rId9"/>
    <p:sldId id="283" r:id="rId10"/>
    <p:sldId id="287" r:id="rId11"/>
    <p:sldId id="284" r:id="rId12"/>
    <p:sldId id="285" r:id="rId13"/>
    <p:sldId id="286" r:id="rId14"/>
    <p:sldId id="290" r:id="rId15"/>
    <p:sldId id="291" r:id="rId16"/>
    <p:sldId id="292" r:id="rId17"/>
    <p:sldId id="279" r:id="rId18"/>
    <p:sldId id="293" r:id="rId19"/>
    <p:sldId id="277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90"/>
    <a:srgbClr val="59B3D3"/>
    <a:srgbClr val="FFFFFF"/>
    <a:srgbClr val="404040"/>
    <a:srgbClr val="017D91"/>
    <a:srgbClr val="39A5C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560DA-D68B-4BFE-9831-A1AEE35BB3F6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BFC-CB27-4328-8DEC-4B00AE6D14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0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68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76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88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4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9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57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62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058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20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51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5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44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92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4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430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96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8BFC-CB27-4328-8DEC-4B00AE6D14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2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CD4-9E52-4427-A4A5-1EDB3C13320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C70C-5DBB-4019-B0C3-758B74C27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8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CD4-9E52-4427-A4A5-1EDB3C13320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C70C-5DBB-4019-B0C3-758B74C27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3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CD4-9E52-4427-A4A5-1EDB3C13320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C70C-5DBB-4019-B0C3-758B74C27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CD4-9E52-4427-A4A5-1EDB3C13320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C70C-5DBB-4019-B0C3-758B74C27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9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CD4-9E52-4427-A4A5-1EDB3C13320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C70C-5DBB-4019-B0C3-758B74C27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8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CD4-9E52-4427-A4A5-1EDB3C13320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C70C-5DBB-4019-B0C3-758B74C27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2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CD4-9E52-4427-A4A5-1EDB3C13320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C70C-5DBB-4019-B0C3-758B74C27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9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CD4-9E52-4427-A4A5-1EDB3C13320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C70C-5DBB-4019-B0C3-758B74C27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6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CD4-9E52-4427-A4A5-1EDB3C13320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C70C-5DBB-4019-B0C3-758B74C27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CD4-9E52-4427-A4A5-1EDB3C13320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C70C-5DBB-4019-B0C3-758B74C27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0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CCD4-9E52-4427-A4A5-1EDB3C13320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EC70C-5DBB-4019-B0C3-758B74C27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6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CCD4-9E52-4427-A4A5-1EDB3C13320A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C70C-5DBB-4019-B0C3-758B74C27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8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4" t="571" r="21242" b="13905"/>
          <a:stretch/>
        </p:blipFill>
        <p:spPr>
          <a:xfrm rot="5400000" flipH="1" flipV="1">
            <a:off x="3828316" y="-1505685"/>
            <a:ext cx="6858000" cy="98693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82901" y="1845774"/>
            <a:ext cx="710909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数据挖掘项目汇报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47435" y="3654229"/>
            <a:ext cx="2454518" cy="10772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汇报人：陈冬梅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18063016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81048" y="3148484"/>
            <a:ext cx="794892" cy="1305134"/>
          </a:xfrm>
          <a:prstGeom prst="rect">
            <a:avLst/>
          </a:prstGeom>
          <a:solidFill>
            <a:srgbClr val="59B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981048" y="1960962"/>
            <a:ext cx="794892" cy="1305134"/>
          </a:xfrm>
          <a:prstGeom prst="rect">
            <a:avLst/>
          </a:prstGeom>
          <a:solidFill>
            <a:srgbClr val="00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0800000" flipH="1" flipV="1">
            <a:off x="7896442" y="-2"/>
            <a:ext cx="4295557" cy="1960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10800000" flipH="1">
            <a:off x="0" y="-2"/>
            <a:ext cx="3980330" cy="20133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4946" y="175699"/>
            <a:ext cx="264687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D9FBE5-99F8-4148-972E-2B5309575F67}"/>
              </a:ext>
            </a:extLst>
          </p:cNvPr>
          <p:cNvSpPr/>
          <p:nvPr/>
        </p:nvSpPr>
        <p:spPr>
          <a:xfrm>
            <a:off x="448461" y="1499297"/>
            <a:ext cx="3464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Distribution of Prices</a:t>
            </a:r>
            <a:endParaRPr lang="zh-CN" altLang="en-US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8EA822-F650-451D-A0B7-9EA21DAB6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707" y="2042562"/>
            <a:ext cx="9882522" cy="463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81048" y="3148484"/>
            <a:ext cx="794892" cy="1305134"/>
          </a:xfrm>
          <a:prstGeom prst="rect">
            <a:avLst/>
          </a:prstGeom>
          <a:solidFill>
            <a:srgbClr val="59B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981048" y="1960962"/>
            <a:ext cx="794892" cy="1305134"/>
          </a:xfrm>
          <a:prstGeom prst="rect">
            <a:avLst/>
          </a:prstGeom>
          <a:solidFill>
            <a:srgbClr val="00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0800000" flipH="1" flipV="1">
            <a:off x="7896442" y="-2"/>
            <a:ext cx="4295557" cy="1960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10800000" flipH="1">
            <a:off x="0" y="-2"/>
            <a:ext cx="3980330" cy="20133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4946" y="175699"/>
            <a:ext cx="264687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D9FBE5-99F8-4148-972E-2B5309575F67}"/>
              </a:ext>
            </a:extLst>
          </p:cNvPr>
          <p:cNvSpPr/>
          <p:nvPr/>
        </p:nvSpPr>
        <p:spPr>
          <a:xfrm>
            <a:off x="448461" y="1499297"/>
            <a:ext cx="3167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Price vs. Bedrooms</a:t>
            </a:r>
            <a:endParaRPr lang="zh-CN" altLang="en-US" sz="24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2C89A9-291D-46AD-A5C2-68512739C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492" y="1887584"/>
            <a:ext cx="9953015" cy="479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9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81048" y="3148484"/>
            <a:ext cx="794892" cy="1305134"/>
          </a:xfrm>
          <a:prstGeom prst="rect">
            <a:avLst/>
          </a:prstGeom>
          <a:solidFill>
            <a:srgbClr val="59B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981048" y="1960962"/>
            <a:ext cx="794892" cy="1305134"/>
          </a:xfrm>
          <a:prstGeom prst="rect">
            <a:avLst/>
          </a:prstGeom>
          <a:solidFill>
            <a:srgbClr val="00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0800000" flipH="1" flipV="1">
            <a:off x="7896442" y="-2"/>
            <a:ext cx="4295557" cy="1960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10800000" flipH="1">
            <a:off x="0" y="-2"/>
            <a:ext cx="3980330" cy="20133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4946" y="175699"/>
            <a:ext cx="264687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D9FBE5-99F8-4148-972E-2B5309575F67}"/>
              </a:ext>
            </a:extLst>
          </p:cNvPr>
          <p:cNvSpPr/>
          <p:nvPr/>
        </p:nvSpPr>
        <p:spPr>
          <a:xfrm>
            <a:off x="448461" y="1499297"/>
            <a:ext cx="2315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Price vs. Sqft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206CA1-B190-443C-A03F-CB4D64C8C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3518" y="980479"/>
            <a:ext cx="6654800" cy="59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2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81048" y="3148484"/>
            <a:ext cx="794892" cy="1305134"/>
          </a:xfrm>
          <a:prstGeom prst="rect">
            <a:avLst/>
          </a:prstGeom>
          <a:solidFill>
            <a:srgbClr val="59B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981048" y="1960962"/>
            <a:ext cx="794892" cy="1305134"/>
          </a:xfrm>
          <a:prstGeom prst="rect">
            <a:avLst/>
          </a:prstGeom>
          <a:solidFill>
            <a:srgbClr val="00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0800000" flipH="1" flipV="1">
            <a:off x="7896442" y="-2"/>
            <a:ext cx="4295557" cy="1960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10800000" flipH="1">
            <a:off x="0" y="-2"/>
            <a:ext cx="3980330" cy="20133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4946" y="175699"/>
            <a:ext cx="264687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D9FBE5-99F8-4148-972E-2B5309575F67}"/>
              </a:ext>
            </a:extLst>
          </p:cNvPr>
          <p:cNvSpPr/>
          <p:nvPr/>
        </p:nvSpPr>
        <p:spPr>
          <a:xfrm>
            <a:off x="448461" y="1499297"/>
            <a:ext cx="4735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Correlation between Variables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5E5F7A-26DD-48FF-AD4E-4EDF6AB61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876" y="953129"/>
            <a:ext cx="6253592" cy="579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2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81048" y="3148484"/>
            <a:ext cx="794892" cy="1305134"/>
          </a:xfrm>
          <a:prstGeom prst="rect">
            <a:avLst/>
          </a:prstGeom>
          <a:solidFill>
            <a:srgbClr val="59B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981048" y="1960962"/>
            <a:ext cx="794892" cy="1305134"/>
          </a:xfrm>
          <a:prstGeom prst="rect">
            <a:avLst/>
          </a:prstGeom>
          <a:solidFill>
            <a:srgbClr val="00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0800000" flipH="1" flipV="1">
            <a:off x="7896442" y="-2"/>
            <a:ext cx="4295557" cy="1960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10800000" flipH="1">
            <a:off x="0" y="-2"/>
            <a:ext cx="3980330" cy="20133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4945" y="175699"/>
            <a:ext cx="264687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DA7FAE-B070-4375-AEAB-53DCC6F02F84}"/>
              </a:ext>
            </a:extLst>
          </p:cNvPr>
          <p:cNvSpPr txBox="1"/>
          <p:nvPr/>
        </p:nvSpPr>
        <p:spPr>
          <a:xfrm>
            <a:off x="2266267" y="2228671"/>
            <a:ext cx="7344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特征构造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建筑年份、修复年份、地下室、（楼层数、评分）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销售日期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4F24C4-341A-427E-BA4D-D4DC0EED34B7}"/>
              </a:ext>
            </a:extLst>
          </p:cNvPr>
          <p:cNvSpPr txBox="1"/>
          <p:nvPr/>
        </p:nvSpPr>
        <p:spPr>
          <a:xfrm>
            <a:off x="2266266" y="3697884"/>
            <a:ext cx="7344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特征选择（树模型、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衍生特征</a:t>
            </a:r>
            <a:endParaRPr lang="en-US" altLang="zh-CN" sz="2400" dirty="0">
              <a:solidFill>
                <a:srgbClr val="007C9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3DE8C6-61E0-4D6C-9537-9FB7136AC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752" y="1320332"/>
            <a:ext cx="5606143" cy="496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3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81048" y="3148484"/>
            <a:ext cx="794892" cy="1305134"/>
          </a:xfrm>
          <a:prstGeom prst="rect">
            <a:avLst/>
          </a:prstGeom>
          <a:solidFill>
            <a:srgbClr val="59B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981048" y="1960962"/>
            <a:ext cx="794892" cy="1305134"/>
          </a:xfrm>
          <a:prstGeom prst="rect">
            <a:avLst/>
          </a:prstGeom>
          <a:solidFill>
            <a:srgbClr val="00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0800000" flipH="1" flipV="1">
            <a:off x="7896442" y="-2"/>
            <a:ext cx="4295557" cy="1960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10800000" flipH="1">
            <a:off x="0" y="-2"/>
            <a:ext cx="3980330" cy="20133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4945" y="175699"/>
            <a:ext cx="264687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DA7FAE-B070-4375-AEAB-53DCC6F02F84}"/>
              </a:ext>
            </a:extLst>
          </p:cNvPr>
          <p:cNvSpPr txBox="1"/>
          <p:nvPr/>
        </p:nvSpPr>
        <p:spPr>
          <a:xfrm>
            <a:off x="4486952" y="2315756"/>
            <a:ext cx="73442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7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Forest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Decision Tree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7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Ridge Regression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7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22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81048" y="3148484"/>
            <a:ext cx="794892" cy="1305134"/>
          </a:xfrm>
          <a:prstGeom prst="rect">
            <a:avLst/>
          </a:prstGeom>
          <a:solidFill>
            <a:srgbClr val="59B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981048" y="1960962"/>
            <a:ext cx="794892" cy="1305134"/>
          </a:xfrm>
          <a:prstGeom prst="rect">
            <a:avLst/>
          </a:prstGeom>
          <a:solidFill>
            <a:srgbClr val="00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0800000" flipH="1" flipV="1">
            <a:off x="7896442" y="-2"/>
            <a:ext cx="4295557" cy="1960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10800000" flipH="1">
            <a:off x="0" y="-2"/>
            <a:ext cx="3980330" cy="20133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4945" y="175699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DA7FAE-B070-4375-AEAB-53DCC6F02F84}"/>
              </a:ext>
            </a:extLst>
          </p:cNvPr>
          <p:cNvSpPr txBox="1"/>
          <p:nvPr/>
        </p:nvSpPr>
        <p:spPr>
          <a:xfrm>
            <a:off x="2266269" y="2613529"/>
            <a:ext cx="73442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Stacking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初级学习器：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 Forest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次级学习器：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LinearRegression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2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0800000" flipH="1">
            <a:off x="5463116" y="3786197"/>
            <a:ext cx="6728884" cy="30718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10800000" flipH="1">
            <a:off x="-1" y="-1"/>
            <a:ext cx="7485017" cy="378619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8897" y="94129"/>
            <a:ext cx="15504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11500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3728" y="3191858"/>
            <a:ext cx="35830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017D9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102824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81048" y="3148484"/>
            <a:ext cx="794892" cy="1305134"/>
          </a:xfrm>
          <a:prstGeom prst="rect">
            <a:avLst/>
          </a:prstGeom>
          <a:solidFill>
            <a:srgbClr val="59B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981048" y="1960962"/>
            <a:ext cx="794892" cy="1305134"/>
          </a:xfrm>
          <a:prstGeom prst="rect">
            <a:avLst/>
          </a:prstGeom>
          <a:solidFill>
            <a:srgbClr val="00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0800000" flipH="1" flipV="1">
            <a:off x="7896442" y="-2"/>
            <a:ext cx="4295557" cy="1960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10800000" flipH="1">
            <a:off x="0" y="-2"/>
            <a:ext cx="3980330" cy="20133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4944" y="175699"/>
            <a:ext cx="264687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排名结果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2D25C2-F3F0-4409-8353-A7652BE11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0" y="1584534"/>
            <a:ext cx="8363519" cy="48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4" t="571" r="21242" b="13905"/>
          <a:stretch/>
        </p:blipFill>
        <p:spPr>
          <a:xfrm rot="5400000" flipH="1" flipV="1">
            <a:off x="5192658" y="-1505685"/>
            <a:ext cx="6858000" cy="98693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94071" y="2733001"/>
            <a:ext cx="710909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恳请大家</a:t>
            </a:r>
            <a:r>
              <a:rPr lang="zh-CN" altLang="en-US" sz="5333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00111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5400000">
            <a:off x="-1849410" y="1849410"/>
            <a:ext cx="7485017" cy="3786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6200000" flipH="1" flipV="1">
            <a:off x="7179467" y="1870403"/>
            <a:ext cx="6882938" cy="31421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3644" y="876981"/>
            <a:ext cx="1107996" cy="27693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dist"/>
            <a:r>
              <a:rPr lang="zh-CN" altLang="en-US" sz="6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 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3765" y="921064"/>
            <a:ext cx="800219" cy="26811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4000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80789" y="968323"/>
            <a:ext cx="748147" cy="748148"/>
            <a:chOff x="7531331" y="1259522"/>
            <a:chExt cx="748147" cy="748148"/>
          </a:xfrm>
        </p:grpSpPr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7531331" y="1259522"/>
              <a:ext cx="748147" cy="748148"/>
            </a:xfrm>
            <a:custGeom>
              <a:avLst/>
              <a:gdLst>
                <a:gd name="T0" fmla="*/ 56 w 56"/>
                <a:gd name="T1" fmla="*/ 42 h 56"/>
                <a:gd name="T2" fmla="*/ 42 w 56"/>
                <a:gd name="T3" fmla="*/ 56 h 56"/>
                <a:gd name="T4" fmla="*/ 14 w 56"/>
                <a:gd name="T5" fmla="*/ 56 h 56"/>
                <a:gd name="T6" fmla="*/ 0 w 56"/>
                <a:gd name="T7" fmla="*/ 42 h 56"/>
                <a:gd name="T8" fmla="*/ 0 w 56"/>
                <a:gd name="T9" fmla="*/ 14 h 56"/>
                <a:gd name="T10" fmla="*/ 14 w 56"/>
                <a:gd name="T11" fmla="*/ 0 h 56"/>
                <a:gd name="T12" fmla="*/ 42 w 56"/>
                <a:gd name="T13" fmla="*/ 0 h 56"/>
                <a:gd name="T14" fmla="*/ 56 w 56"/>
                <a:gd name="T15" fmla="*/ 14 h 56"/>
                <a:gd name="T16" fmla="*/ 56 w 56"/>
                <a:gd name="T17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42"/>
                  </a:moveTo>
                  <a:cubicBezTo>
                    <a:pt x="56" y="50"/>
                    <a:pt x="50" y="56"/>
                    <a:pt x="42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7" y="56"/>
                    <a:pt x="0" y="50"/>
                    <a:pt x="0" y="4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0" y="0"/>
                    <a:pt x="56" y="6"/>
                    <a:pt x="56" y="14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007C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631082" y="1292772"/>
              <a:ext cx="5437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98176" y="2029671"/>
            <a:ext cx="748147" cy="748148"/>
            <a:chOff x="7531329" y="2452432"/>
            <a:chExt cx="748147" cy="748148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531329" y="2452432"/>
              <a:ext cx="748147" cy="748148"/>
            </a:xfrm>
            <a:custGeom>
              <a:avLst/>
              <a:gdLst>
                <a:gd name="T0" fmla="*/ 56 w 56"/>
                <a:gd name="T1" fmla="*/ 42 h 56"/>
                <a:gd name="T2" fmla="*/ 42 w 56"/>
                <a:gd name="T3" fmla="*/ 56 h 56"/>
                <a:gd name="T4" fmla="*/ 14 w 56"/>
                <a:gd name="T5" fmla="*/ 56 h 56"/>
                <a:gd name="T6" fmla="*/ 0 w 56"/>
                <a:gd name="T7" fmla="*/ 42 h 56"/>
                <a:gd name="T8" fmla="*/ 0 w 56"/>
                <a:gd name="T9" fmla="*/ 14 h 56"/>
                <a:gd name="T10" fmla="*/ 14 w 56"/>
                <a:gd name="T11" fmla="*/ 0 h 56"/>
                <a:gd name="T12" fmla="*/ 42 w 56"/>
                <a:gd name="T13" fmla="*/ 0 h 56"/>
                <a:gd name="T14" fmla="*/ 56 w 56"/>
                <a:gd name="T15" fmla="*/ 14 h 56"/>
                <a:gd name="T16" fmla="*/ 56 w 56"/>
                <a:gd name="T17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42"/>
                  </a:moveTo>
                  <a:cubicBezTo>
                    <a:pt x="56" y="50"/>
                    <a:pt x="50" y="56"/>
                    <a:pt x="42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7" y="56"/>
                    <a:pt x="0" y="50"/>
                    <a:pt x="0" y="4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0" y="0"/>
                    <a:pt x="56" y="6"/>
                    <a:pt x="56" y="14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59B3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578182" y="2472563"/>
              <a:ext cx="6495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680789" y="3091019"/>
            <a:ext cx="748147" cy="748148"/>
            <a:chOff x="7531329" y="3645342"/>
            <a:chExt cx="748147" cy="748148"/>
          </a:xfrm>
        </p:grpSpPr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7531329" y="3645342"/>
              <a:ext cx="748147" cy="748148"/>
            </a:xfrm>
            <a:custGeom>
              <a:avLst/>
              <a:gdLst>
                <a:gd name="T0" fmla="*/ 56 w 56"/>
                <a:gd name="T1" fmla="*/ 42 h 56"/>
                <a:gd name="T2" fmla="*/ 42 w 56"/>
                <a:gd name="T3" fmla="*/ 56 h 56"/>
                <a:gd name="T4" fmla="*/ 14 w 56"/>
                <a:gd name="T5" fmla="*/ 56 h 56"/>
                <a:gd name="T6" fmla="*/ 0 w 56"/>
                <a:gd name="T7" fmla="*/ 42 h 56"/>
                <a:gd name="T8" fmla="*/ 0 w 56"/>
                <a:gd name="T9" fmla="*/ 14 h 56"/>
                <a:gd name="T10" fmla="*/ 14 w 56"/>
                <a:gd name="T11" fmla="*/ 0 h 56"/>
                <a:gd name="T12" fmla="*/ 42 w 56"/>
                <a:gd name="T13" fmla="*/ 0 h 56"/>
                <a:gd name="T14" fmla="*/ 56 w 56"/>
                <a:gd name="T15" fmla="*/ 14 h 56"/>
                <a:gd name="T16" fmla="*/ 56 w 56"/>
                <a:gd name="T17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42"/>
                  </a:moveTo>
                  <a:cubicBezTo>
                    <a:pt x="56" y="50"/>
                    <a:pt x="50" y="56"/>
                    <a:pt x="42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7" y="56"/>
                    <a:pt x="0" y="50"/>
                    <a:pt x="0" y="4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0" y="0"/>
                    <a:pt x="56" y="6"/>
                    <a:pt x="56" y="14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007C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568719" y="3665473"/>
              <a:ext cx="659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680789" y="4145998"/>
            <a:ext cx="748147" cy="748148"/>
            <a:chOff x="7531329" y="4838252"/>
            <a:chExt cx="748147" cy="748148"/>
          </a:xfrm>
        </p:grpSpPr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7531329" y="4838252"/>
              <a:ext cx="748147" cy="748148"/>
            </a:xfrm>
            <a:custGeom>
              <a:avLst/>
              <a:gdLst>
                <a:gd name="T0" fmla="*/ 56 w 56"/>
                <a:gd name="T1" fmla="*/ 42 h 56"/>
                <a:gd name="T2" fmla="*/ 42 w 56"/>
                <a:gd name="T3" fmla="*/ 56 h 56"/>
                <a:gd name="T4" fmla="*/ 14 w 56"/>
                <a:gd name="T5" fmla="*/ 56 h 56"/>
                <a:gd name="T6" fmla="*/ 0 w 56"/>
                <a:gd name="T7" fmla="*/ 42 h 56"/>
                <a:gd name="T8" fmla="*/ 0 w 56"/>
                <a:gd name="T9" fmla="*/ 14 h 56"/>
                <a:gd name="T10" fmla="*/ 14 w 56"/>
                <a:gd name="T11" fmla="*/ 0 h 56"/>
                <a:gd name="T12" fmla="*/ 42 w 56"/>
                <a:gd name="T13" fmla="*/ 0 h 56"/>
                <a:gd name="T14" fmla="*/ 56 w 56"/>
                <a:gd name="T15" fmla="*/ 14 h 56"/>
                <a:gd name="T16" fmla="*/ 56 w 56"/>
                <a:gd name="T17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42"/>
                  </a:moveTo>
                  <a:cubicBezTo>
                    <a:pt x="56" y="50"/>
                    <a:pt x="50" y="56"/>
                    <a:pt x="42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7" y="56"/>
                    <a:pt x="0" y="50"/>
                    <a:pt x="0" y="4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0" y="0"/>
                    <a:pt x="56" y="6"/>
                    <a:pt x="56" y="14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59B3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571541" y="4858383"/>
              <a:ext cx="659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544887" y="105000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题目来源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562275" y="2099582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9B3D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题目内容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568836" y="3172705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题目数据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44889" y="4215909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9B3D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</a:p>
        </p:txBody>
      </p:sp>
      <p:sp>
        <p:nvSpPr>
          <p:cNvPr id="24" name="矩形 23"/>
          <p:cNvSpPr/>
          <p:nvPr/>
        </p:nvSpPr>
        <p:spPr>
          <a:xfrm>
            <a:off x="-1128966" y="2529919"/>
            <a:ext cx="794892" cy="1305134"/>
          </a:xfrm>
          <a:prstGeom prst="rect">
            <a:avLst/>
          </a:prstGeom>
          <a:solidFill>
            <a:srgbClr val="59B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128966" y="1342397"/>
            <a:ext cx="794892" cy="1305134"/>
          </a:xfrm>
          <a:prstGeom prst="rect">
            <a:avLst/>
          </a:prstGeom>
          <a:solidFill>
            <a:srgbClr val="00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9792479-252C-4B7F-A328-51CCDF5D0D99}"/>
              </a:ext>
            </a:extLst>
          </p:cNvPr>
          <p:cNvGrpSpPr/>
          <p:nvPr/>
        </p:nvGrpSpPr>
        <p:grpSpPr>
          <a:xfrm>
            <a:off x="4691616" y="5213715"/>
            <a:ext cx="748147" cy="748148"/>
            <a:chOff x="7531329" y="3645342"/>
            <a:chExt cx="748147" cy="748148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35CF9534-1F82-4A8C-A377-3EB002BFD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29" y="3645342"/>
              <a:ext cx="748147" cy="748148"/>
            </a:xfrm>
            <a:custGeom>
              <a:avLst/>
              <a:gdLst>
                <a:gd name="T0" fmla="*/ 56 w 56"/>
                <a:gd name="T1" fmla="*/ 42 h 56"/>
                <a:gd name="T2" fmla="*/ 42 w 56"/>
                <a:gd name="T3" fmla="*/ 56 h 56"/>
                <a:gd name="T4" fmla="*/ 14 w 56"/>
                <a:gd name="T5" fmla="*/ 56 h 56"/>
                <a:gd name="T6" fmla="*/ 0 w 56"/>
                <a:gd name="T7" fmla="*/ 42 h 56"/>
                <a:gd name="T8" fmla="*/ 0 w 56"/>
                <a:gd name="T9" fmla="*/ 14 h 56"/>
                <a:gd name="T10" fmla="*/ 14 w 56"/>
                <a:gd name="T11" fmla="*/ 0 h 56"/>
                <a:gd name="T12" fmla="*/ 42 w 56"/>
                <a:gd name="T13" fmla="*/ 0 h 56"/>
                <a:gd name="T14" fmla="*/ 56 w 56"/>
                <a:gd name="T15" fmla="*/ 14 h 56"/>
                <a:gd name="T16" fmla="*/ 56 w 56"/>
                <a:gd name="T17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56" y="42"/>
                  </a:moveTo>
                  <a:cubicBezTo>
                    <a:pt x="56" y="50"/>
                    <a:pt x="50" y="56"/>
                    <a:pt x="42" y="56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7" y="56"/>
                    <a:pt x="0" y="50"/>
                    <a:pt x="0" y="4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0" y="0"/>
                    <a:pt x="56" y="6"/>
                    <a:pt x="56" y="14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007C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7C511F5-D888-42E8-8F9D-BE0D6D6CB4B4}"/>
                </a:ext>
              </a:extLst>
            </p:cNvPr>
            <p:cNvSpPr txBox="1"/>
            <p:nvPr/>
          </p:nvSpPr>
          <p:spPr>
            <a:xfrm>
              <a:off x="7568719" y="3665473"/>
              <a:ext cx="6559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05</a:t>
              </a:r>
              <a:endParaRPr lang="zh-CN" altLang="en-US" sz="4000" b="1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7F2BA6C8-FBD4-436C-A2D9-A25BF7FF3630}"/>
              </a:ext>
            </a:extLst>
          </p:cNvPr>
          <p:cNvSpPr txBox="1"/>
          <p:nvPr/>
        </p:nvSpPr>
        <p:spPr>
          <a:xfrm>
            <a:off x="6579663" y="529540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排名结果</a:t>
            </a:r>
          </a:p>
        </p:txBody>
      </p:sp>
    </p:spTree>
    <p:extLst>
      <p:ext uri="{BB962C8B-B14F-4D97-AF65-F5344CB8AC3E}">
        <p14:creationId xmlns:p14="http://schemas.microsoft.com/office/powerpoint/2010/main" val="303551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0800000" flipH="1">
            <a:off x="5463116" y="3786197"/>
            <a:ext cx="6728884" cy="30718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10800000" flipH="1">
            <a:off x="-1" y="-1"/>
            <a:ext cx="7485017" cy="378619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8897" y="94129"/>
            <a:ext cx="12186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11500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3729" y="3191858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308623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81048" y="3148484"/>
            <a:ext cx="794892" cy="1305134"/>
          </a:xfrm>
          <a:prstGeom prst="rect">
            <a:avLst/>
          </a:prstGeom>
          <a:solidFill>
            <a:srgbClr val="59B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981048" y="1960962"/>
            <a:ext cx="794892" cy="1305134"/>
          </a:xfrm>
          <a:prstGeom prst="rect">
            <a:avLst/>
          </a:prstGeom>
          <a:solidFill>
            <a:srgbClr val="00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0800000" flipH="1" flipV="1">
            <a:off x="7896442" y="-2"/>
            <a:ext cx="4295557" cy="1960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10800000" flipH="1">
            <a:off x="0" y="-2"/>
            <a:ext cx="3980330" cy="20133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4947" y="175699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题目来源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8E7238F-6DF3-4CF7-A94B-636111E04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654" y="2121868"/>
            <a:ext cx="9888692" cy="415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7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81048" y="3148484"/>
            <a:ext cx="794892" cy="1305134"/>
          </a:xfrm>
          <a:prstGeom prst="rect">
            <a:avLst/>
          </a:prstGeom>
          <a:solidFill>
            <a:srgbClr val="59B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981048" y="1960962"/>
            <a:ext cx="794892" cy="1305134"/>
          </a:xfrm>
          <a:prstGeom prst="rect">
            <a:avLst/>
          </a:prstGeom>
          <a:solidFill>
            <a:srgbClr val="00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0800000" flipH="1" flipV="1">
            <a:off x="7896442" y="-2"/>
            <a:ext cx="4295557" cy="1960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10800000" flipH="1">
            <a:off x="0" y="-2"/>
            <a:ext cx="3980330" cy="20133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4944" y="175699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7C3552-3F11-44B0-AEBB-A7862A03A77B}"/>
              </a:ext>
            </a:extLst>
          </p:cNvPr>
          <p:cNvSpPr txBox="1"/>
          <p:nvPr/>
        </p:nvSpPr>
        <p:spPr>
          <a:xfrm>
            <a:off x="2465840" y="2300126"/>
            <a:ext cx="6945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月美国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King County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的房屋销售价格以及房屋的基本信息建立模型，来预测在此期间其他房屋的销售价格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6BBE21-EF79-4AE2-A66B-734E0BC1B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456" y="3629989"/>
            <a:ext cx="4286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81048" y="3148484"/>
            <a:ext cx="794892" cy="1305134"/>
          </a:xfrm>
          <a:prstGeom prst="rect">
            <a:avLst/>
          </a:prstGeom>
          <a:solidFill>
            <a:srgbClr val="59B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981048" y="1960962"/>
            <a:ext cx="794892" cy="1305134"/>
          </a:xfrm>
          <a:prstGeom prst="rect">
            <a:avLst/>
          </a:prstGeom>
          <a:solidFill>
            <a:srgbClr val="00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0800000" flipH="1" flipV="1">
            <a:off x="7896442" y="-2"/>
            <a:ext cx="4295557" cy="1960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10800000" flipH="1">
            <a:off x="0" y="-2"/>
            <a:ext cx="3980330" cy="20133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4947" y="175699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2BE59B-FBE3-4FD5-B9EF-B5AE4B311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587" y="2879725"/>
            <a:ext cx="9648825" cy="3467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AA5CBE-5E41-4CE2-8D8E-5AE7CB8483A6}"/>
              </a:ext>
            </a:extLst>
          </p:cNvPr>
          <p:cNvSpPr txBox="1"/>
          <p:nvPr/>
        </p:nvSpPr>
        <p:spPr>
          <a:xfrm>
            <a:off x="1233714" y="1960962"/>
            <a:ext cx="964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销售日期、销售价格、卧室数、浴室数、房屋面积、停车面积、楼层数、房屋评分、建筑面积、地下室面积、建筑年扥、修复年份、纬度、经度</a:t>
            </a:r>
          </a:p>
        </p:txBody>
      </p:sp>
    </p:spTree>
    <p:extLst>
      <p:ext uri="{BB962C8B-B14F-4D97-AF65-F5344CB8AC3E}">
        <p14:creationId xmlns:p14="http://schemas.microsoft.com/office/powerpoint/2010/main" val="22083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0800000" flipH="1">
            <a:off x="5463116" y="3786197"/>
            <a:ext cx="6728884" cy="30718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10800000" flipH="1">
            <a:off x="-1" y="-1"/>
            <a:ext cx="7485017" cy="378619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78897" y="94129"/>
            <a:ext cx="152317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11500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3728" y="3191858"/>
            <a:ext cx="35830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007C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</a:p>
        </p:txBody>
      </p:sp>
    </p:spTree>
    <p:extLst>
      <p:ext uri="{BB962C8B-B14F-4D97-AF65-F5344CB8AC3E}">
        <p14:creationId xmlns:p14="http://schemas.microsoft.com/office/powerpoint/2010/main" val="162576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81048" y="3148484"/>
            <a:ext cx="794892" cy="1305134"/>
          </a:xfrm>
          <a:prstGeom prst="rect">
            <a:avLst/>
          </a:prstGeom>
          <a:solidFill>
            <a:srgbClr val="59B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981048" y="1960962"/>
            <a:ext cx="794892" cy="1305134"/>
          </a:xfrm>
          <a:prstGeom prst="rect">
            <a:avLst/>
          </a:prstGeom>
          <a:solidFill>
            <a:srgbClr val="00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0800000" flipH="1" flipV="1">
            <a:off x="7896442" y="-2"/>
            <a:ext cx="4295557" cy="1960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10800000" flipH="1">
            <a:off x="0" y="-2"/>
            <a:ext cx="3980330" cy="2013397"/>
          </a:xfrm>
          <a:prstGeom prst="rect">
            <a:avLst/>
          </a:prstGeom>
        </p:spPr>
      </p:pic>
      <p:sp>
        <p:nvSpPr>
          <p:cNvPr id="9" name="五边形 8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<p:cNvSpPr/>
          <p:nvPr/>
        </p:nvSpPr>
        <p:spPr>
          <a:xfrm>
            <a:off x="476707" y="3072157"/>
            <a:ext cx="2239725" cy="1298166"/>
          </a:xfrm>
          <a:prstGeom prst="homePlate">
            <a:avLst/>
          </a:prstGeom>
          <a:solidFill>
            <a:srgbClr val="007C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五边形 8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>
            <a:extLst>
              <a:ext uri="{FF2B5EF4-FFF2-40B4-BE49-F238E27FC236}">
                <a16:creationId xmlns:a16="http://schemas.microsoft.com/office/drawing/2014/main" id="{C01150F9-9080-4E0E-A99A-BDBD43D508C0}"/>
              </a:ext>
            </a:extLst>
          </p:cNvPr>
          <p:cNvSpPr/>
          <p:nvPr/>
        </p:nvSpPr>
        <p:spPr>
          <a:xfrm>
            <a:off x="6456054" y="3072157"/>
            <a:ext cx="2239725" cy="1298166"/>
          </a:xfrm>
          <a:prstGeom prst="homePlate">
            <a:avLst/>
          </a:prstGeom>
          <a:solidFill>
            <a:srgbClr val="007C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五边形 8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>
            <a:extLst>
              <a:ext uri="{FF2B5EF4-FFF2-40B4-BE49-F238E27FC236}">
                <a16:creationId xmlns:a16="http://schemas.microsoft.com/office/drawing/2014/main" id="{0D2F1604-A3BA-42DD-8BDA-EAD9DCE325CF}"/>
              </a:ext>
            </a:extLst>
          </p:cNvPr>
          <p:cNvSpPr/>
          <p:nvPr/>
        </p:nvSpPr>
        <p:spPr>
          <a:xfrm>
            <a:off x="3380107" y="3072157"/>
            <a:ext cx="2239725" cy="1298166"/>
          </a:xfrm>
          <a:prstGeom prst="homePlate">
            <a:avLst/>
          </a:prstGeom>
          <a:solidFill>
            <a:srgbClr val="59B3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五边形 8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>
            <a:extLst>
              <a:ext uri="{FF2B5EF4-FFF2-40B4-BE49-F238E27FC236}">
                <a16:creationId xmlns:a16="http://schemas.microsoft.com/office/drawing/2014/main" id="{AF787787-12DF-45C3-8D04-649E5A3B47F5}"/>
              </a:ext>
            </a:extLst>
          </p:cNvPr>
          <p:cNvSpPr/>
          <p:nvPr/>
        </p:nvSpPr>
        <p:spPr>
          <a:xfrm>
            <a:off x="9475568" y="3081189"/>
            <a:ext cx="2239725" cy="1298166"/>
          </a:xfrm>
          <a:prstGeom prst="homePlate">
            <a:avLst/>
          </a:prstGeom>
          <a:solidFill>
            <a:srgbClr val="59B3D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07F8CD5-D8B8-4787-B475-3D5818196E3E}"/>
              </a:ext>
            </a:extLst>
          </p:cNvPr>
          <p:cNvSpPr txBox="1"/>
          <p:nvPr/>
        </p:nvSpPr>
        <p:spPr>
          <a:xfrm>
            <a:off x="4614945" y="175699"/>
            <a:ext cx="26468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3F02F7A-517B-4B01-9D94-86F498EF4E80}"/>
              </a:ext>
            </a:extLst>
          </p:cNvPr>
          <p:cNvSpPr txBox="1"/>
          <p:nvPr/>
        </p:nvSpPr>
        <p:spPr>
          <a:xfrm>
            <a:off x="650066" y="3468662"/>
            <a:ext cx="1808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探索数据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3E0C3BC-7549-40EA-97EC-8B3D657B94C5}"/>
              </a:ext>
            </a:extLst>
          </p:cNvPr>
          <p:cNvSpPr txBox="1"/>
          <p:nvPr/>
        </p:nvSpPr>
        <p:spPr>
          <a:xfrm>
            <a:off x="3521438" y="3429000"/>
            <a:ext cx="1808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AE84316-244F-4BEA-94F7-C1DB11268688}"/>
              </a:ext>
            </a:extLst>
          </p:cNvPr>
          <p:cNvSpPr txBox="1"/>
          <p:nvPr/>
        </p:nvSpPr>
        <p:spPr>
          <a:xfrm>
            <a:off x="6671676" y="3429000"/>
            <a:ext cx="1808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558C85-DB1D-4756-BF64-43CB4724DFCA}"/>
              </a:ext>
            </a:extLst>
          </p:cNvPr>
          <p:cNvSpPr txBox="1"/>
          <p:nvPr/>
        </p:nvSpPr>
        <p:spPr>
          <a:xfrm>
            <a:off x="9691190" y="3428748"/>
            <a:ext cx="1808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</a:p>
        </p:txBody>
      </p:sp>
    </p:spTree>
    <p:extLst>
      <p:ext uri="{BB962C8B-B14F-4D97-AF65-F5344CB8AC3E}">
        <p14:creationId xmlns:p14="http://schemas.microsoft.com/office/powerpoint/2010/main" val="287671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81048" y="3148484"/>
            <a:ext cx="794892" cy="1305134"/>
          </a:xfrm>
          <a:prstGeom prst="rect">
            <a:avLst/>
          </a:prstGeom>
          <a:solidFill>
            <a:srgbClr val="59B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981048" y="1960962"/>
            <a:ext cx="794892" cy="1305134"/>
          </a:xfrm>
          <a:prstGeom prst="rect">
            <a:avLst/>
          </a:prstGeom>
          <a:solidFill>
            <a:srgbClr val="007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24572" r="15389" b="60733"/>
          <a:stretch/>
        </p:blipFill>
        <p:spPr>
          <a:xfrm rot="10800000" flipH="1" flipV="1">
            <a:off x="7896442" y="-2"/>
            <a:ext cx="4295557" cy="19609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9" t="53812" r="15389" b="29905"/>
          <a:stretch/>
        </p:blipFill>
        <p:spPr>
          <a:xfrm rot="10800000" flipH="1">
            <a:off x="0" y="-2"/>
            <a:ext cx="3980330" cy="20133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4946" y="175699"/>
            <a:ext cx="2646879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17D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B138BA-A6BC-4B03-A2F8-8BF4DA652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791" y="1625621"/>
            <a:ext cx="4489187" cy="46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墨迹论文答辩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238</Words>
  <Application>Microsoft Office PowerPoint</Application>
  <PresentationFormat>宽屏</PresentationFormat>
  <Paragraphs>81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华文细黑</vt:lpstr>
      <vt:lpstr>微软雅黑</vt:lpstr>
      <vt:lpstr>幼圆</vt:lpstr>
      <vt:lpstr>Agency FB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蓝色墨迹论文答辩</dc:title>
  <dc:creator>PC</dc:creator>
  <cp:lastModifiedBy>adminstrator</cp:lastModifiedBy>
  <cp:revision>76</cp:revision>
  <dcterms:created xsi:type="dcterms:W3CDTF">2017-04-13T11:38:43Z</dcterms:created>
  <dcterms:modified xsi:type="dcterms:W3CDTF">2018-11-27T01:24:03Z</dcterms:modified>
</cp:coreProperties>
</file>