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3" r:id="rId1"/>
  </p:sldMasterIdLst>
  <p:notesMasterIdLst>
    <p:notesMasterId r:id="rId19"/>
  </p:notesMasterIdLst>
  <p:handoutMasterIdLst>
    <p:handoutMasterId r:id="rId20"/>
  </p:handoutMasterIdLst>
  <p:sldIdLst>
    <p:sldId id="296" r:id="rId2"/>
    <p:sldId id="302" r:id="rId3"/>
    <p:sldId id="303" r:id="rId4"/>
    <p:sldId id="305" r:id="rId5"/>
    <p:sldId id="304" r:id="rId6"/>
    <p:sldId id="306" r:id="rId7"/>
    <p:sldId id="307" r:id="rId8"/>
    <p:sldId id="308" r:id="rId9"/>
    <p:sldId id="310" r:id="rId10"/>
    <p:sldId id="311" r:id="rId11"/>
    <p:sldId id="312" r:id="rId12"/>
    <p:sldId id="313" r:id="rId13"/>
    <p:sldId id="314" r:id="rId14"/>
    <p:sldId id="315" r:id="rId15"/>
    <p:sldId id="316" r:id="rId16"/>
    <p:sldId id="317" r:id="rId17"/>
    <p:sldId id="318" r:id="rId18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2C48"/>
    <a:srgbClr val="2C2D39"/>
    <a:srgbClr val="242630"/>
    <a:srgbClr val="2A1F43"/>
    <a:srgbClr val="0C1B43"/>
    <a:srgbClr val="000000"/>
    <a:srgbClr val="1D2225"/>
    <a:srgbClr val="F8F8F8"/>
    <a:srgbClr val="363C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0551" autoAdjust="0"/>
  </p:normalViewPr>
  <p:slideViewPr>
    <p:cSldViewPr snapToGrid="0" snapToObjects="1">
      <p:cViewPr varScale="1">
        <p:scale>
          <a:sx n="87" d="100"/>
          <a:sy n="87" d="100"/>
        </p:scale>
        <p:origin x="566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20" d="100"/>
          <a:sy n="120" d="100"/>
        </p:scale>
        <p:origin x="504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8D5A2E05-2C6E-484E-9BB1-366C90717B9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2043844-B7FE-EC43-89AA-8831B859F94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6BC8917-4DE7-484A-ABF8-7E8519114FB2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2020/12/11</a:t>
            </a:fld>
            <a:endParaRPr 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FAC2EDC-03FB-D147-9BAA-37FCFF988C7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98E195D-E935-D746-A5D1-61E2EBF7EF6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F57D167-9BB5-2048-9DDA-7DF8E5D94DC9}" type="slidenum">
              <a:rPr 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‹#›</a:t>
            </a:fld>
            <a:endParaRPr 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77512132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5B7E3164-8BDD-403D-B76E-4E076A869ED7}" type="datetime1">
              <a:rPr lang="zh-CN" altLang="en-US" smtClean="0"/>
              <a:t>2020/12/11</a:t>
            </a:fld>
            <a:endParaRPr 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noProof="0" dirty="0"/>
              <a:t>单击此处编辑母版文本样式</a:t>
            </a:r>
          </a:p>
          <a:p>
            <a:pPr lvl="1" rtl="0"/>
            <a:r>
              <a:rPr lang="zh-cn" noProof="0" dirty="0"/>
              <a:t>第二级</a:t>
            </a:r>
          </a:p>
          <a:p>
            <a:pPr lvl="2" rtl="0"/>
            <a:r>
              <a:rPr lang="zh-cn" noProof="0" dirty="0"/>
              <a:t>第三级</a:t>
            </a:r>
          </a:p>
          <a:p>
            <a:pPr lvl="3" rtl="0"/>
            <a:r>
              <a:rPr lang="zh-cn" noProof="0" dirty="0"/>
              <a:t>第四级</a:t>
            </a:r>
          </a:p>
          <a:p>
            <a:pPr lvl="4" rtl="0"/>
            <a:r>
              <a:rPr lang="zh-cn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B303FA8-A3F3-7640-B13D-36C73B3E558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0178569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B303FA8-A3F3-7640-B13D-36C73B3E5587}" type="slidenum">
              <a:rPr lang="en-US" smtClean="0"/>
              <a:t>1</a:t>
            </a:fld>
            <a:endParaRPr lang="en-US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42E38EF-05A9-464C-BF95-0775C18C8D7A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2E0AC6D5-5255-42A6-ADAC-AA52471BE315}" type="datetime1">
              <a:rPr lang="zh-CN" altLang="en-US" smtClean="0"/>
              <a:t>2020/12/11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0113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B303FA8-A3F3-7640-B13D-36C73B3E5587}" type="slidenum">
              <a:rPr lang="en-US" smtClean="0"/>
              <a:t>10</a:t>
            </a:fld>
            <a:endParaRPr lang="en-US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21309AC-6A8C-4916-973F-3D48A19E9C09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5C331F4C-2799-4E78-920B-EB36A46A45CF}" type="datetime1">
              <a:rPr lang="zh-CN" altLang="en-US" smtClean="0"/>
              <a:t>2020/12/11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3237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B303FA8-A3F3-7640-B13D-36C73B3E5587}" type="slidenum">
              <a:rPr lang="en-US" smtClean="0"/>
              <a:t>11</a:t>
            </a:fld>
            <a:endParaRPr lang="en-US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21309AC-6A8C-4916-973F-3D48A19E9C09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5C331F4C-2799-4E78-920B-EB36A46A45CF}" type="datetime1">
              <a:rPr lang="zh-CN" altLang="en-US" smtClean="0"/>
              <a:t>2020/12/11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793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B303FA8-A3F3-7640-B13D-36C73B3E5587}" type="slidenum">
              <a:rPr lang="en-US" smtClean="0"/>
              <a:t>12</a:t>
            </a:fld>
            <a:endParaRPr lang="en-US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21309AC-6A8C-4916-973F-3D48A19E9C09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5C331F4C-2799-4E78-920B-EB36A46A45CF}" type="datetime1">
              <a:rPr lang="zh-CN" altLang="en-US" smtClean="0"/>
              <a:t>2020/12/11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5836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B303FA8-A3F3-7640-B13D-36C73B3E5587}" type="slidenum">
              <a:rPr lang="en-US" smtClean="0"/>
              <a:t>13</a:t>
            </a:fld>
            <a:endParaRPr lang="en-US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21309AC-6A8C-4916-973F-3D48A19E9C09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5C331F4C-2799-4E78-920B-EB36A46A45CF}" type="datetime1">
              <a:rPr lang="zh-CN" altLang="en-US" smtClean="0"/>
              <a:t>2020/12/11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08589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B303FA8-A3F3-7640-B13D-36C73B3E5587}" type="slidenum">
              <a:rPr lang="en-US" smtClean="0"/>
              <a:t>14</a:t>
            </a:fld>
            <a:endParaRPr lang="en-US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21309AC-6A8C-4916-973F-3D48A19E9C09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5C331F4C-2799-4E78-920B-EB36A46A45CF}" type="datetime1">
              <a:rPr lang="zh-CN" altLang="en-US" smtClean="0"/>
              <a:t>2020/12/11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31787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B303FA8-A3F3-7640-B13D-36C73B3E5587}" type="slidenum">
              <a:rPr lang="en-US" smtClean="0"/>
              <a:t>15</a:t>
            </a:fld>
            <a:endParaRPr lang="en-US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21309AC-6A8C-4916-973F-3D48A19E9C09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5C331F4C-2799-4E78-920B-EB36A46A45CF}" type="datetime1">
              <a:rPr lang="zh-CN" altLang="en-US" smtClean="0"/>
              <a:t>2020/12/11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3901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B303FA8-A3F3-7640-B13D-36C73B3E5587}" type="slidenum">
              <a:rPr lang="en-US" smtClean="0"/>
              <a:t>16</a:t>
            </a:fld>
            <a:endParaRPr lang="en-US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21309AC-6A8C-4916-973F-3D48A19E9C09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5C331F4C-2799-4E78-920B-EB36A46A45CF}" type="datetime1">
              <a:rPr lang="zh-CN" altLang="en-US" smtClean="0"/>
              <a:t>2020/12/11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345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B303FA8-A3F3-7640-B13D-36C73B3E5587}" type="slidenum">
              <a:rPr lang="en-US" smtClean="0"/>
              <a:t>17</a:t>
            </a:fld>
            <a:endParaRPr lang="en-US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21309AC-6A8C-4916-973F-3D48A19E9C09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5C331F4C-2799-4E78-920B-EB36A46A45CF}" type="datetime1">
              <a:rPr lang="zh-CN" altLang="en-US" smtClean="0"/>
              <a:t>2020/12/11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65080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B303FA8-A3F3-7640-B13D-36C73B3E5587}" type="slidenum">
              <a:rPr lang="en-US" smtClean="0"/>
              <a:t>2</a:t>
            </a:fld>
            <a:endParaRPr lang="en-US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21309AC-6A8C-4916-973F-3D48A19E9C09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5C331F4C-2799-4E78-920B-EB36A46A45CF}" type="datetime1">
              <a:rPr lang="zh-CN" altLang="en-US" smtClean="0"/>
              <a:t>2020/12/11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216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B303FA8-A3F3-7640-B13D-36C73B3E5587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21309AC-6A8C-4916-973F-3D48A19E9C09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5C331F4C-2799-4E78-920B-EB36A46A45CF}" type="datetime1">
              <a:rPr lang="zh-CN" altLang="en-US" smtClean="0"/>
              <a:t>2020/12/11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9943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B303FA8-A3F3-7640-B13D-36C73B3E5587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21309AC-6A8C-4916-973F-3D48A19E9C09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5C331F4C-2799-4E78-920B-EB36A46A45CF}" type="datetime1">
              <a:rPr lang="zh-CN" altLang="en-US" smtClean="0"/>
              <a:t>2020/12/11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0174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B303FA8-A3F3-7640-B13D-36C73B3E5587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21309AC-6A8C-4916-973F-3D48A19E9C09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5C331F4C-2799-4E78-920B-EB36A46A45CF}" type="datetime1">
              <a:rPr lang="zh-CN" altLang="en-US" smtClean="0"/>
              <a:t>2020/12/11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05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B303FA8-A3F3-7640-B13D-36C73B3E5587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21309AC-6A8C-4916-973F-3D48A19E9C09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5C331F4C-2799-4E78-920B-EB36A46A45CF}" type="datetime1">
              <a:rPr lang="zh-CN" altLang="en-US" smtClean="0"/>
              <a:t>2020/12/11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444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B303FA8-A3F3-7640-B13D-36C73B3E5587}" type="slidenum">
              <a:rPr lang="en-US" smtClean="0"/>
              <a:t>7</a:t>
            </a:fld>
            <a:endParaRPr lang="en-US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21309AC-6A8C-4916-973F-3D48A19E9C09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5C331F4C-2799-4E78-920B-EB36A46A45CF}" type="datetime1">
              <a:rPr lang="zh-CN" altLang="en-US" smtClean="0"/>
              <a:t>2020/12/11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0322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B303FA8-A3F3-7640-B13D-36C73B3E5587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21309AC-6A8C-4916-973F-3D48A19E9C09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5C331F4C-2799-4E78-920B-EB36A46A45CF}" type="datetime1">
              <a:rPr lang="zh-CN" altLang="en-US" smtClean="0"/>
              <a:t>2020/12/11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7061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B303FA8-A3F3-7640-B13D-36C73B3E5587}" type="slidenum">
              <a:rPr lang="en-US" smtClean="0"/>
              <a:t>9</a:t>
            </a:fld>
            <a:endParaRPr lang="en-US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21309AC-6A8C-4916-973F-3D48A19E9C09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5C331F4C-2799-4E78-920B-EB36A46A45CF}" type="datetime1">
              <a:rPr lang="zh-CN" altLang="en-US" smtClean="0"/>
              <a:t>2020/12/11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4774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1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>
            <a:extLst>
              <a:ext uri="{FF2B5EF4-FFF2-40B4-BE49-F238E27FC236}">
                <a16:creationId xmlns:a16="http://schemas.microsoft.com/office/drawing/2014/main" id="{4CC33A90-B87E-634E-AF2A-F4C3C8923FED}"/>
              </a:ext>
            </a:extLst>
          </p:cNvPr>
          <p:cNvSpPr/>
          <p:nvPr userDrawn="1"/>
        </p:nvSpPr>
        <p:spPr>
          <a:xfrm>
            <a:off x="0" y="914400"/>
            <a:ext cx="12192000" cy="5029200"/>
          </a:xfrm>
          <a:prstGeom prst="rect">
            <a:avLst/>
          </a:prstGeom>
          <a:pattFill prst="lgGrid">
            <a:fgClr>
              <a:schemeClr val="tx2">
                <a:lumMod val="10000"/>
                <a:lumOff val="9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3" name="长方形 12">
            <a:extLst>
              <a:ext uri="{FF2B5EF4-FFF2-40B4-BE49-F238E27FC236}">
                <a16:creationId xmlns:a16="http://schemas.microsoft.com/office/drawing/2014/main" id="{41147E0E-4AE4-D149-A315-F2528623D5EA}"/>
              </a:ext>
            </a:extLst>
          </p:cNvPr>
          <p:cNvSpPr/>
          <p:nvPr userDrawn="1"/>
        </p:nvSpPr>
        <p:spPr>
          <a:xfrm>
            <a:off x="652808" y="2143094"/>
            <a:ext cx="10886383" cy="257181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6" name="长方形 2">
            <a:extLst>
              <a:ext uri="{FF2B5EF4-FFF2-40B4-BE49-F238E27FC236}">
                <a16:creationId xmlns:a16="http://schemas.microsoft.com/office/drawing/2014/main" id="{AA222472-5BC8-7B4F-AB2F-B6A10019B60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105150" y="3237598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</a:br>
            <a:endParaRPr kumimoji="0" lang="en-US" altLang="en-US" sz="1800" b="0" i="0" u="none" strike="noStrike" cap="none" normalizeH="0" baseline="0" noProof="0" dirty="0">
              <a:ln>
                <a:noFill/>
              </a:ln>
              <a:solidFill>
                <a:schemeClr val="tx1"/>
              </a:solidFill>
              <a:effectLst/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8" name="标题 1">
            <a:extLst>
              <a:ext uri="{FF2B5EF4-FFF2-40B4-BE49-F238E27FC236}">
                <a16:creationId xmlns:a16="http://schemas.microsoft.com/office/drawing/2014/main" id="{E3ED0903-C4AC-F843-878E-D66CB7BFB0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70354" y="2885848"/>
            <a:ext cx="5651293" cy="1086304"/>
          </a:xfrm>
          <a:prstGeom prst="rect">
            <a:avLst/>
          </a:prstGeom>
        </p:spPr>
        <p:txBody>
          <a:bodyPr lIns="91440" rIns="91440" rtlCol="0" anchor="ctr" anchorCtr="0">
            <a:noAutofit/>
          </a:bodyPr>
          <a:lstStyle>
            <a:lvl1pPr algn="ctr">
              <a:defRPr sz="8800" b="1" i="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noProof="0" dirty="0"/>
              <a:t>标题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62719C4-9998-4B9C-8E34-87A64F6BCDA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540500" y="4107863"/>
            <a:ext cx="5651500" cy="704088"/>
          </a:xfrm>
        </p:spPr>
        <p:txBody>
          <a:bodyPr rtlCol="0" anchor="ctr">
            <a:normAutofit/>
          </a:bodyPr>
          <a:lstStyle>
            <a:lvl1pPr marL="0" indent="0">
              <a:buNone/>
              <a:defRPr sz="2400" b="1" i="0" cap="all" spc="60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noProof="0" dirty="0"/>
              <a:t>副标题</a:t>
            </a:r>
          </a:p>
        </p:txBody>
      </p:sp>
    </p:spTree>
    <p:extLst>
      <p:ext uri="{BB962C8B-B14F-4D97-AF65-F5344CB8AC3E}">
        <p14:creationId xmlns:p14="http://schemas.microsoft.com/office/powerpoint/2010/main" val="147982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 ">
    <p:bg>
      <p:bgPr>
        <a:solidFill>
          <a:schemeClr val="bg2"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9FBA462-7E60-BA4E-9A1E-3B5E69DAC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07827B82-FD68-4ADE-8128-760B1DCBAB73}" type="datetime1">
              <a:rPr lang="zh-CN" altLang="en-US" smtClean="0"/>
              <a:t>2020/12/11</a:t>
            </a:fld>
            <a:endParaRPr 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18A28A8-5C75-FC4B-9A28-8F343DF4B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1FD5A6F-AE17-4E4C-9567-DB3B02853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F705D35-D126-3B47-A82C-2A13EA9E0A6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长方形 4">
            <a:extLst>
              <a:ext uri="{FF2B5EF4-FFF2-40B4-BE49-F238E27FC236}">
                <a16:creationId xmlns:a16="http://schemas.microsoft.com/office/drawing/2014/main" id="{F9B59AC0-ACCA-0548-A037-BC61068B8FE2}"/>
              </a:ext>
            </a:extLst>
          </p:cNvPr>
          <p:cNvSpPr/>
          <p:nvPr userDrawn="1"/>
        </p:nvSpPr>
        <p:spPr>
          <a:xfrm>
            <a:off x="0" y="0"/>
            <a:ext cx="12192000" cy="986306"/>
          </a:xfrm>
          <a:prstGeom prst="rect">
            <a:avLst/>
          </a:prstGeom>
          <a:pattFill prst="lgGrid">
            <a:fgClr>
              <a:schemeClr val="tx2">
                <a:lumMod val="10000"/>
                <a:lumOff val="9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" name="长方形 5">
            <a:extLst>
              <a:ext uri="{FF2B5EF4-FFF2-40B4-BE49-F238E27FC236}">
                <a16:creationId xmlns:a16="http://schemas.microsoft.com/office/drawing/2014/main" id="{2A57C152-0331-B74F-81FE-04A927A72C7B}"/>
              </a:ext>
            </a:extLst>
          </p:cNvPr>
          <p:cNvSpPr/>
          <p:nvPr userDrawn="1"/>
        </p:nvSpPr>
        <p:spPr>
          <a:xfrm>
            <a:off x="350520" y="279792"/>
            <a:ext cx="11475720" cy="98630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rtlCol="0" anchor="ctr"/>
          <a:lstStyle/>
          <a:p>
            <a:pPr rtl="0"/>
            <a:endParaRPr lang="en-US" sz="2400" b="1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5FDDD9A4-1691-5D47-9605-21650E221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413" y="483440"/>
            <a:ext cx="10904438" cy="583800"/>
          </a:xfrm>
          <a:prstGeom prst="rect">
            <a:avLst/>
          </a:prstGeom>
        </p:spPr>
        <p:txBody>
          <a:bodyPr lIns="91440" rIns="91440" rtlCol="0">
            <a:noAutofit/>
          </a:bodyPr>
          <a:lstStyle>
            <a:lvl1pPr>
              <a:defRPr sz="2400" b="1" i="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noProof="0"/>
          </a:p>
        </p:txBody>
      </p:sp>
      <p:sp>
        <p:nvSpPr>
          <p:cNvPr id="10" name="内容占位符 9">
            <a:extLst>
              <a:ext uri="{FF2B5EF4-FFF2-40B4-BE49-F238E27FC236}">
                <a16:creationId xmlns:a16="http://schemas.microsoft.com/office/drawing/2014/main" id="{A6B69B4E-3A48-4F14-8C09-ECC8E58C732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9763" y="1470025"/>
            <a:ext cx="10904088" cy="4706938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noProof="0"/>
          </a:p>
        </p:txBody>
      </p:sp>
    </p:spTree>
    <p:extLst>
      <p:ext uri="{BB962C8B-B14F-4D97-AF65-F5344CB8AC3E}">
        <p14:creationId xmlns:p14="http://schemas.microsoft.com/office/powerpoint/2010/main" val="649630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项内容 ">
    <p:bg>
      <p:bgPr>
        <a:solidFill>
          <a:schemeClr val="bg2"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长方形 5">
            <a:extLst>
              <a:ext uri="{FF2B5EF4-FFF2-40B4-BE49-F238E27FC236}">
                <a16:creationId xmlns:a16="http://schemas.microsoft.com/office/drawing/2014/main" id="{987C56A2-F952-8343-A875-78793BA51A34}"/>
              </a:ext>
            </a:extLst>
          </p:cNvPr>
          <p:cNvSpPr/>
          <p:nvPr userDrawn="1"/>
        </p:nvSpPr>
        <p:spPr>
          <a:xfrm>
            <a:off x="0" y="5871694"/>
            <a:ext cx="12192000" cy="986306"/>
          </a:xfrm>
          <a:prstGeom prst="rect">
            <a:avLst/>
          </a:prstGeom>
          <a:pattFill prst="lgGrid">
            <a:fgClr>
              <a:schemeClr val="tx1">
                <a:lumMod val="10000"/>
                <a:lumOff val="9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" name="长方形 6">
            <a:extLst>
              <a:ext uri="{FF2B5EF4-FFF2-40B4-BE49-F238E27FC236}">
                <a16:creationId xmlns:a16="http://schemas.microsoft.com/office/drawing/2014/main" id="{81BB3689-72F8-2345-BF30-38C81BDD487E}"/>
              </a:ext>
            </a:extLst>
          </p:cNvPr>
          <p:cNvSpPr/>
          <p:nvPr userDrawn="1"/>
        </p:nvSpPr>
        <p:spPr>
          <a:xfrm>
            <a:off x="5002306" y="0"/>
            <a:ext cx="7189694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9FBA462-7E60-BA4E-9A1E-3B5E69DAC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279A881-543A-48E0-916F-6600FAAECBE4}" type="datetime1">
              <a:rPr lang="zh-CN" altLang="en-US" smtClean="0"/>
              <a:t>2020/12/11</a:t>
            </a:fld>
            <a:endParaRPr 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18A28A8-5C75-FC4B-9A28-8F343DF4B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1FD5A6F-AE17-4E4C-9567-DB3B02853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F705D35-D126-3B47-A82C-2A13EA9E0A6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656FB1BA-653F-254C-9C39-2A5BDD763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1117" y="681037"/>
            <a:ext cx="4791637" cy="583800"/>
          </a:xfrm>
          <a:prstGeom prst="rect">
            <a:avLst/>
          </a:prstGeom>
        </p:spPr>
        <p:txBody>
          <a:bodyPr lIns="91440" rIns="91440" rtlCol="0">
            <a:noAutofit/>
          </a:bodyPr>
          <a:lstStyle>
            <a:lvl1pPr>
              <a:defRPr sz="2400" b="1" i="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noProof="0"/>
          </a:p>
        </p:txBody>
      </p:sp>
      <p:sp>
        <p:nvSpPr>
          <p:cNvPr id="12" name="图片占位符 10">
            <a:extLst>
              <a:ext uri="{FF2B5EF4-FFF2-40B4-BE49-F238E27FC236}">
                <a16:creationId xmlns:a16="http://schemas.microsoft.com/office/drawing/2014/main" id="{CB2BF900-EE78-604F-A9A8-83394228A68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2925" y="571500"/>
            <a:ext cx="5553075" cy="5715000"/>
          </a:xfrm>
          <a:prstGeom prst="rect">
            <a:avLst/>
          </a:prstGeom>
          <a:solidFill>
            <a:schemeClr val="tx1"/>
          </a:solidFill>
        </p:spPr>
        <p:txBody>
          <a:bodyPr rtlCol="0"/>
          <a:lstStyle>
            <a:lvl1pPr marL="0" indent="0">
              <a:buNone/>
              <a:defRPr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10" name="内容占位符 9">
            <a:extLst>
              <a:ext uri="{FF2B5EF4-FFF2-40B4-BE49-F238E27FC236}">
                <a16:creationId xmlns:a16="http://schemas.microsoft.com/office/drawing/2014/main" id="{C4C04996-C3BC-4E03-A361-2BA33F3CA305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761163" y="1265238"/>
            <a:ext cx="4791591" cy="4911725"/>
          </a:xfrm>
        </p:spPr>
        <p:txBody>
          <a:bodyPr rtlCol="0"/>
          <a:lstStyle>
            <a:lvl1pPr>
              <a:lnSpc>
                <a:spcPct val="200000"/>
              </a:lnSpc>
              <a:spcBef>
                <a:spcPts val="1000"/>
              </a:spcBef>
              <a:buClrTx/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lnSpc>
                <a:spcPct val="200000"/>
              </a:lnSpc>
              <a:spcBef>
                <a:spcPts val="1000"/>
              </a:spcBef>
              <a:buClrTx/>
              <a:defRPr/>
            </a:lvl2pPr>
            <a:lvl3pPr>
              <a:lnSpc>
                <a:spcPct val="200000"/>
              </a:lnSpc>
              <a:spcBef>
                <a:spcPts val="1000"/>
              </a:spcBef>
              <a:buClrTx/>
              <a:defRPr/>
            </a:lvl3pPr>
            <a:lvl4pPr>
              <a:lnSpc>
                <a:spcPct val="200000"/>
              </a:lnSpc>
              <a:spcBef>
                <a:spcPts val="1000"/>
              </a:spcBef>
              <a:buClrTx/>
              <a:defRPr/>
            </a:lvl4pPr>
            <a:lvl5pPr>
              <a:lnSpc>
                <a:spcPct val="200000"/>
              </a:lnSpc>
              <a:spcBef>
                <a:spcPts val="1000"/>
              </a:spcBef>
              <a:buClrTx/>
              <a:defRPr/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859269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bg>
      <p:bgPr>
        <a:solidFill>
          <a:schemeClr val="bg2"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长方形 15">
            <a:extLst>
              <a:ext uri="{FF2B5EF4-FFF2-40B4-BE49-F238E27FC236}">
                <a16:creationId xmlns:a16="http://schemas.microsoft.com/office/drawing/2014/main" id="{F2F96941-79C9-A34B-8AB5-C167A4D72D51}"/>
              </a:ext>
            </a:extLst>
          </p:cNvPr>
          <p:cNvSpPr/>
          <p:nvPr userDrawn="1"/>
        </p:nvSpPr>
        <p:spPr>
          <a:xfrm>
            <a:off x="0" y="0"/>
            <a:ext cx="12192000" cy="986306"/>
          </a:xfrm>
          <a:prstGeom prst="rect">
            <a:avLst/>
          </a:prstGeom>
          <a:pattFill prst="lgGrid">
            <a:fgClr>
              <a:schemeClr val="tx1">
                <a:lumMod val="10000"/>
                <a:lumOff val="9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9FBA462-7E60-BA4E-9A1E-3B5E69DAC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52D3BB04-27DF-418D-A94F-CEF723DA0044}" type="datetime1">
              <a:rPr lang="zh-CN" altLang="en-US" smtClean="0"/>
              <a:t>2020/12/11</a:t>
            </a:fld>
            <a:endParaRPr 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18A28A8-5C75-FC4B-9A28-8F343DF4B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1FD5A6F-AE17-4E4C-9567-DB3B02853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F705D35-D126-3B47-A82C-2A13EA9E0A6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长方形 5">
            <a:extLst>
              <a:ext uri="{FF2B5EF4-FFF2-40B4-BE49-F238E27FC236}">
                <a16:creationId xmlns:a16="http://schemas.microsoft.com/office/drawing/2014/main" id="{2A57C152-0331-B74F-81FE-04A927A72C7B}"/>
              </a:ext>
            </a:extLst>
          </p:cNvPr>
          <p:cNvSpPr/>
          <p:nvPr userDrawn="1"/>
        </p:nvSpPr>
        <p:spPr>
          <a:xfrm>
            <a:off x="350520" y="279792"/>
            <a:ext cx="11475720" cy="98630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rtlCol="0" anchor="ctr"/>
          <a:lstStyle/>
          <a:p>
            <a:pPr rtl="0"/>
            <a:endParaRPr lang="en-US" sz="2400" b="1" noProof="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5FDDD9A4-1691-5D47-9605-21650E221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413" y="483440"/>
            <a:ext cx="10904438" cy="583800"/>
          </a:xfrm>
          <a:prstGeom prst="rect">
            <a:avLst/>
          </a:prstGeom>
        </p:spPr>
        <p:txBody>
          <a:bodyPr lIns="91440" rIns="91440" rtlCol="0">
            <a:noAutofit/>
          </a:bodyPr>
          <a:lstStyle>
            <a:lvl1pPr>
              <a:defRPr sz="2400" b="1" i="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noProof="0"/>
          </a:p>
        </p:txBody>
      </p:sp>
      <p:sp>
        <p:nvSpPr>
          <p:cNvPr id="10" name="文本占位符 2">
            <a:extLst>
              <a:ext uri="{FF2B5EF4-FFF2-40B4-BE49-F238E27FC236}">
                <a16:creationId xmlns:a16="http://schemas.microsoft.com/office/drawing/2014/main" id="{62F811A9-08B1-C746-B30D-69D7B4A6CD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1" y="2038570"/>
            <a:ext cx="5042646" cy="703135"/>
          </a:xfrm>
          <a:prstGeom prst="rect">
            <a:avLst/>
          </a:prstGeom>
        </p:spPr>
        <p:txBody>
          <a:bodyPr lIns="91440" rIns="91440" rtlCol="0"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1800" b="1" i="0" cap="all" spc="150" baseline="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12" name="文本占位符 2">
            <a:extLst>
              <a:ext uri="{FF2B5EF4-FFF2-40B4-BE49-F238E27FC236}">
                <a16:creationId xmlns:a16="http://schemas.microsoft.com/office/drawing/2014/main" id="{54F0B191-C947-1640-8AD2-EEEAA1ED57C9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6501205" y="2038570"/>
            <a:ext cx="5042646" cy="703135"/>
          </a:xfrm>
          <a:prstGeom prst="rect">
            <a:avLst/>
          </a:prstGeom>
        </p:spPr>
        <p:txBody>
          <a:bodyPr lIns="91440" rIns="91440" rtlCol="0"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1800" b="1" i="0" cap="all" spc="150" baseline="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cxnSp>
        <p:nvCxnSpPr>
          <p:cNvPr id="14" name="直接连接符​​(S) 13">
            <a:extLst>
              <a:ext uri="{FF2B5EF4-FFF2-40B4-BE49-F238E27FC236}">
                <a16:creationId xmlns:a16="http://schemas.microsoft.com/office/drawing/2014/main" id="{E8B92D52-6B55-2C4B-95E4-CE89611E590B}"/>
              </a:ext>
            </a:extLst>
          </p:cNvPr>
          <p:cNvCxnSpPr>
            <a:cxnSpLocks/>
          </p:cNvCxnSpPr>
          <p:nvPr userDrawn="1"/>
        </p:nvCxnSpPr>
        <p:spPr>
          <a:xfrm>
            <a:off x="6167716" y="1613647"/>
            <a:ext cx="0" cy="4904068"/>
          </a:xfrm>
          <a:prstGeom prst="line">
            <a:avLst/>
          </a:prstGeom>
          <a:ln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F0F9EB4B-EC9F-404E-A98B-1EA3F6FF116A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838199" y="2894013"/>
            <a:ext cx="5042647" cy="3094037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noProof="0"/>
          </a:p>
        </p:txBody>
      </p:sp>
      <p:sp>
        <p:nvSpPr>
          <p:cNvPr id="15" name="内容占位符 6">
            <a:extLst>
              <a:ext uri="{FF2B5EF4-FFF2-40B4-BE49-F238E27FC236}">
                <a16:creationId xmlns:a16="http://schemas.microsoft.com/office/drawing/2014/main" id="{7A648C0A-27FE-4582-8D3C-7FF280E14591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501205" y="2894013"/>
            <a:ext cx="5042647" cy="3094037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noProof="0"/>
          </a:p>
        </p:txBody>
      </p:sp>
    </p:spTree>
    <p:extLst>
      <p:ext uri="{BB962C8B-B14F-4D97-AF65-F5344CB8AC3E}">
        <p14:creationId xmlns:p14="http://schemas.microsoft.com/office/powerpoint/2010/main" val="3315996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图片和字幕">
    <p:bg>
      <p:bgPr>
        <a:solidFill>
          <a:schemeClr val="bg2"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14A22209-F6F4-814A-9719-87CDCD23C55F}"/>
              </a:ext>
            </a:extLst>
          </p:cNvPr>
          <p:cNvSpPr/>
          <p:nvPr userDrawn="1"/>
        </p:nvSpPr>
        <p:spPr>
          <a:xfrm>
            <a:off x="0" y="914400"/>
            <a:ext cx="12192000" cy="5029200"/>
          </a:xfrm>
          <a:prstGeom prst="rect">
            <a:avLst/>
          </a:prstGeom>
          <a:pattFill prst="lgGrid">
            <a:fgClr>
              <a:schemeClr val="tx2">
                <a:lumMod val="10000"/>
                <a:lumOff val="9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1817374-D7A2-2F4D-91C6-E24955F0018B}"/>
              </a:ext>
            </a:extLst>
          </p:cNvPr>
          <p:cNvSpPr/>
          <p:nvPr userDrawn="1"/>
        </p:nvSpPr>
        <p:spPr>
          <a:xfrm>
            <a:off x="5951621" y="1803214"/>
            <a:ext cx="6240379" cy="325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9FBA462-7E60-BA4E-9A1E-3B5E69DAC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69909EB-DF0E-4C79-A2EF-9AE47FAE29FD}" type="datetime1">
              <a:rPr lang="zh-CN" altLang="en-US" smtClean="0"/>
              <a:t>2020/12/11</a:t>
            </a:fld>
            <a:endParaRPr 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18A28A8-5C75-FC4B-9A28-8F343DF4B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1FD5A6F-AE17-4E4C-9567-DB3B02853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F705D35-D126-3B47-A82C-2A13EA9E0A6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656FB1BA-653F-254C-9C39-2A5BDD763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4545" y="2028031"/>
            <a:ext cx="5058209" cy="583800"/>
          </a:xfrm>
          <a:prstGeom prst="rect">
            <a:avLst/>
          </a:prstGeom>
        </p:spPr>
        <p:txBody>
          <a:bodyPr lIns="91440" rIns="91440" rtlCol="0">
            <a:noAutofit/>
          </a:bodyPr>
          <a:lstStyle>
            <a:lvl1pPr>
              <a:defRPr sz="2400" b="1" i="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noProof="0"/>
          </a:p>
        </p:txBody>
      </p:sp>
      <p:sp>
        <p:nvSpPr>
          <p:cNvPr id="13" name="图片占位符 10">
            <a:extLst>
              <a:ext uri="{FF2B5EF4-FFF2-40B4-BE49-F238E27FC236}">
                <a16:creationId xmlns:a16="http://schemas.microsoft.com/office/drawing/2014/main" id="{AD5E91DA-7D30-8C45-9BE7-5F82AA824B1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2925" y="0"/>
            <a:ext cx="5408696" cy="6858000"/>
          </a:xfrm>
          <a:prstGeom prst="rect">
            <a:avLst/>
          </a:prstGeom>
          <a:solidFill>
            <a:schemeClr val="tx1"/>
          </a:solidFill>
        </p:spPr>
        <p:txBody>
          <a:bodyPr rtlCol="0"/>
          <a:lstStyle>
            <a:lvl1pPr marL="0" indent="0">
              <a:buNone/>
              <a:defRPr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94B5840-E92F-4CFE-B3C0-0873B2740891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494463" y="2611438"/>
            <a:ext cx="5058291" cy="2165350"/>
          </a:xfrm>
        </p:spPr>
        <p:txBody>
          <a:bodyPr rtlCol="0"/>
          <a:lstStyle>
            <a:lvl1pPr marL="0" indent="0">
              <a:lnSpc>
                <a:spcPct val="200000"/>
              </a:lnSpc>
              <a:spcBef>
                <a:spcPts val="1900"/>
              </a:spcBef>
              <a:buNone/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20848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accent4"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9FBA462-7E60-BA4E-9A1E-3B5E69DAC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956335B-2858-4BDB-9C2A-BA1EF7309CEC}" type="datetime1">
              <a:rPr lang="zh-CN" altLang="en-US" smtClean="0"/>
              <a:t>2020/12/11</a:t>
            </a:fld>
            <a:endParaRPr 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18A28A8-5C75-FC4B-9A28-8F343DF4B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1FD5A6F-AE17-4E4C-9567-DB3B02853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F705D35-D126-3B47-A82C-2A13EA9E0A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717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B9EAC25-66D1-1245-97FD-3B5840132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zh-cn" noProof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E2069B3-0468-584A-914E-91C8C91C7F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noProof="0"/>
              <a:t>单击此处编辑母版文本样式</a:t>
            </a:r>
          </a:p>
          <a:p>
            <a:pPr lvl="1" rtl="0"/>
            <a:r>
              <a:rPr lang="zh-cn" noProof="0"/>
              <a:t>第二级</a:t>
            </a:r>
          </a:p>
          <a:p>
            <a:pPr lvl="2" rtl="0"/>
            <a:r>
              <a:rPr lang="zh-cn" noProof="0"/>
              <a:t>第三级</a:t>
            </a:r>
          </a:p>
          <a:p>
            <a:pPr lvl="3" rtl="0"/>
            <a:r>
              <a:rPr lang="zh-cn" noProof="0"/>
              <a:t>第四级</a:t>
            </a:r>
          </a:p>
          <a:p>
            <a:pPr lvl="4" rtl="0"/>
            <a:r>
              <a:rPr lang="zh-cn" noProof="0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BDB421-E3C9-A140-878A-F3A967799A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92875"/>
            <a:ext cx="2743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E008C39E-34E9-45A5-BBAA-5E944035EE60}" type="datetime1">
              <a:rPr lang="zh-CN" altLang="en-US" smtClean="0"/>
              <a:t>2020/12/11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7A988C-554B-E64F-A698-DE3EF9CA07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92875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8157E6-BBF7-AB4A-B5DD-B39A65C17B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92875"/>
            <a:ext cx="2743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F705D35-D126-3B47-A82C-2A13EA9E0A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308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30" r:id="rId5"/>
    <p:sldLayoutId id="2147483729" r:id="rId6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500"/>
        </a:spcBef>
        <a:buClr>
          <a:schemeClr val="accent2"/>
        </a:buClr>
        <a:buFont typeface="Wingdings" panose="05000000000000000000" pitchFamily="2" charset="2"/>
        <a:buChar char="§"/>
        <a:defRPr sz="1500" kern="1200" spc="150" baseline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Clr>
          <a:schemeClr val="accent2"/>
        </a:buClr>
        <a:buFont typeface="Wingdings" panose="05000000000000000000" pitchFamily="2" charset="2"/>
        <a:buChar char="§"/>
        <a:defRPr sz="1500" kern="1200" spc="150" baseline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Clr>
          <a:schemeClr val="accent2"/>
        </a:buClr>
        <a:buFont typeface="Wingdings" panose="05000000000000000000" pitchFamily="2" charset="2"/>
        <a:buChar char="§"/>
        <a:defRPr sz="1400" kern="1200" spc="150" baseline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Clr>
          <a:schemeClr val="accent2"/>
        </a:buClr>
        <a:buFont typeface="Wingdings" panose="05000000000000000000" pitchFamily="2" charset="2"/>
        <a:buChar char="§"/>
        <a:defRPr sz="1400" kern="1200" spc="150" baseline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Clr>
          <a:schemeClr val="accent2"/>
        </a:buClr>
        <a:buFont typeface="Wingdings" panose="05000000000000000000" pitchFamily="2" charset="2"/>
        <a:buChar char="§"/>
        <a:defRPr sz="1400" kern="1200" spc="150" baseline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BD3BB2B7-A83A-4015-92BD-4080BC4FD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9623" y="2885848"/>
            <a:ext cx="7492754" cy="1086304"/>
          </a:xfrm>
        </p:spPr>
        <p:txBody>
          <a:bodyPr rtlCol="0"/>
          <a:lstStyle/>
          <a:p>
            <a:pPr rtl="0"/>
            <a:r>
              <a:rPr lang="zh-CN" altLang="en-US" sz="4400" dirty="0"/>
              <a:t>数泉</a:t>
            </a:r>
            <a:r>
              <a:rPr lang="en-US" altLang="zh-CN" sz="4400" dirty="0"/>
              <a:t>-</a:t>
            </a:r>
            <a:r>
              <a:rPr lang="zh-CN" altLang="en-US" sz="4400" dirty="0"/>
              <a:t>电商用户购买行为预测</a:t>
            </a:r>
            <a:endParaRPr lang="zh-cn" sz="4400" dirty="0"/>
          </a:p>
        </p:txBody>
      </p:sp>
    </p:spTree>
    <p:extLst>
      <p:ext uri="{BB962C8B-B14F-4D97-AF65-F5344CB8AC3E}">
        <p14:creationId xmlns:p14="http://schemas.microsoft.com/office/powerpoint/2010/main" val="3611426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>
            <a:extLst>
              <a:ext uri="{FF2B5EF4-FFF2-40B4-BE49-F238E27FC236}">
                <a16:creationId xmlns:a16="http://schemas.microsoft.com/office/drawing/2014/main" id="{4042CCEF-F010-4BB7-8479-B46DE2485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413" y="483440"/>
            <a:ext cx="2352362" cy="583800"/>
          </a:xfrm>
        </p:spPr>
        <p:txBody>
          <a:bodyPr rtlCol="0"/>
          <a:lstStyle/>
          <a:p>
            <a:pPr rtl="0"/>
            <a:r>
              <a:rPr lang="zh-CN" altLang="en-US" dirty="0"/>
              <a:t>二、主要过程</a:t>
            </a:r>
            <a:endParaRPr lang="zh-cn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505F408-DCEC-463E-B7A3-E59362F80407}"/>
              </a:ext>
            </a:extLst>
          </p:cNvPr>
          <p:cNvSpPr txBox="1"/>
          <p:nvPr/>
        </p:nvSpPr>
        <p:spPr>
          <a:xfrm>
            <a:off x="2860329" y="575285"/>
            <a:ext cx="25353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数据预处理</a:t>
            </a:r>
          </a:p>
        </p:txBody>
      </p:sp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DA41D727-CFD5-4D05-999F-43C25E97C073}"/>
              </a:ext>
            </a:extLst>
          </p:cNvPr>
          <p:cNvSpPr txBox="1">
            <a:spLocks/>
          </p:cNvSpPr>
          <p:nvPr/>
        </p:nvSpPr>
        <p:spPr>
          <a:xfrm>
            <a:off x="639247" y="1852187"/>
            <a:ext cx="10913505" cy="34477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5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Wingdings" panose="05000000000000000000" pitchFamily="2" charset="2"/>
              <a:buNone/>
            </a:pPr>
            <a:endParaRPr lang="en-US" altLang="zh-CN" sz="2000" b="0" i="0" dirty="0">
              <a:effectLst/>
              <a:latin typeface="Avenir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43430CA-40F2-4556-BBB0-DC04C00EC5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698" y="1852187"/>
            <a:ext cx="5060111" cy="4033423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EC0B6B47-20E9-4923-94D1-35C22FF80896}"/>
              </a:ext>
            </a:extLst>
          </p:cNvPr>
          <p:cNvSpPr txBox="1"/>
          <p:nvPr/>
        </p:nvSpPr>
        <p:spPr>
          <a:xfrm>
            <a:off x="5797117" y="2658935"/>
            <a:ext cx="5335481" cy="16219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just" fontAlgn="auto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SzTx/>
              <a:tabLst/>
              <a:defRPr/>
            </a:pPr>
            <a:r>
              <a:rPr lang="en-US" altLang="zh-CN" sz="2000" spc="150" dirty="0" err="1">
                <a:latin typeface="Avenir"/>
                <a:ea typeface="Microsoft YaHei UI" panose="020B0503020204020204" pitchFamily="34" charset="-122"/>
              </a:rPr>
              <a:t>Category_code</a:t>
            </a:r>
            <a:r>
              <a:rPr lang="en-US" altLang="zh-CN" sz="2000" spc="150" dirty="0">
                <a:latin typeface="Avenir"/>
                <a:ea typeface="Microsoft YaHei UI" panose="020B0503020204020204" pitchFamily="34" charset="-122"/>
              </a:rPr>
              <a:t>:</a:t>
            </a:r>
            <a:r>
              <a:rPr lang="zh-CN" altLang="en-US" sz="2000" spc="150" dirty="0">
                <a:latin typeface="Avenir"/>
                <a:ea typeface="Microsoft YaHei UI" panose="020B0503020204020204" pitchFamily="34" charset="-122"/>
              </a:rPr>
              <a:t>去除</a:t>
            </a:r>
            <a:endParaRPr lang="en-US" altLang="zh-CN" sz="2000" spc="150" dirty="0">
              <a:latin typeface="Avenir"/>
              <a:ea typeface="Microsoft YaHei UI" panose="020B0503020204020204" pitchFamily="34" charset="-122"/>
            </a:endParaRPr>
          </a:p>
          <a:p>
            <a:pPr algn="just">
              <a:lnSpc>
                <a:spcPct val="150000"/>
              </a:lnSpc>
              <a:spcBef>
                <a:spcPts val="1500"/>
              </a:spcBef>
              <a:defRPr/>
            </a:pPr>
            <a:r>
              <a:rPr lang="en-US" altLang="zh-CN" sz="2000" spc="150" dirty="0">
                <a:latin typeface="Avenir"/>
                <a:ea typeface="Microsoft YaHei UI" panose="020B0503020204020204" pitchFamily="34" charset="-122"/>
              </a:rPr>
              <a:t>brand:</a:t>
            </a:r>
            <a:r>
              <a:rPr lang="zh-CN" altLang="zh-CN" sz="2000" spc="150" dirty="0">
                <a:latin typeface="Avenir"/>
                <a:ea typeface="Microsoft YaHei UI" panose="020B0503020204020204" pitchFamily="34" charset="-122"/>
              </a:rPr>
              <a:t>赋一个代表缺失的值 ‘</a:t>
            </a:r>
            <a:r>
              <a:rPr lang="en-US" altLang="zh-CN" sz="2000" spc="150" dirty="0">
                <a:latin typeface="Avenir"/>
                <a:ea typeface="Microsoft YaHei UI" panose="020B0503020204020204" pitchFamily="34" charset="-122"/>
              </a:rPr>
              <a:t>0</a:t>
            </a:r>
            <a:r>
              <a:rPr lang="zh-CN" altLang="zh-CN" sz="2000" spc="150" dirty="0">
                <a:latin typeface="Avenir"/>
                <a:ea typeface="Microsoft YaHei UI" panose="020B0503020204020204" pitchFamily="34" charset="-122"/>
              </a:rPr>
              <a:t>’</a:t>
            </a:r>
            <a:r>
              <a:rPr lang="zh-CN" altLang="en-US" sz="2000" spc="150" dirty="0">
                <a:latin typeface="Avenir"/>
                <a:ea typeface="Microsoft YaHei UI" panose="020B0503020204020204" pitchFamily="34" charset="-122"/>
              </a:rPr>
              <a:t>，</a:t>
            </a:r>
            <a:r>
              <a:rPr lang="en-US" altLang="zh-CN" sz="2000" spc="150" dirty="0" err="1">
                <a:latin typeface="Avenir"/>
                <a:ea typeface="Microsoft YaHei UI" panose="020B0503020204020204" pitchFamily="34" charset="-122"/>
              </a:rPr>
              <a:t>LabeiEncoder</a:t>
            </a:r>
            <a:r>
              <a:rPr lang="en-US" altLang="zh-CN" sz="2000" spc="150" dirty="0">
                <a:latin typeface="Avenir"/>
                <a:ea typeface="Microsoft YaHei UI" panose="020B0503020204020204" pitchFamily="34" charset="-122"/>
              </a:rPr>
              <a:t>()</a:t>
            </a:r>
            <a:endParaRPr lang="zh-cn" altLang="en-US" sz="2000" spc="150" dirty="0">
              <a:latin typeface="Avenir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40734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>
            <a:extLst>
              <a:ext uri="{FF2B5EF4-FFF2-40B4-BE49-F238E27FC236}">
                <a16:creationId xmlns:a16="http://schemas.microsoft.com/office/drawing/2014/main" id="{4042CCEF-F010-4BB7-8479-B46DE2485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413" y="483440"/>
            <a:ext cx="2352362" cy="583800"/>
          </a:xfrm>
        </p:spPr>
        <p:txBody>
          <a:bodyPr rtlCol="0"/>
          <a:lstStyle/>
          <a:p>
            <a:pPr rtl="0"/>
            <a:r>
              <a:rPr lang="zh-CN" altLang="en-US" dirty="0"/>
              <a:t>二、主要过程</a:t>
            </a:r>
            <a:endParaRPr lang="zh-cn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505F408-DCEC-463E-B7A3-E59362F80407}"/>
              </a:ext>
            </a:extLst>
          </p:cNvPr>
          <p:cNvSpPr txBox="1"/>
          <p:nvPr/>
        </p:nvSpPr>
        <p:spPr>
          <a:xfrm>
            <a:off x="2860329" y="575285"/>
            <a:ext cx="25353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特征工程</a:t>
            </a:r>
          </a:p>
        </p:txBody>
      </p:sp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DA41D727-CFD5-4D05-999F-43C25E97C073}"/>
              </a:ext>
            </a:extLst>
          </p:cNvPr>
          <p:cNvSpPr txBox="1">
            <a:spLocks/>
          </p:cNvSpPr>
          <p:nvPr/>
        </p:nvSpPr>
        <p:spPr>
          <a:xfrm>
            <a:off x="639247" y="1852187"/>
            <a:ext cx="10913505" cy="34477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5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Wingdings" panose="05000000000000000000" pitchFamily="2" charset="2"/>
              <a:buNone/>
            </a:pPr>
            <a:endParaRPr lang="en-US" altLang="zh-CN" sz="2000" b="0" i="0" dirty="0">
              <a:effectLst/>
              <a:latin typeface="Avenir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C0B6B47-20E9-4923-94D1-35C22FF80896}"/>
              </a:ext>
            </a:extLst>
          </p:cNvPr>
          <p:cNvSpPr txBox="1"/>
          <p:nvPr/>
        </p:nvSpPr>
        <p:spPr>
          <a:xfrm>
            <a:off x="1136204" y="2047294"/>
            <a:ext cx="8549334" cy="966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just" fontAlgn="auto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SzTx/>
              <a:tabLst/>
              <a:defRPr/>
            </a:pPr>
            <a:r>
              <a:rPr lang="zh-CN" altLang="en-US" sz="2000" spc="150" dirty="0">
                <a:latin typeface="Avenir"/>
                <a:ea typeface="Microsoft YaHei UI" panose="020B0503020204020204" pitchFamily="34" charset="-122"/>
              </a:rPr>
              <a:t>根据用户对产品的</a:t>
            </a:r>
            <a:r>
              <a:rPr lang="en-US" altLang="zh-CN" sz="2000" spc="150" dirty="0" err="1">
                <a:latin typeface="Avenir"/>
                <a:ea typeface="Microsoft YaHei UI" panose="020B0503020204020204" pitchFamily="34" charset="-122"/>
              </a:rPr>
              <a:t>event_type</a:t>
            </a:r>
            <a:r>
              <a:rPr lang="zh-CN" altLang="en-US" sz="2000" spc="150" dirty="0">
                <a:latin typeface="Avenir"/>
                <a:ea typeface="Microsoft YaHei UI" panose="020B0503020204020204" pitchFamily="34" charset="-122"/>
              </a:rPr>
              <a:t>，分别赋值，</a:t>
            </a:r>
            <a:r>
              <a:rPr lang="en-US" altLang="zh-CN" sz="2000" spc="150" dirty="0">
                <a:latin typeface="Avenir"/>
                <a:ea typeface="Microsoft YaHei UI" panose="020B0503020204020204" pitchFamily="34" charset="-122"/>
              </a:rPr>
              <a:t>view</a:t>
            </a:r>
            <a:r>
              <a:rPr lang="zh-CN" altLang="en-US" sz="2000" spc="150" dirty="0">
                <a:latin typeface="Avenir"/>
                <a:ea typeface="Microsoft YaHei UI" panose="020B0503020204020204" pitchFamily="34" charset="-122"/>
              </a:rPr>
              <a:t>、</a:t>
            </a:r>
            <a:r>
              <a:rPr lang="en-US" altLang="zh-CN" sz="2000" spc="150" dirty="0">
                <a:latin typeface="Avenir"/>
                <a:ea typeface="Microsoft YaHei UI" panose="020B0503020204020204" pitchFamily="34" charset="-122"/>
              </a:rPr>
              <a:t>cart</a:t>
            </a:r>
            <a:r>
              <a:rPr lang="zh-CN" altLang="en-US" sz="2000" spc="150" dirty="0">
                <a:latin typeface="Avenir"/>
                <a:ea typeface="Microsoft YaHei UI" panose="020B0503020204020204" pitchFamily="34" charset="-122"/>
              </a:rPr>
              <a:t>、</a:t>
            </a:r>
            <a:r>
              <a:rPr lang="en-US" altLang="zh-CN" sz="2000" spc="150" dirty="0">
                <a:latin typeface="Avenir"/>
                <a:ea typeface="Microsoft YaHei UI" panose="020B0503020204020204" pitchFamily="34" charset="-122"/>
              </a:rPr>
              <a:t> purchase </a:t>
            </a:r>
            <a:r>
              <a:rPr lang="zh-CN" altLang="en-US" sz="2000" spc="150" dirty="0">
                <a:latin typeface="Avenir"/>
                <a:ea typeface="Microsoft YaHei UI" panose="020B0503020204020204" pitchFamily="34" charset="-122"/>
              </a:rPr>
              <a:t>、</a:t>
            </a:r>
            <a:r>
              <a:rPr lang="en-US" altLang="zh-CN" sz="2000" spc="150" dirty="0" err="1">
                <a:latin typeface="Avenir"/>
                <a:ea typeface="Microsoft YaHei UI" panose="020B0503020204020204" pitchFamily="34" charset="-122"/>
              </a:rPr>
              <a:t>remove_from_cart</a:t>
            </a:r>
            <a:r>
              <a:rPr lang="zh-CN" altLang="en-US" sz="2000" spc="150" dirty="0">
                <a:latin typeface="Avenir"/>
                <a:ea typeface="Microsoft YaHei UI" panose="020B0503020204020204" pitchFamily="34" charset="-122"/>
              </a:rPr>
              <a:t>、分别赋值为</a:t>
            </a:r>
            <a:r>
              <a:rPr lang="en-US" altLang="zh-CN" sz="2000" spc="150" dirty="0">
                <a:latin typeface="Avenir"/>
                <a:ea typeface="Microsoft YaHei UI" panose="020B0503020204020204" pitchFamily="34" charset="-122"/>
              </a:rPr>
              <a:t>1</a:t>
            </a:r>
            <a:r>
              <a:rPr lang="zh-CN" altLang="en-US" sz="2000" spc="150" dirty="0">
                <a:latin typeface="Avenir"/>
                <a:ea typeface="Microsoft YaHei UI" panose="020B0503020204020204" pitchFamily="34" charset="-122"/>
              </a:rPr>
              <a:t>、</a:t>
            </a:r>
            <a:r>
              <a:rPr lang="en-US" altLang="zh-CN" sz="2000" spc="150" dirty="0">
                <a:latin typeface="Avenir"/>
                <a:ea typeface="Microsoft YaHei UI" panose="020B0503020204020204" pitchFamily="34" charset="-122"/>
              </a:rPr>
              <a:t>3</a:t>
            </a:r>
            <a:r>
              <a:rPr lang="zh-CN" altLang="en-US" sz="2000" spc="150" dirty="0">
                <a:latin typeface="Avenir"/>
                <a:ea typeface="Microsoft YaHei UI" panose="020B0503020204020204" pitchFamily="34" charset="-122"/>
              </a:rPr>
              <a:t>、</a:t>
            </a:r>
            <a:r>
              <a:rPr lang="en-US" altLang="zh-CN" sz="2000" spc="150" dirty="0">
                <a:latin typeface="Avenir"/>
                <a:ea typeface="Microsoft YaHei UI" panose="020B0503020204020204" pitchFamily="34" charset="-122"/>
              </a:rPr>
              <a:t>5</a:t>
            </a:r>
            <a:r>
              <a:rPr lang="zh-CN" altLang="en-US" sz="2000" spc="150" dirty="0">
                <a:latin typeface="Avenir"/>
                <a:ea typeface="Microsoft YaHei UI" panose="020B0503020204020204" pitchFamily="34" charset="-122"/>
              </a:rPr>
              <a:t>、</a:t>
            </a:r>
            <a:r>
              <a:rPr lang="en-US" altLang="zh-CN" sz="2000" spc="150" dirty="0">
                <a:latin typeface="Avenir"/>
                <a:ea typeface="Microsoft YaHei UI" panose="020B0503020204020204" pitchFamily="34" charset="-122"/>
              </a:rPr>
              <a:t>-100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3BD3394-C090-4CAA-87D7-E391E3B365E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136204" y="3828746"/>
            <a:ext cx="8077907" cy="163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7588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>
            <a:extLst>
              <a:ext uri="{FF2B5EF4-FFF2-40B4-BE49-F238E27FC236}">
                <a16:creationId xmlns:a16="http://schemas.microsoft.com/office/drawing/2014/main" id="{4042CCEF-F010-4BB7-8479-B46DE2485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413" y="483440"/>
            <a:ext cx="2352362" cy="583800"/>
          </a:xfrm>
        </p:spPr>
        <p:txBody>
          <a:bodyPr rtlCol="0"/>
          <a:lstStyle/>
          <a:p>
            <a:pPr rtl="0"/>
            <a:r>
              <a:rPr lang="zh-CN" altLang="en-US" dirty="0"/>
              <a:t>二、主要过程</a:t>
            </a:r>
            <a:endParaRPr lang="zh-cn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505F408-DCEC-463E-B7A3-E59362F80407}"/>
              </a:ext>
            </a:extLst>
          </p:cNvPr>
          <p:cNvSpPr txBox="1"/>
          <p:nvPr/>
        </p:nvSpPr>
        <p:spPr>
          <a:xfrm>
            <a:off x="2860329" y="575285"/>
            <a:ext cx="25353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特征工程</a:t>
            </a:r>
          </a:p>
        </p:txBody>
      </p:sp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DA41D727-CFD5-4D05-999F-43C25E97C073}"/>
              </a:ext>
            </a:extLst>
          </p:cNvPr>
          <p:cNvSpPr txBox="1">
            <a:spLocks/>
          </p:cNvSpPr>
          <p:nvPr/>
        </p:nvSpPr>
        <p:spPr>
          <a:xfrm>
            <a:off x="639247" y="1852187"/>
            <a:ext cx="10913505" cy="34477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5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Wingdings" panose="05000000000000000000" pitchFamily="2" charset="2"/>
              <a:buNone/>
            </a:pPr>
            <a:endParaRPr lang="en-US" altLang="zh-CN" sz="2000" b="0" i="0" dirty="0">
              <a:effectLst/>
              <a:latin typeface="Avenir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C0B6B47-20E9-4923-94D1-35C22FF80896}"/>
              </a:ext>
            </a:extLst>
          </p:cNvPr>
          <p:cNvSpPr txBox="1"/>
          <p:nvPr/>
        </p:nvSpPr>
        <p:spPr>
          <a:xfrm>
            <a:off x="1136204" y="2047294"/>
            <a:ext cx="8549334" cy="506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just" fontAlgn="auto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SzTx/>
              <a:tabLst/>
              <a:defRPr/>
            </a:pPr>
            <a:r>
              <a:rPr lang="zh-CN" altLang="en-US" sz="2000" spc="150" dirty="0">
                <a:latin typeface="Avenir"/>
                <a:ea typeface="Microsoft YaHei UI" panose="020B0503020204020204" pitchFamily="34" charset="-122"/>
              </a:rPr>
              <a:t>计算商品的购买点击比</a:t>
            </a:r>
            <a:endParaRPr lang="en-US" altLang="zh-CN" sz="2000" spc="150" dirty="0">
              <a:latin typeface="Avenir"/>
              <a:ea typeface="Microsoft YaHei UI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0E1464E-2AB6-40E9-8666-9775D993D17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946"/>
          <a:stretch/>
        </p:blipFill>
        <p:spPr>
          <a:xfrm>
            <a:off x="1136204" y="3142695"/>
            <a:ext cx="8184390" cy="1763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0385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>
            <a:extLst>
              <a:ext uri="{FF2B5EF4-FFF2-40B4-BE49-F238E27FC236}">
                <a16:creationId xmlns:a16="http://schemas.microsoft.com/office/drawing/2014/main" id="{4042CCEF-F010-4BB7-8479-B46DE2485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413" y="483440"/>
            <a:ext cx="2352362" cy="583800"/>
          </a:xfrm>
        </p:spPr>
        <p:txBody>
          <a:bodyPr rtlCol="0"/>
          <a:lstStyle/>
          <a:p>
            <a:pPr rtl="0"/>
            <a:r>
              <a:rPr lang="zh-CN" altLang="en-US" dirty="0"/>
              <a:t>二、主要过程</a:t>
            </a:r>
            <a:endParaRPr lang="zh-cn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505F408-DCEC-463E-B7A3-E59362F80407}"/>
              </a:ext>
            </a:extLst>
          </p:cNvPr>
          <p:cNvSpPr txBox="1"/>
          <p:nvPr/>
        </p:nvSpPr>
        <p:spPr>
          <a:xfrm>
            <a:off x="2860329" y="575285"/>
            <a:ext cx="25353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特征工程</a:t>
            </a:r>
          </a:p>
        </p:txBody>
      </p:sp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DA41D727-CFD5-4D05-999F-43C25E97C073}"/>
              </a:ext>
            </a:extLst>
          </p:cNvPr>
          <p:cNvSpPr txBox="1">
            <a:spLocks/>
          </p:cNvSpPr>
          <p:nvPr/>
        </p:nvSpPr>
        <p:spPr>
          <a:xfrm>
            <a:off x="639247" y="1852187"/>
            <a:ext cx="10913505" cy="34477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5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Wingdings" panose="05000000000000000000" pitchFamily="2" charset="2"/>
              <a:buNone/>
            </a:pPr>
            <a:endParaRPr lang="en-US" altLang="zh-CN" sz="2000" b="0" i="0" dirty="0">
              <a:effectLst/>
              <a:latin typeface="Avenir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C0B6B47-20E9-4923-94D1-35C22FF80896}"/>
              </a:ext>
            </a:extLst>
          </p:cNvPr>
          <p:cNvSpPr txBox="1"/>
          <p:nvPr/>
        </p:nvSpPr>
        <p:spPr>
          <a:xfrm>
            <a:off x="1136204" y="2047294"/>
            <a:ext cx="8549334" cy="116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just" fontAlgn="auto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SzTx/>
              <a:tabLst/>
              <a:defRPr/>
            </a:pPr>
            <a:r>
              <a:rPr lang="zh-CN" altLang="en-US" sz="2000" spc="150" dirty="0">
                <a:latin typeface="Avenir"/>
                <a:ea typeface="Microsoft YaHei UI" panose="020B0503020204020204" pitchFamily="34" charset="-122"/>
              </a:rPr>
              <a:t>选取的特征为：</a:t>
            </a:r>
            <a:endParaRPr lang="en-US" altLang="zh-CN" sz="2000" spc="150" dirty="0">
              <a:latin typeface="Avenir"/>
              <a:ea typeface="Microsoft YaHei UI" panose="020B0503020204020204" pitchFamily="34" charset="-122"/>
            </a:endParaRPr>
          </a:p>
          <a:p>
            <a:pPr marR="0" lvl="0" algn="just" fontAlgn="auto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SzTx/>
              <a:tabLst/>
              <a:defRPr/>
            </a:pPr>
            <a:r>
              <a:rPr lang="en-US" altLang="zh-CN" sz="2000" spc="150" dirty="0">
                <a:latin typeface="Avenir"/>
                <a:ea typeface="Microsoft YaHei UI" panose="020B0503020204020204" pitchFamily="34" charset="-122"/>
              </a:rPr>
              <a:t>score, </a:t>
            </a:r>
            <a:r>
              <a:rPr lang="en-US" altLang="zh-CN" sz="2000" spc="150" dirty="0" err="1">
                <a:latin typeface="Avenir"/>
                <a:ea typeface="Microsoft YaHei UI" panose="020B0503020204020204" pitchFamily="34" charset="-122"/>
              </a:rPr>
              <a:t>spu_num_ratio</a:t>
            </a:r>
            <a:r>
              <a:rPr lang="en-US" altLang="zh-CN" sz="2000" spc="150" dirty="0">
                <a:latin typeface="Avenir"/>
                <a:ea typeface="Microsoft YaHei UI" panose="020B0503020204020204" pitchFamily="34" charset="-122"/>
              </a:rPr>
              <a:t>, </a:t>
            </a:r>
            <a:r>
              <a:rPr lang="en-US" altLang="zh-CN" sz="2000" spc="150" dirty="0" err="1">
                <a:latin typeface="Avenir"/>
                <a:ea typeface="Microsoft YaHei UI" panose="020B0503020204020204" pitchFamily="34" charset="-122"/>
              </a:rPr>
              <a:t>category_id,brand,price</a:t>
            </a:r>
            <a:endParaRPr lang="en-US" altLang="zh-CN" sz="2000" spc="150" dirty="0">
              <a:latin typeface="Avenir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977073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>
            <a:extLst>
              <a:ext uri="{FF2B5EF4-FFF2-40B4-BE49-F238E27FC236}">
                <a16:creationId xmlns:a16="http://schemas.microsoft.com/office/drawing/2014/main" id="{4042CCEF-F010-4BB7-8479-B46DE2485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413" y="483440"/>
            <a:ext cx="2352362" cy="583800"/>
          </a:xfrm>
        </p:spPr>
        <p:txBody>
          <a:bodyPr rtlCol="0"/>
          <a:lstStyle/>
          <a:p>
            <a:pPr rtl="0"/>
            <a:r>
              <a:rPr lang="zh-CN" altLang="en-US" dirty="0"/>
              <a:t>二、主要过程</a:t>
            </a:r>
            <a:endParaRPr lang="zh-cn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505F408-DCEC-463E-B7A3-E59362F80407}"/>
              </a:ext>
            </a:extLst>
          </p:cNvPr>
          <p:cNvSpPr txBox="1"/>
          <p:nvPr/>
        </p:nvSpPr>
        <p:spPr>
          <a:xfrm>
            <a:off x="2860329" y="575285"/>
            <a:ext cx="25353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模型训练与预测</a:t>
            </a:r>
          </a:p>
        </p:txBody>
      </p:sp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DA41D727-CFD5-4D05-999F-43C25E97C073}"/>
              </a:ext>
            </a:extLst>
          </p:cNvPr>
          <p:cNvSpPr txBox="1">
            <a:spLocks/>
          </p:cNvSpPr>
          <p:nvPr/>
        </p:nvSpPr>
        <p:spPr>
          <a:xfrm>
            <a:off x="639247" y="1852187"/>
            <a:ext cx="10913505" cy="34477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5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Wingdings" panose="05000000000000000000" pitchFamily="2" charset="2"/>
              <a:buNone/>
            </a:pPr>
            <a:endParaRPr lang="en-US" altLang="zh-CN" sz="2000" b="0" i="0" dirty="0">
              <a:effectLst/>
              <a:latin typeface="Avenir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C0B6B47-20E9-4923-94D1-35C22FF80896}"/>
              </a:ext>
            </a:extLst>
          </p:cNvPr>
          <p:cNvSpPr txBox="1"/>
          <p:nvPr/>
        </p:nvSpPr>
        <p:spPr>
          <a:xfrm>
            <a:off x="1185169" y="2450921"/>
            <a:ext cx="3613212" cy="967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just" fontAlgn="auto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SzTx/>
              <a:tabLst/>
              <a:defRPr/>
            </a:pPr>
            <a:r>
              <a:rPr lang="zh-CN" altLang="en-US" sz="2000" spc="150" dirty="0">
                <a:latin typeface="Avenir"/>
                <a:ea typeface="Microsoft YaHei UI" panose="020B0503020204020204" pitchFamily="34" charset="-122"/>
              </a:rPr>
              <a:t>使用</a:t>
            </a:r>
            <a:r>
              <a:rPr lang="en-US" altLang="zh-CN" sz="2000" spc="150" dirty="0" err="1">
                <a:latin typeface="Avenir"/>
                <a:ea typeface="Microsoft YaHei UI" panose="020B0503020204020204" pitchFamily="34" charset="-122"/>
              </a:rPr>
              <a:t>lightBGM</a:t>
            </a:r>
            <a:r>
              <a:rPr lang="zh-CN" altLang="en-US" sz="2000" spc="150" dirty="0">
                <a:latin typeface="Avenir"/>
                <a:ea typeface="Microsoft YaHei UI" panose="020B0503020204020204" pitchFamily="34" charset="-122"/>
              </a:rPr>
              <a:t>方法训练模型，并对测试集进行预测</a:t>
            </a:r>
            <a:endParaRPr lang="en-US" altLang="zh-CN" sz="2000" spc="150" dirty="0">
              <a:latin typeface="Avenir"/>
              <a:ea typeface="Microsoft YaHei UI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4DFAD08-B28F-49AE-B141-02AEDA5E83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6369" y="1673054"/>
            <a:ext cx="3825864" cy="4417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2932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>
            <a:extLst>
              <a:ext uri="{FF2B5EF4-FFF2-40B4-BE49-F238E27FC236}">
                <a16:creationId xmlns:a16="http://schemas.microsoft.com/office/drawing/2014/main" id="{4042CCEF-F010-4BB7-8479-B46DE2485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413" y="483440"/>
            <a:ext cx="2352362" cy="583800"/>
          </a:xfrm>
        </p:spPr>
        <p:txBody>
          <a:bodyPr rtlCol="0"/>
          <a:lstStyle/>
          <a:p>
            <a:pPr rtl="0"/>
            <a:r>
              <a:rPr lang="zh-CN" altLang="en-US" dirty="0"/>
              <a:t>二、主要过程</a:t>
            </a:r>
            <a:endParaRPr lang="zh-cn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505F408-DCEC-463E-B7A3-E59362F80407}"/>
              </a:ext>
            </a:extLst>
          </p:cNvPr>
          <p:cNvSpPr txBox="1"/>
          <p:nvPr/>
        </p:nvSpPr>
        <p:spPr>
          <a:xfrm>
            <a:off x="2860329" y="575285"/>
            <a:ext cx="25353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输出提交文件</a:t>
            </a:r>
          </a:p>
        </p:txBody>
      </p:sp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DA41D727-CFD5-4D05-999F-43C25E97C073}"/>
              </a:ext>
            </a:extLst>
          </p:cNvPr>
          <p:cNvSpPr txBox="1">
            <a:spLocks/>
          </p:cNvSpPr>
          <p:nvPr/>
        </p:nvSpPr>
        <p:spPr>
          <a:xfrm>
            <a:off x="639247" y="1852187"/>
            <a:ext cx="10913505" cy="34477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5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Wingdings" panose="05000000000000000000" pitchFamily="2" charset="2"/>
              <a:buNone/>
            </a:pPr>
            <a:endParaRPr lang="en-US" altLang="zh-CN" sz="2000" b="0" i="0" dirty="0">
              <a:effectLst/>
              <a:latin typeface="Avenir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65309D2-A04E-44DA-B4EC-4ADE4050B3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1333" y="4260581"/>
            <a:ext cx="8596671" cy="568502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929BEF7F-9880-45F2-B5F0-098005F491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2024" y="2496961"/>
            <a:ext cx="5915493" cy="883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4346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>
            <a:extLst>
              <a:ext uri="{FF2B5EF4-FFF2-40B4-BE49-F238E27FC236}">
                <a16:creationId xmlns:a16="http://schemas.microsoft.com/office/drawing/2014/main" id="{4042CCEF-F010-4BB7-8479-B46DE2485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413" y="483440"/>
            <a:ext cx="2352362" cy="583800"/>
          </a:xfrm>
        </p:spPr>
        <p:txBody>
          <a:bodyPr rtlCol="0"/>
          <a:lstStyle/>
          <a:p>
            <a:pPr rtl="0"/>
            <a:r>
              <a:rPr lang="zh-CN" altLang="en-US" dirty="0"/>
              <a:t>小结</a:t>
            </a:r>
            <a:endParaRPr lang="zh-cn" dirty="0"/>
          </a:p>
        </p:txBody>
      </p:sp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DA41D727-CFD5-4D05-999F-43C25E97C073}"/>
              </a:ext>
            </a:extLst>
          </p:cNvPr>
          <p:cNvSpPr txBox="1">
            <a:spLocks/>
          </p:cNvSpPr>
          <p:nvPr/>
        </p:nvSpPr>
        <p:spPr>
          <a:xfrm>
            <a:off x="639247" y="1852187"/>
            <a:ext cx="10913505" cy="34477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5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Wingdings" panose="05000000000000000000" pitchFamily="2" charset="2"/>
              <a:buNone/>
            </a:pPr>
            <a:endParaRPr lang="en-US" altLang="zh-CN" sz="2000" b="0" i="0" dirty="0">
              <a:effectLst/>
              <a:latin typeface="Avenir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C0B6B47-20E9-4923-94D1-35C22FF80896}"/>
              </a:ext>
            </a:extLst>
          </p:cNvPr>
          <p:cNvSpPr txBox="1"/>
          <p:nvPr/>
        </p:nvSpPr>
        <p:spPr>
          <a:xfrm>
            <a:off x="1136203" y="2047294"/>
            <a:ext cx="9650165" cy="3121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just" fontAlgn="auto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SzTx/>
              <a:tabLst/>
              <a:defRPr/>
            </a:pPr>
            <a:r>
              <a:rPr lang="zh-CN" altLang="en-US" sz="2000" spc="150" dirty="0">
                <a:latin typeface="Avenir"/>
                <a:ea typeface="Microsoft YaHei UI" panose="020B0503020204020204" pitchFamily="34" charset="-122"/>
              </a:rPr>
              <a:t>收获：</a:t>
            </a:r>
            <a:endParaRPr lang="en-US" altLang="zh-CN" sz="2000" spc="150" dirty="0">
              <a:latin typeface="Avenir"/>
              <a:ea typeface="Microsoft YaHei UI" panose="020B0503020204020204" pitchFamily="34" charset="-122"/>
            </a:endParaRPr>
          </a:p>
          <a:p>
            <a:pPr indent="-342900" algn="just">
              <a:lnSpc>
                <a:spcPct val="150000"/>
              </a:lnSpc>
              <a:spcBef>
                <a:spcPts val="1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000" spc="150" dirty="0">
                <a:latin typeface="Avenir"/>
                <a:ea typeface="Microsoft YaHei UI" panose="020B0503020204020204" pitchFamily="34" charset="-122"/>
              </a:rPr>
              <a:t>对</a:t>
            </a:r>
            <a:r>
              <a:rPr lang="en-US" altLang="zh-CN" sz="2000" spc="150" dirty="0">
                <a:latin typeface="Avenir"/>
                <a:ea typeface="Microsoft YaHei UI" panose="020B0503020204020204" pitchFamily="34" charset="-122"/>
              </a:rPr>
              <a:t>python</a:t>
            </a:r>
            <a:r>
              <a:rPr lang="zh-CN" altLang="en-US" sz="2000" spc="150" dirty="0">
                <a:latin typeface="Avenir"/>
                <a:ea typeface="Microsoft YaHei UI" panose="020B0503020204020204" pitchFamily="34" charset="-122"/>
              </a:rPr>
              <a:t>的使用进一步熟练了</a:t>
            </a:r>
            <a:endParaRPr lang="en-US" altLang="zh-CN" sz="2000" spc="150" dirty="0">
              <a:latin typeface="Avenir"/>
              <a:ea typeface="Microsoft YaHei UI" panose="020B0503020204020204" pitchFamily="34" charset="-122"/>
            </a:endParaRPr>
          </a:p>
          <a:p>
            <a:pPr indent="-342900" algn="just">
              <a:lnSpc>
                <a:spcPct val="150000"/>
              </a:lnSpc>
              <a:spcBef>
                <a:spcPts val="1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000" spc="150" dirty="0">
                <a:latin typeface="Avenir"/>
                <a:ea typeface="Microsoft YaHei UI" panose="020B0503020204020204" pitchFamily="34" charset="-122"/>
              </a:rPr>
              <a:t>学习了基本的数据分析的方法</a:t>
            </a:r>
            <a:endParaRPr lang="en-US" altLang="zh-CN" sz="2000" spc="150" dirty="0">
              <a:latin typeface="Avenir"/>
              <a:ea typeface="Microsoft YaHei UI" panose="020B0503020204020204" pitchFamily="34" charset="-122"/>
            </a:endParaRPr>
          </a:p>
          <a:p>
            <a:pPr indent="-342900" algn="just">
              <a:lnSpc>
                <a:spcPct val="150000"/>
              </a:lnSpc>
              <a:spcBef>
                <a:spcPts val="1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000" spc="150" dirty="0">
                <a:latin typeface="Avenir"/>
                <a:ea typeface="Microsoft YaHei UI" panose="020B0503020204020204" pitchFamily="34" charset="-122"/>
              </a:rPr>
              <a:t>学习了常用的机器学习方法</a:t>
            </a:r>
            <a:endParaRPr lang="en-US" altLang="zh-CN" sz="2000" spc="150" dirty="0">
              <a:latin typeface="Avenir"/>
              <a:ea typeface="Microsoft YaHei UI" panose="020B0503020204020204" pitchFamily="34" charset="-122"/>
            </a:endParaRPr>
          </a:p>
          <a:p>
            <a:pPr indent="-342900" algn="just">
              <a:lnSpc>
                <a:spcPct val="150000"/>
              </a:lnSpc>
              <a:spcBef>
                <a:spcPts val="1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000" spc="150" dirty="0">
                <a:latin typeface="Avenir"/>
                <a:ea typeface="Microsoft YaHei UI" panose="020B0503020204020204" pitchFamily="34" charset="-122"/>
              </a:rPr>
              <a:t>对于数据挖掘的整体过程有了基本的了解</a:t>
            </a:r>
            <a:endParaRPr lang="en-US" altLang="zh-CN" sz="2000" spc="150" dirty="0">
              <a:latin typeface="Avenir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570312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>
            <a:extLst>
              <a:ext uri="{FF2B5EF4-FFF2-40B4-BE49-F238E27FC236}">
                <a16:creationId xmlns:a16="http://schemas.microsoft.com/office/drawing/2014/main" id="{4042CCEF-F010-4BB7-8479-B46DE2485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413" y="483440"/>
            <a:ext cx="2352362" cy="583800"/>
          </a:xfrm>
        </p:spPr>
        <p:txBody>
          <a:bodyPr rtlCol="0"/>
          <a:lstStyle/>
          <a:p>
            <a:pPr rtl="0"/>
            <a:r>
              <a:rPr lang="zh-CN" altLang="en-US" dirty="0"/>
              <a:t>小结</a:t>
            </a:r>
            <a:endParaRPr lang="zh-cn" dirty="0"/>
          </a:p>
        </p:txBody>
      </p:sp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DA41D727-CFD5-4D05-999F-43C25E97C073}"/>
              </a:ext>
            </a:extLst>
          </p:cNvPr>
          <p:cNvSpPr txBox="1">
            <a:spLocks/>
          </p:cNvSpPr>
          <p:nvPr/>
        </p:nvSpPr>
        <p:spPr>
          <a:xfrm>
            <a:off x="639247" y="1852187"/>
            <a:ext cx="10913505" cy="34477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5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Wingdings" panose="05000000000000000000" pitchFamily="2" charset="2"/>
              <a:buNone/>
            </a:pPr>
            <a:endParaRPr lang="en-US" altLang="zh-CN" sz="2000" b="0" i="0" dirty="0">
              <a:effectLst/>
              <a:latin typeface="Avenir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C0B6B47-20E9-4923-94D1-35C22FF80896}"/>
              </a:ext>
            </a:extLst>
          </p:cNvPr>
          <p:cNvSpPr txBox="1"/>
          <p:nvPr/>
        </p:nvSpPr>
        <p:spPr>
          <a:xfrm>
            <a:off x="1136203" y="2047294"/>
            <a:ext cx="9650165" cy="29287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just" fontAlgn="auto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SzTx/>
              <a:tabLst/>
              <a:defRPr/>
            </a:pPr>
            <a:r>
              <a:rPr lang="zh-CN" altLang="en-US" sz="2000" spc="150" dirty="0">
                <a:latin typeface="Avenir"/>
                <a:ea typeface="Microsoft YaHei UI" panose="020B0503020204020204" pitchFamily="34" charset="-122"/>
              </a:rPr>
              <a:t>不足：</a:t>
            </a:r>
            <a:endParaRPr lang="en-US" altLang="zh-CN" sz="2000" spc="150" dirty="0">
              <a:latin typeface="Avenir"/>
              <a:ea typeface="Microsoft YaHei UI" panose="020B0503020204020204" pitchFamily="34" charset="-122"/>
            </a:endParaRPr>
          </a:p>
          <a:p>
            <a:pPr indent="-342900" algn="just">
              <a:lnSpc>
                <a:spcPct val="150000"/>
              </a:lnSpc>
              <a:spcBef>
                <a:spcPts val="1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000" spc="150" dirty="0">
                <a:latin typeface="Avenir"/>
                <a:ea typeface="Microsoft YaHei UI" panose="020B0503020204020204" pitchFamily="34" charset="-122"/>
              </a:rPr>
              <a:t>特征工程的构造是个难点</a:t>
            </a:r>
            <a:endParaRPr lang="en-US" altLang="zh-CN" sz="2000" spc="150" dirty="0">
              <a:latin typeface="Avenir"/>
              <a:ea typeface="Microsoft YaHei UI" panose="020B0503020204020204" pitchFamily="34" charset="-122"/>
            </a:endParaRPr>
          </a:p>
          <a:p>
            <a:pPr indent="-342900" algn="just">
              <a:lnSpc>
                <a:spcPct val="150000"/>
              </a:lnSpc>
              <a:spcBef>
                <a:spcPts val="1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000" spc="150" dirty="0">
                <a:latin typeface="Avenir"/>
                <a:ea typeface="Microsoft YaHei UI" panose="020B0503020204020204" pitchFamily="34" charset="-122"/>
              </a:rPr>
              <a:t>对各机器学习的方法使用还需要进一步熟悉，特别是原理还不是很清楚，函数库使用还不熟练，不知道该怎样选择合适的模型</a:t>
            </a:r>
            <a:endParaRPr lang="en-US" altLang="zh-CN" sz="2000" spc="150" dirty="0">
              <a:latin typeface="Avenir"/>
              <a:ea typeface="Microsoft YaHei UI" panose="020B0503020204020204" pitchFamily="34" charset="-122"/>
            </a:endParaRPr>
          </a:p>
          <a:p>
            <a:pPr indent="-342900" algn="just">
              <a:lnSpc>
                <a:spcPct val="150000"/>
              </a:lnSpc>
              <a:spcBef>
                <a:spcPts val="1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000" spc="150" dirty="0">
                <a:latin typeface="Avenir"/>
                <a:ea typeface="Microsoft YaHei UI" panose="020B0503020204020204" pitchFamily="34" charset="-122"/>
              </a:rPr>
              <a:t>参数调优方法还不是很清楚</a:t>
            </a:r>
            <a:endParaRPr lang="en-US" altLang="zh-CN" sz="2000" spc="150" dirty="0">
              <a:latin typeface="Avenir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1699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3A1EDC-CF41-4438-BB57-18569B953129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39247" y="2846479"/>
            <a:ext cx="10913505" cy="2208406"/>
          </a:xfrm>
        </p:spPr>
        <p:txBody>
          <a:bodyPr rtlCol="0">
            <a:normAutofit/>
          </a:bodyPr>
          <a:lstStyle/>
          <a:p>
            <a:pPr marL="0" indent="0" algn="just" rtl="0">
              <a:buNone/>
            </a:pPr>
            <a:r>
              <a:rPr lang="zh-CN" altLang="en-US" sz="1800" b="0" i="0" dirty="0">
                <a:solidFill>
                  <a:srgbClr val="66666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18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数据整理自一家中等化妆品在线商店公布的网上公开数据集，为该化妆品商店真实的用户交易信息，数据集中每一行表示一个事件，所有的事件都与商品和用户相关，并且用户的点击行为之间是有时间顺序的。数据集中包含了商品和用户的多个属性，例如商品编号、商品类别、用户编号、事件时间等。</a:t>
            </a:r>
            <a:endParaRPr 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5CFB284A-573D-46BB-8DDB-1E198A12A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一、赛题简介</a:t>
            </a:r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3210909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FB284A-573D-46BB-8DDB-1E198A12A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413" y="483440"/>
            <a:ext cx="2352362" cy="583800"/>
          </a:xfrm>
        </p:spPr>
        <p:txBody>
          <a:bodyPr rtlCol="0"/>
          <a:lstStyle/>
          <a:p>
            <a:pPr rtl="0"/>
            <a:r>
              <a:rPr lang="zh-CN" altLang="en-US" dirty="0"/>
              <a:t>一、赛题简介</a:t>
            </a:r>
            <a:endParaRPr lang="zh-cn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14696285-4D7A-45C0-A716-541685E504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7779339"/>
              </p:ext>
            </p:extLst>
          </p:nvPr>
        </p:nvGraphicFramePr>
        <p:xfrm>
          <a:off x="1714377" y="1675162"/>
          <a:ext cx="8763247" cy="39784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21653">
                  <a:extLst>
                    <a:ext uri="{9D8B030D-6E8A-4147-A177-3AD203B41FA5}">
                      <a16:colId xmlns:a16="http://schemas.microsoft.com/office/drawing/2014/main" val="2118648683"/>
                    </a:ext>
                  </a:extLst>
                </a:gridCol>
                <a:gridCol w="6541594">
                  <a:extLst>
                    <a:ext uri="{9D8B030D-6E8A-4147-A177-3AD203B41FA5}">
                      <a16:colId xmlns:a16="http://schemas.microsoft.com/office/drawing/2014/main" val="27811948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标签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747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event_time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When event is was happened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40191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effectLst/>
                        </a:rPr>
                        <a:t>vent_type</a:t>
                      </a:r>
                      <a:endParaRPr lang="en-US" dirty="0">
                        <a:effectLst/>
                      </a:endParaRPr>
                    </a:p>
                  </a:txBody>
                  <a:tcPr marL="99892" marR="99892" marT="46104" marB="46104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Event type: one of [view, cart, </a:t>
                      </a:r>
                      <a:r>
                        <a:rPr lang="en-US" dirty="0" err="1">
                          <a:effectLst/>
                        </a:rPr>
                        <a:t>remove_from_cart</a:t>
                      </a:r>
                      <a:r>
                        <a:rPr lang="en-US" dirty="0">
                          <a:effectLst/>
                        </a:rPr>
                        <a:t>, purchase]</a:t>
                      </a:r>
                    </a:p>
                  </a:txBody>
                  <a:tcPr marL="99892" marR="99892" marT="46104" marB="46104" anchor="ctr"/>
                </a:tc>
                <a:extLst>
                  <a:ext uri="{0D108BD9-81ED-4DB2-BD59-A6C34878D82A}">
                    <a16:rowId xmlns:a16="http://schemas.microsoft.com/office/drawing/2014/main" val="2648506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effectLst/>
                        </a:rPr>
                        <a:t>product_id</a:t>
                      </a:r>
                      <a:endParaRPr lang="en-US" dirty="0">
                        <a:effectLst/>
                      </a:endParaRPr>
                    </a:p>
                  </a:txBody>
                  <a:tcPr marL="99892" marR="99892" marT="46104" marB="46104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Product ID</a:t>
                      </a:r>
                    </a:p>
                  </a:txBody>
                  <a:tcPr marL="99892" marR="99892" marT="46104" marB="46104" anchor="ctr"/>
                </a:tc>
                <a:extLst>
                  <a:ext uri="{0D108BD9-81ED-4DB2-BD59-A6C34878D82A}">
                    <a16:rowId xmlns:a16="http://schemas.microsoft.com/office/drawing/2014/main" val="2286440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effectLst/>
                        </a:rPr>
                        <a:t>category_id</a:t>
                      </a:r>
                      <a:endParaRPr lang="en-US" dirty="0">
                        <a:effectLst/>
                      </a:endParaRPr>
                    </a:p>
                  </a:txBody>
                  <a:tcPr marL="99892" marR="99892" marT="46104" marB="46104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Product category ID</a:t>
                      </a:r>
                    </a:p>
                  </a:txBody>
                  <a:tcPr marL="99892" marR="99892" marT="46104" marB="46104" anchor="ctr"/>
                </a:tc>
                <a:extLst>
                  <a:ext uri="{0D108BD9-81ED-4DB2-BD59-A6C34878D82A}">
                    <a16:rowId xmlns:a16="http://schemas.microsoft.com/office/drawing/2014/main" val="22851989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effectLst/>
                        </a:rPr>
                        <a:t>category_code</a:t>
                      </a:r>
                      <a:endParaRPr lang="en-US" dirty="0">
                        <a:effectLst/>
                      </a:endParaRPr>
                    </a:p>
                  </a:txBody>
                  <a:tcPr marL="99892" marR="99892" marT="46104" marB="46104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Category meaningful name (if present)</a:t>
                      </a:r>
                    </a:p>
                  </a:txBody>
                  <a:tcPr marL="99892" marR="99892" marT="46104" marB="46104" anchor="ctr"/>
                </a:tc>
                <a:extLst>
                  <a:ext uri="{0D108BD9-81ED-4DB2-BD59-A6C34878D82A}">
                    <a16:rowId xmlns:a16="http://schemas.microsoft.com/office/drawing/2014/main" val="40054191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brand</a:t>
                      </a:r>
                    </a:p>
                  </a:txBody>
                  <a:tcPr marL="99892" marR="99892" marT="46104" marB="46104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Brand name in lower case (if present)</a:t>
                      </a:r>
                    </a:p>
                  </a:txBody>
                  <a:tcPr marL="99892" marR="99892" marT="46104" marB="46104" anchor="ctr"/>
                </a:tc>
                <a:extLst>
                  <a:ext uri="{0D108BD9-81ED-4DB2-BD59-A6C34878D82A}">
                    <a16:rowId xmlns:a16="http://schemas.microsoft.com/office/drawing/2014/main" val="3099258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price</a:t>
                      </a:r>
                    </a:p>
                  </a:txBody>
                  <a:tcPr marL="99892" marR="99892" marT="46104" marB="46104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Product price</a:t>
                      </a:r>
                    </a:p>
                  </a:txBody>
                  <a:tcPr marL="99892" marR="99892" marT="46104" marB="46104" anchor="ctr"/>
                </a:tc>
                <a:extLst>
                  <a:ext uri="{0D108BD9-81ED-4DB2-BD59-A6C34878D82A}">
                    <a16:rowId xmlns:a16="http://schemas.microsoft.com/office/drawing/2014/main" val="52085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user_id</a:t>
                      </a:r>
                    </a:p>
                  </a:txBody>
                  <a:tcPr marL="99892" marR="99892" marT="46104" marB="46104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Permanent user ID</a:t>
                      </a:r>
                    </a:p>
                  </a:txBody>
                  <a:tcPr marL="99892" marR="99892" marT="46104" marB="46104" anchor="ctr"/>
                </a:tc>
                <a:extLst>
                  <a:ext uri="{0D108BD9-81ED-4DB2-BD59-A6C34878D82A}">
                    <a16:rowId xmlns:a16="http://schemas.microsoft.com/office/drawing/2014/main" val="1758198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effectLst/>
                        </a:rPr>
                        <a:t>user_session</a:t>
                      </a:r>
                      <a:endParaRPr lang="en-US" dirty="0">
                        <a:effectLst/>
                      </a:endParaRPr>
                    </a:p>
                  </a:txBody>
                  <a:tcPr marL="99892" marR="99892" marT="46104" marB="46104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User session ID</a:t>
                      </a:r>
                    </a:p>
                  </a:txBody>
                  <a:tcPr marL="99892" marR="99892" marT="46104" marB="46104" anchor="ctr"/>
                </a:tc>
                <a:extLst>
                  <a:ext uri="{0D108BD9-81ED-4DB2-BD59-A6C34878D82A}">
                    <a16:rowId xmlns:a16="http://schemas.microsoft.com/office/drawing/2014/main" val="573308904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1DA9B865-F6F1-491D-94FA-964CA6733B7B}"/>
              </a:ext>
            </a:extLst>
          </p:cNvPr>
          <p:cNvSpPr txBox="1"/>
          <p:nvPr/>
        </p:nvSpPr>
        <p:spPr>
          <a:xfrm>
            <a:off x="2860329" y="575285"/>
            <a:ext cx="25353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字段介绍</a:t>
            </a:r>
          </a:p>
        </p:txBody>
      </p:sp>
    </p:spTree>
    <p:extLst>
      <p:ext uri="{BB962C8B-B14F-4D97-AF65-F5344CB8AC3E}">
        <p14:creationId xmlns:p14="http://schemas.microsoft.com/office/powerpoint/2010/main" val="2585517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62C3D1D1-37C3-4F6E-BC91-5B09A1DAB1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7459" y="2483300"/>
            <a:ext cx="3825864" cy="308066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17E2A2F-744B-4E3A-9609-189A7FF874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678" y="2483300"/>
            <a:ext cx="3710627" cy="3065301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FF8C6999-C7C0-4034-B9A7-B35F5E1B92BA}"/>
              </a:ext>
            </a:extLst>
          </p:cNvPr>
          <p:cNvSpPr txBox="1"/>
          <p:nvPr/>
        </p:nvSpPr>
        <p:spPr>
          <a:xfrm>
            <a:off x="2716214" y="1855473"/>
            <a:ext cx="13905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训练集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BA293D1-C10A-489B-9B08-41783E82E5CF}"/>
              </a:ext>
            </a:extLst>
          </p:cNvPr>
          <p:cNvSpPr txBox="1"/>
          <p:nvPr/>
        </p:nvSpPr>
        <p:spPr>
          <a:xfrm>
            <a:off x="8055006" y="1807818"/>
            <a:ext cx="13905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测试集</a:t>
            </a:r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id="{E99DF339-49BF-4BFA-AB71-472478553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413" y="483440"/>
            <a:ext cx="2352362" cy="583800"/>
          </a:xfrm>
        </p:spPr>
        <p:txBody>
          <a:bodyPr rtlCol="0"/>
          <a:lstStyle/>
          <a:p>
            <a:pPr rtl="0"/>
            <a:r>
              <a:rPr lang="zh-CN" altLang="en-US" dirty="0"/>
              <a:t>一、赛题简介</a:t>
            </a:r>
            <a:endParaRPr lang="zh-cn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A073EDE-BAE5-4C9A-BB45-1F8428074862}"/>
              </a:ext>
            </a:extLst>
          </p:cNvPr>
          <p:cNvSpPr txBox="1"/>
          <p:nvPr/>
        </p:nvSpPr>
        <p:spPr>
          <a:xfrm>
            <a:off x="2860329" y="575285"/>
            <a:ext cx="25353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数据概况</a:t>
            </a:r>
          </a:p>
        </p:txBody>
      </p:sp>
    </p:spTree>
    <p:extLst>
      <p:ext uri="{BB962C8B-B14F-4D97-AF65-F5344CB8AC3E}">
        <p14:creationId xmlns:p14="http://schemas.microsoft.com/office/powerpoint/2010/main" val="2379489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>
            <a:extLst>
              <a:ext uri="{FF2B5EF4-FFF2-40B4-BE49-F238E27FC236}">
                <a16:creationId xmlns:a16="http://schemas.microsoft.com/office/drawing/2014/main" id="{4042CCEF-F010-4BB7-8479-B46DE2485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413" y="483440"/>
            <a:ext cx="2352362" cy="583800"/>
          </a:xfrm>
        </p:spPr>
        <p:txBody>
          <a:bodyPr rtlCol="0"/>
          <a:lstStyle/>
          <a:p>
            <a:pPr rtl="0"/>
            <a:r>
              <a:rPr lang="zh-CN" altLang="en-US" dirty="0"/>
              <a:t>一、赛题简介</a:t>
            </a:r>
            <a:endParaRPr lang="zh-cn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505F408-DCEC-463E-B7A3-E59362F80407}"/>
              </a:ext>
            </a:extLst>
          </p:cNvPr>
          <p:cNvSpPr txBox="1"/>
          <p:nvPr/>
        </p:nvSpPr>
        <p:spPr>
          <a:xfrm>
            <a:off x="2860329" y="575285"/>
            <a:ext cx="25353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提交方式</a:t>
            </a:r>
          </a:p>
        </p:txBody>
      </p:sp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DA41D727-CFD5-4D05-999F-43C25E97C073}"/>
              </a:ext>
            </a:extLst>
          </p:cNvPr>
          <p:cNvSpPr txBox="1">
            <a:spLocks/>
          </p:cNvSpPr>
          <p:nvPr/>
        </p:nvSpPr>
        <p:spPr>
          <a:xfrm>
            <a:off x="639247" y="1852187"/>
            <a:ext cx="10913505" cy="16811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5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Wingdings" panose="05000000000000000000" pitchFamily="2" charset="2"/>
              <a:buNone/>
            </a:pPr>
            <a:r>
              <a:rPr lang="zh-CN" altLang="en-US" sz="2000" b="0" i="0" dirty="0">
                <a:effectLst/>
                <a:latin typeface="Avenir"/>
              </a:rPr>
              <a:t>        以</a:t>
            </a:r>
            <a:r>
              <a:rPr lang="en-US" altLang="zh-CN" sz="2000" b="0" i="0" dirty="0">
                <a:effectLst/>
                <a:latin typeface="Avenir"/>
              </a:rPr>
              <a:t>csv</a:t>
            </a:r>
            <a:r>
              <a:rPr lang="zh-CN" altLang="en-US" sz="2000" b="0" i="0" dirty="0">
                <a:effectLst/>
                <a:latin typeface="Avenir"/>
              </a:rPr>
              <a:t>文件格式提交，提交模型结果到大数据竞赛平台，平台进行在线评分，实时排名。目前平台仅支持单文件提交，即所有提交内容需要放在一个文件中；</a:t>
            </a:r>
            <a:r>
              <a:rPr lang="en-US" altLang="zh-CN" sz="2000" b="0" i="0" dirty="0">
                <a:effectLst/>
                <a:latin typeface="Avenir"/>
              </a:rPr>
              <a:t>submission.csv</a:t>
            </a:r>
            <a:r>
              <a:rPr lang="zh-CN" altLang="en-US" sz="2000" b="0" i="0" dirty="0">
                <a:effectLst/>
                <a:latin typeface="Avenir"/>
              </a:rPr>
              <a:t>文件字段如下：</a:t>
            </a:r>
            <a:endParaRPr 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1" name="表格 4">
            <a:extLst>
              <a:ext uri="{FF2B5EF4-FFF2-40B4-BE49-F238E27FC236}">
                <a16:creationId xmlns:a16="http://schemas.microsoft.com/office/drawing/2014/main" id="{50A4730C-15A1-4B84-9FDC-590D8462D6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8064531"/>
              </p:ext>
            </p:extLst>
          </p:nvPr>
        </p:nvGraphicFramePr>
        <p:xfrm>
          <a:off x="1714377" y="4018867"/>
          <a:ext cx="8763247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75705">
                  <a:extLst>
                    <a:ext uri="{9D8B030D-6E8A-4147-A177-3AD203B41FA5}">
                      <a16:colId xmlns:a16="http://schemas.microsoft.com/office/drawing/2014/main" val="2118648683"/>
                    </a:ext>
                  </a:extLst>
                </a:gridCol>
                <a:gridCol w="4387542">
                  <a:extLst>
                    <a:ext uri="{9D8B030D-6E8A-4147-A177-3AD203B41FA5}">
                      <a16:colId xmlns:a16="http://schemas.microsoft.com/office/drawing/2014/main" val="27811948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User_id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Product_id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747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53978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5651977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40191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53980</a:t>
                      </a:r>
                      <a:endParaRPr lang="en-US" dirty="0">
                        <a:effectLst/>
                      </a:endParaRPr>
                    </a:p>
                  </a:txBody>
                  <a:tcPr marL="99892" marR="99892" marT="46104" marB="4610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5877766</a:t>
                      </a:r>
                      <a:endParaRPr lang="en-US" dirty="0">
                        <a:effectLst/>
                      </a:endParaRPr>
                    </a:p>
                  </a:txBody>
                  <a:tcPr marL="99892" marR="99892" marT="46104" marB="46104" anchor="ctr"/>
                </a:tc>
                <a:extLst>
                  <a:ext uri="{0D108BD9-81ED-4DB2-BD59-A6C34878D82A}">
                    <a16:rowId xmlns:a16="http://schemas.microsoft.com/office/drawing/2014/main" val="2648506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127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>
            <a:extLst>
              <a:ext uri="{FF2B5EF4-FFF2-40B4-BE49-F238E27FC236}">
                <a16:creationId xmlns:a16="http://schemas.microsoft.com/office/drawing/2014/main" id="{4042CCEF-F010-4BB7-8479-B46DE2485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413" y="483440"/>
            <a:ext cx="2352362" cy="583800"/>
          </a:xfrm>
        </p:spPr>
        <p:txBody>
          <a:bodyPr rtlCol="0"/>
          <a:lstStyle/>
          <a:p>
            <a:pPr rtl="0"/>
            <a:r>
              <a:rPr lang="zh-CN" altLang="en-US" dirty="0"/>
              <a:t>一、赛题简介</a:t>
            </a:r>
            <a:endParaRPr lang="zh-cn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505F408-DCEC-463E-B7A3-E59362F80407}"/>
              </a:ext>
            </a:extLst>
          </p:cNvPr>
          <p:cNvSpPr txBox="1"/>
          <p:nvPr/>
        </p:nvSpPr>
        <p:spPr>
          <a:xfrm>
            <a:off x="2860329" y="575285"/>
            <a:ext cx="25353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评测标准</a:t>
            </a:r>
          </a:p>
        </p:txBody>
      </p:sp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DA41D727-CFD5-4D05-999F-43C25E97C073}"/>
              </a:ext>
            </a:extLst>
          </p:cNvPr>
          <p:cNvSpPr txBox="1">
            <a:spLocks/>
          </p:cNvSpPr>
          <p:nvPr/>
        </p:nvSpPr>
        <p:spPr>
          <a:xfrm>
            <a:off x="639247" y="1852187"/>
            <a:ext cx="10913505" cy="784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5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Wingdings" panose="05000000000000000000" pitchFamily="2" charset="2"/>
              <a:buNone/>
            </a:pPr>
            <a:r>
              <a:rPr lang="zh-CN" altLang="en-US" sz="2400" b="0" i="0" dirty="0">
                <a:effectLst/>
                <a:latin typeface="Avenir"/>
              </a:rPr>
              <a:t>        本赛题采用召回率和平均倒数排名两个指标进行评价：</a:t>
            </a:r>
            <a:endParaRPr 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729AFC6-FB92-478A-9802-30C4200CBB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3016" y="3163962"/>
            <a:ext cx="7908626" cy="1940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1881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>
            <a:extLst>
              <a:ext uri="{FF2B5EF4-FFF2-40B4-BE49-F238E27FC236}">
                <a16:creationId xmlns:a16="http://schemas.microsoft.com/office/drawing/2014/main" id="{4042CCEF-F010-4BB7-8479-B46DE2485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413" y="483440"/>
            <a:ext cx="2352362" cy="583800"/>
          </a:xfrm>
        </p:spPr>
        <p:txBody>
          <a:bodyPr rtlCol="0"/>
          <a:lstStyle/>
          <a:p>
            <a:pPr rtl="0"/>
            <a:r>
              <a:rPr lang="zh-CN" altLang="en-US" dirty="0"/>
              <a:t>二、主要过程</a:t>
            </a:r>
            <a:endParaRPr lang="zh-cn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505F408-DCEC-463E-B7A3-E59362F80407}"/>
              </a:ext>
            </a:extLst>
          </p:cNvPr>
          <p:cNvSpPr txBox="1"/>
          <p:nvPr/>
        </p:nvSpPr>
        <p:spPr>
          <a:xfrm>
            <a:off x="2860329" y="575285"/>
            <a:ext cx="25353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赛题理解</a:t>
            </a:r>
          </a:p>
        </p:txBody>
      </p:sp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DA41D727-CFD5-4D05-999F-43C25E97C073}"/>
              </a:ext>
            </a:extLst>
          </p:cNvPr>
          <p:cNvSpPr txBox="1">
            <a:spLocks/>
          </p:cNvSpPr>
          <p:nvPr/>
        </p:nvSpPr>
        <p:spPr>
          <a:xfrm>
            <a:off x="639247" y="1852187"/>
            <a:ext cx="10913505" cy="46551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5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Wingdings" panose="05000000000000000000" pitchFamily="2" charset="2"/>
              <a:buNone/>
            </a:pPr>
            <a:r>
              <a:rPr lang="zh-CN" altLang="en-US" sz="2000" b="0" i="0" dirty="0">
                <a:effectLst/>
                <a:latin typeface="Avenir"/>
              </a:rPr>
              <a:t>        目标： 根据用户购买记录的数据信息预测用户下一次要购买的产品。从这个目标上看， 会发现此次比赛和我们之前遇到的普通的结构化比赛不太一样， 主要有两点：</a:t>
            </a:r>
          </a:p>
          <a:p>
            <a:pPr marL="0" indent="0" algn="just">
              <a:buFont typeface="Wingdings" panose="05000000000000000000" pitchFamily="2" charset="2"/>
              <a:buNone/>
            </a:pPr>
            <a:r>
              <a:rPr lang="zh-CN" altLang="en-US" sz="2000" b="0" i="0" dirty="0">
                <a:effectLst/>
                <a:latin typeface="Avenir"/>
              </a:rPr>
              <a:t>        首先是目标上，要预测下一次要购买的产品，也就是我们给用户推荐的是产品，并不是像之前那种预测一个数或者预测数据哪一类那样的问题；</a:t>
            </a:r>
          </a:p>
          <a:p>
            <a:pPr marL="0" indent="0" algn="just">
              <a:buFont typeface="Wingdings" panose="05000000000000000000" pitchFamily="2" charset="2"/>
              <a:buNone/>
            </a:pPr>
            <a:r>
              <a:rPr lang="zh-CN" altLang="en-US" sz="2000" b="0" i="0" dirty="0">
                <a:effectLst/>
                <a:latin typeface="Avenir"/>
              </a:rPr>
              <a:t>        其次是数据上，通过给出的数据我们会发现，这种数据也不是我们之前遇到的那种特征</a:t>
            </a:r>
            <a:r>
              <a:rPr lang="en-US" altLang="zh-CN" sz="2000" b="0" i="0" dirty="0">
                <a:effectLst/>
                <a:latin typeface="Avenir"/>
              </a:rPr>
              <a:t>+</a:t>
            </a:r>
            <a:r>
              <a:rPr lang="zh-CN" altLang="en-US" sz="2000" b="0" i="0" dirty="0">
                <a:effectLst/>
                <a:latin typeface="Avenir"/>
              </a:rPr>
              <a:t>标签的数据，而是基于了真实的业务场景， 拿到的用户购买的产品相关信息。</a:t>
            </a:r>
            <a:endParaRPr 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501150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>
            <a:extLst>
              <a:ext uri="{FF2B5EF4-FFF2-40B4-BE49-F238E27FC236}">
                <a16:creationId xmlns:a16="http://schemas.microsoft.com/office/drawing/2014/main" id="{4042CCEF-F010-4BB7-8479-B46DE2485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413" y="483440"/>
            <a:ext cx="2352362" cy="583800"/>
          </a:xfrm>
        </p:spPr>
        <p:txBody>
          <a:bodyPr rtlCol="0"/>
          <a:lstStyle/>
          <a:p>
            <a:pPr rtl="0"/>
            <a:r>
              <a:rPr lang="zh-CN" altLang="en-US" dirty="0"/>
              <a:t>二、主要过程</a:t>
            </a:r>
            <a:endParaRPr lang="zh-cn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505F408-DCEC-463E-B7A3-E59362F80407}"/>
              </a:ext>
            </a:extLst>
          </p:cNvPr>
          <p:cNvSpPr txBox="1"/>
          <p:nvPr/>
        </p:nvSpPr>
        <p:spPr>
          <a:xfrm>
            <a:off x="2860329" y="575285"/>
            <a:ext cx="25353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主要思路</a:t>
            </a:r>
          </a:p>
        </p:txBody>
      </p:sp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DA41D727-CFD5-4D05-999F-43C25E97C073}"/>
              </a:ext>
            </a:extLst>
          </p:cNvPr>
          <p:cNvSpPr txBox="1">
            <a:spLocks/>
          </p:cNvSpPr>
          <p:nvPr/>
        </p:nvSpPr>
        <p:spPr>
          <a:xfrm>
            <a:off x="639247" y="1852187"/>
            <a:ext cx="10913505" cy="12194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5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Wingdings" panose="05000000000000000000" pitchFamily="2" charset="2"/>
              <a:buNone/>
            </a:pPr>
            <a:r>
              <a:rPr lang="zh-CN" altLang="en-US" sz="2000" b="0" i="0" dirty="0">
                <a:effectLst/>
                <a:latin typeface="Avenir"/>
              </a:rPr>
              <a:t>        把该预测问题转成一个监督学习的问题</a:t>
            </a:r>
            <a:r>
              <a:rPr lang="en-US" altLang="zh-CN" sz="2000" b="0" i="0" dirty="0">
                <a:effectLst/>
                <a:latin typeface="Avenir"/>
              </a:rPr>
              <a:t>(</a:t>
            </a:r>
            <a:r>
              <a:rPr lang="zh-CN" altLang="en-US" sz="2000" b="0" i="0" dirty="0">
                <a:effectLst/>
                <a:latin typeface="Avenir"/>
              </a:rPr>
              <a:t>特征</a:t>
            </a:r>
            <a:r>
              <a:rPr lang="en-US" altLang="zh-CN" sz="2000" b="0" i="0" dirty="0">
                <a:effectLst/>
                <a:latin typeface="Avenir"/>
              </a:rPr>
              <a:t>+</a:t>
            </a:r>
            <a:r>
              <a:rPr lang="zh-CN" altLang="en-US" sz="2000" b="0" i="0" dirty="0">
                <a:effectLst/>
                <a:latin typeface="Avenir"/>
              </a:rPr>
              <a:t>标签</a:t>
            </a:r>
            <a:r>
              <a:rPr lang="en-US" altLang="zh-CN" sz="2000" b="0" i="0" dirty="0">
                <a:effectLst/>
                <a:latin typeface="Avenir"/>
              </a:rPr>
              <a:t>)</a:t>
            </a:r>
            <a:r>
              <a:rPr lang="zh-CN" altLang="en-US" sz="2000" b="0" i="0" dirty="0">
                <a:effectLst/>
                <a:latin typeface="Avenir"/>
              </a:rPr>
              <a:t>，然后我们进行</a:t>
            </a:r>
            <a:r>
              <a:rPr lang="en-US" altLang="zh-CN" sz="2000" b="0" i="0" dirty="0">
                <a:effectLst/>
                <a:latin typeface="Avenir"/>
              </a:rPr>
              <a:t>ML</a:t>
            </a:r>
            <a:r>
              <a:rPr lang="zh-CN" altLang="en-US" sz="2000" b="0" i="0" dirty="0">
                <a:effectLst/>
                <a:latin typeface="Avenir"/>
              </a:rPr>
              <a:t>，</a:t>
            </a:r>
            <a:r>
              <a:rPr lang="en-US" altLang="zh-CN" sz="2000" b="0" i="0" dirty="0">
                <a:effectLst/>
                <a:latin typeface="Avenir"/>
              </a:rPr>
              <a:t>DL</a:t>
            </a:r>
            <a:r>
              <a:rPr lang="zh-CN" altLang="en-US" sz="2000" b="0" i="0" dirty="0">
                <a:effectLst/>
                <a:latin typeface="Avenir"/>
              </a:rPr>
              <a:t>等建模预测。</a:t>
            </a:r>
            <a:endParaRPr lang="en-US" altLang="zh-CN" sz="2000" b="0" i="0" dirty="0">
              <a:effectLst/>
              <a:latin typeface="Avenir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1B322AE-FBEB-4775-8859-D07DA3EE1B89}"/>
              </a:ext>
            </a:extLst>
          </p:cNvPr>
          <p:cNvSpPr txBox="1"/>
          <p:nvPr/>
        </p:nvSpPr>
        <p:spPr>
          <a:xfrm>
            <a:off x="1180730" y="2805345"/>
            <a:ext cx="6738152" cy="2793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just" fontAlgn="auto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SzTx/>
              <a:buFont typeface="Wingdings" panose="05000000000000000000" pitchFamily="2" charset="2"/>
              <a:buChar char="u"/>
              <a:tabLst/>
              <a:defRPr/>
            </a:pPr>
            <a:r>
              <a:rPr lang="zh-CN" altLang="en-US" sz="2000" spc="150" dirty="0">
                <a:latin typeface="Avenir"/>
                <a:ea typeface="Microsoft YaHei UI" panose="020B0503020204020204" pitchFamily="34" charset="-122"/>
              </a:rPr>
              <a:t>如何转成一个监督学习问题呢？ </a:t>
            </a:r>
            <a:endParaRPr lang="en-US" altLang="zh-CN" sz="2000" spc="150" dirty="0">
              <a:latin typeface="Avenir"/>
              <a:ea typeface="Microsoft YaHei UI" panose="020B0503020204020204" pitchFamily="34" charset="-122"/>
            </a:endParaRPr>
          </a:p>
          <a:p>
            <a:pPr marL="342900" marR="0" lvl="0" indent="-342900" algn="just" fontAlgn="auto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SzTx/>
              <a:buFont typeface="Wingdings" panose="05000000000000000000" pitchFamily="2" charset="2"/>
              <a:buChar char="u"/>
              <a:tabLst/>
              <a:defRPr/>
            </a:pPr>
            <a:r>
              <a:rPr lang="zh-CN" altLang="en-US" sz="2000" spc="150" dirty="0">
                <a:latin typeface="Avenir"/>
                <a:ea typeface="Microsoft YaHei UI" panose="020B0503020204020204" pitchFamily="34" charset="-122"/>
              </a:rPr>
              <a:t>转成一个什么样的监督学习问题呢？ </a:t>
            </a:r>
            <a:endParaRPr lang="en-US" altLang="zh-CN" sz="2000" spc="150" dirty="0">
              <a:latin typeface="Avenir"/>
              <a:ea typeface="Microsoft YaHei UI" panose="020B0503020204020204" pitchFamily="34" charset="-122"/>
            </a:endParaRPr>
          </a:p>
          <a:p>
            <a:pPr marL="342900" marR="0" lvl="0" indent="-342900" algn="just" fontAlgn="auto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SzTx/>
              <a:buFont typeface="Wingdings" panose="05000000000000000000" pitchFamily="2" charset="2"/>
              <a:buChar char="u"/>
              <a:tabLst/>
              <a:defRPr/>
            </a:pPr>
            <a:r>
              <a:rPr lang="zh-CN" altLang="en-US" sz="2000" spc="150" dirty="0">
                <a:latin typeface="Avenir"/>
                <a:ea typeface="Microsoft YaHei UI" panose="020B0503020204020204" pitchFamily="34" charset="-122"/>
              </a:rPr>
              <a:t>我们能利用的特征又有哪些呢？ </a:t>
            </a:r>
            <a:endParaRPr lang="en-US" altLang="zh-CN" sz="2000" spc="150" dirty="0">
              <a:latin typeface="Avenir"/>
              <a:ea typeface="Microsoft YaHei UI" panose="020B0503020204020204" pitchFamily="34" charset="-122"/>
            </a:endParaRPr>
          </a:p>
          <a:p>
            <a:pPr marL="342900" marR="0" lvl="0" indent="-342900" algn="just" fontAlgn="auto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SzTx/>
              <a:buFont typeface="Wingdings" panose="05000000000000000000" pitchFamily="2" charset="2"/>
              <a:buChar char="u"/>
              <a:tabLst/>
              <a:defRPr/>
            </a:pPr>
            <a:r>
              <a:rPr lang="zh-CN" altLang="en-US" sz="2000" spc="150" dirty="0">
                <a:latin typeface="Avenir"/>
                <a:ea typeface="Microsoft YaHei UI" panose="020B0503020204020204" pitchFamily="34" charset="-122"/>
              </a:rPr>
              <a:t>又有哪些模型可以尝试呢？</a:t>
            </a:r>
            <a:endParaRPr lang="zh-cn" altLang="en-US" sz="2000" spc="150" dirty="0">
              <a:latin typeface="Avenir"/>
              <a:ea typeface="Microsoft YaHei UI" panose="020B0503020204020204" pitchFamily="34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825271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>
            <a:extLst>
              <a:ext uri="{FF2B5EF4-FFF2-40B4-BE49-F238E27FC236}">
                <a16:creationId xmlns:a16="http://schemas.microsoft.com/office/drawing/2014/main" id="{4042CCEF-F010-4BB7-8479-B46DE2485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413" y="483440"/>
            <a:ext cx="2352362" cy="583800"/>
          </a:xfrm>
        </p:spPr>
        <p:txBody>
          <a:bodyPr rtlCol="0"/>
          <a:lstStyle/>
          <a:p>
            <a:pPr rtl="0"/>
            <a:r>
              <a:rPr lang="zh-CN" altLang="en-US" dirty="0"/>
              <a:t>二、主要过程</a:t>
            </a:r>
            <a:endParaRPr lang="zh-cn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505F408-DCEC-463E-B7A3-E59362F80407}"/>
              </a:ext>
            </a:extLst>
          </p:cNvPr>
          <p:cNvSpPr txBox="1"/>
          <p:nvPr/>
        </p:nvSpPr>
        <p:spPr>
          <a:xfrm>
            <a:off x="2860329" y="575285"/>
            <a:ext cx="25353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数据分析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315231F-742E-4C91-B025-C0E72F1D41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413" y="1402082"/>
            <a:ext cx="10688714" cy="5325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291551"/>
      </p:ext>
    </p:extLst>
  </p:cSld>
  <p:clrMapOvr>
    <a:masterClrMapping/>
  </p:clrMapOvr>
</p:sld>
</file>

<file path=ppt/theme/theme1.xml><?xml version="1.0" encoding="utf-8"?>
<a:theme xmlns:a="http://schemas.openxmlformats.org/drawingml/2006/main" name="最小和静音_ALT">
  <a:themeElements>
    <a:clrScheme name="Japan 2">
      <a:dk1>
        <a:srgbClr val="231B23"/>
      </a:dk1>
      <a:lt1>
        <a:srgbClr val="FCF5E5"/>
      </a:lt1>
      <a:dk2>
        <a:srgbClr val="231B23"/>
      </a:dk2>
      <a:lt2>
        <a:srgbClr val="FCF5E5"/>
      </a:lt2>
      <a:accent1>
        <a:srgbClr val="FDA431"/>
      </a:accent1>
      <a:accent2>
        <a:srgbClr val="4DA1A8"/>
      </a:accent2>
      <a:accent3>
        <a:srgbClr val="D7E7BA"/>
      </a:accent3>
      <a:accent4>
        <a:srgbClr val="FCF5E5"/>
      </a:accent4>
      <a:accent5>
        <a:srgbClr val="231B23"/>
      </a:accent5>
      <a:accent6>
        <a:srgbClr val="EECED3"/>
      </a:accent6>
      <a:hlink>
        <a:srgbClr val="FCA330"/>
      </a:hlink>
      <a:folHlink>
        <a:srgbClr val="4DA1A8"/>
      </a:folHlink>
    </a:clrScheme>
    <a:fontScheme name="Japanese Template">
      <a:majorFont>
        <a:latin typeface="Meiryo UI"/>
        <a:ea typeface=""/>
        <a:cs typeface=""/>
      </a:majorFont>
      <a:minorFont>
        <a:latin typeface="Meiryo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2101389_TF34306921.potx" id="{6CC92DF9-2E74-4A1B-BA29-C0B43ECC861E}" vid="{C5CD9FE9-C43F-479A-A966-EC018230FA33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{44A09511-B24E-4A1C-BBE3-E1668803B2CA}tf34306921_win32</Template>
  <TotalTime>1837</TotalTime>
  <Words>748</Words>
  <Application>Microsoft Office PowerPoint</Application>
  <PresentationFormat>宽屏</PresentationFormat>
  <Paragraphs>119</Paragraphs>
  <Slides>17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5" baseType="lpstr">
      <vt:lpstr>Avenir</vt:lpstr>
      <vt:lpstr>Meiryo UI</vt:lpstr>
      <vt:lpstr>Microsoft YaHei UI</vt:lpstr>
      <vt:lpstr>微软雅黑</vt:lpstr>
      <vt:lpstr>Arial</vt:lpstr>
      <vt:lpstr>Calibri</vt:lpstr>
      <vt:lpstr>Wingdings</vt:lpstr>
      <vt:lpstr>最小和静音_ALT</vt:lpstr>
      <vt:lpstr>数泉-电商用户购买行为预测</vt:lpstr>
      <vt:lpstr>一、赛题简介</vt:lpstr>
      <vt:lpstr>一、赛题简介</vt:lpstr>
      <vt:lpstr>一、赛题简介</vt:lpstr>
      <vt:lpstr>一、赛题简介</vt:lpstr>
      <vt:lpstr>一、赛题简介</vt:lpstr>
      <vt:lpstr>二、主要过程</vt:lpstr>
      <vt:lpstr>二、主要过程</vt:lpstr>
      <vt:lpstr>二、主要过程</vt:lpstr>
      <vt:lpstr>二、主要过程</vt:lpstr>
      <vt:lpstr>二、主要过程</vt:lpstr>
      <vt:lpstr>二、主要过程</vt:lpstr>
      <vt:lpstr>二、主要过程</vt:lpstr>
      <vt:lpstr>二、主要过程</vt:lpstr>
      <vt:lpstr>二、主要过程</vt:lpstr>
      <vt:lpstr>小结</vt:lpstr>
      <vt:lpstr>小结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数泉-电商用户购买行为预测</dc:title>
  <dc:creator>王 庆坤</dc:creator>
  <cp:lastModifiedBy>王 庆坤</cp:lastModifiedBy>
  <cp:revision>23</cp:revision>
  <dcterms:created xsi:type="dcterms:W3CDTF">2020-12-02T03:12:52Z</dcterms:created>
  <dcterms:modified xsi:type="dcterms:W3CDTF">2020-12-11T03:20:25Z</dcterms:modified>
</cp:coreProperties>
</file>