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5" r:id="rId9"/>
    <p:sldId id="266" r:id="rId10"/>
    <p:sldId id="263" r:id="rId11"/>
    <p:sldId id="262"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34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05B3B6-A901-4173-920D-A27186B94B9D}" type="datetimeFigureOut">
              <a:rPr lang="zh-CN" altLang="en-US" smtClean="0"/>
              <a:t>2020/12/1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A99F35-D5AA-47EB-811A-2A96B62DA897}"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588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05B3B6-A901-4173-920D-A27186B94B9D}" type="datetimeFigureOut">
              <a:rPr lang="zh-CN" altLang="en-US" smtClean="0"/>
              <a:t>2020/12/1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A99F35-D5AA-47EB-811A-2A96B62DA897}" type="slidenum">
              <a:rPr lang="zh-CN" altLang="en-US" smtClean="0"/>
              <a:t>‹#›</a:t>
            </a:fld>
            <a:endParaRPr lang="zh-CN" altLang="en-US"/>
          </a:p>
        </p:txBody>
      </p:sp>
    </p:spTree>
    <p:extLst>
      <p:ext uri="{BB962C8B-B14F-4D97-AF65-F5344CB8AC3E}">
        <p14:creationId xmlns:p14="http://schemas.microsoft.com/office/powerpoint/2010/main" val="558398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05B3B6-A901-4173-920D-A27186B94B9D}" type="datetimeFigureOut">
              <a:rPr lang="zh-CN" altLang="en-US" smtClean="0"/>
              <a:t>2020/12/1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A99F35-D5AA-47EB-811A-2A96B62DA897}" type="slidenum">
              <a:rPr lang="zh-CN" altLang="en-US" smtClean="0"/>
              <a:t>‹#›</a:t>
            </a:fld>
            <a:endParaRPr lang="zh-CN" altLang="en-US"/>
          </a:p>
        </p:txBody>
      </p:sp>
    </p:spTree>
    <p:extLst>
      <p:ext uri="{BB962C8B-B14F-4D97-AF65-F5344CB8AC3E}">
        <p14:creationId xmlns:p14="http://schemas.microsoft.com/office/powerpoint/2010/main" val="2494109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105B3B6-A901-4173-920D-A27186B94B9D}" type="datetimeFigureOut">
              <a:rPr lang="zh-CN" altLang="en-US" smtClean="0"/>
              <a:t>2020/12/1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A99F35-D5AA-47EB-811A-2A96B62DA897}" type="slidenum">
              <a:rPr lang="zh-CN" altLang="en-US" smtClean="0"/>
              <a:t>‹#›</a:t>
            </a:fld>
            <a:endParaRPr lang="zh-CN" altLang="en-US"/>
          </a:p>
        </p:txBody>
      </p:sp>
    </p:spTree>
    <p:extLst>
      <p:ext uri="{BB962C8B-B14F-4D97-AF65-F5344CB8AC3E}">
        <p14:creationId xmlns:p14="http://schemas.microsoft.com/office/powerpoint/2010/main" val="4180449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105B3B6-A901-4173-920D-A27186B94B9D}" type="datetimeFigureOut">
              <a:rPr lang="zh-CN" altLang="en-US" smtClean="0"/>
              <a:t>2020/12/1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A99F35-D5AA-47EB-811A-2A96B62DA897}"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563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105B3B6-A901-4173-920D-A27186B94B9D}" type="datetimeFigureOut">
              <a:rPr lang="zh-CN" altLang="en-US" smtClean="0"/>
              <a:t>2020/12/1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A99F35-D5AA-47EB-811A-2A96B62DA897}" type="slidenum">
              <a:rPr lang="zh-CN" altLang="en-US" smtClean="0"/>
              <a:t>‹#›</a:t>
            </a:fld>
            <a:endParaRPr lang="zh-CN" altLang="en-US"/>
          </a:p>
        </p:txBody>
      </p:sp>
    </p:spTree>
    <p:extLst>
      <p:ext uri="{BB962C8B-B14F-4D97-AF65-F5344CB8AC3E}">
        <p14:creationId xmlns:p14="http://schemas.microsoft.com/office/powerpoint/2010/main" val="4111931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105B3B6-A901-4173-920D-A27186B94B9D}" type="datetimeFigureOut">
              <a:rPr lang="zh-CN" altLang="en-US" smtClean="0"/>
              <a:t>2020/12/1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A99F35-D5AA-47EB-811A-2A96B62DA897}" type="slidenum">
              <a:rPr lang="zh-CN" altLang="en-US" smtClean="0"/>
              <a:t>‹#›</a:t>
            </a:fld>
            <a:endParaRPr lang="zh-CN" altLang="en-US"/>
          </a:p>
        </p:txBody>
      </p:sp>
    </p:spTree>
    <p:extLst>
      <p:ext uri="{BB962C8B-B14F-4D97-AF65-F5344CB8AC3E}">
        <p14:creationId xmlns:p14="http://schemas.microsoft.com/office/powerpoint/2010/main" val="1399585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05B3B6-A901-4173-920D-A27186B94B9D}" type="datetimeFigureOut">
              <a:rPr lang="zh-CN" altLang="en-US" smtClean="0"/>
              <a:t>2020/12/1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A99F35-D5AA-47EB-811A-2A96B62DA897}" type="slidenum">
              <a:rPr lang="zh-CN" altLang="en-US" smtClean="0"/>
              <a:t>‹#›</a:t>
            </a:fld>
            <a:endParaRPr lang="zh-CN" altLang="en-US"/>
          </a:p>
        </p:txBody>
      </p:sp>
    </p:spTree>
    <p:extLst>
      <p:ext uri="{BB962C8B-B14F-4D97-AF65-F5344CB8AC3E}">
        <p14:creationId xmlns:p14="http://schemas.microsoft.com/office/powerpoint/2010/main" val="422096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105B3B6-A901-4173-920D-A27186B94B9D}" type="datetimeFigureOut">
              <a:rPr lang="zh-CN" altLang="en-US" smtClean="0"/>
              <a:t>2020/12/1</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56A99F35-D5AA-47EB-811A-2A96B62DA897}" type="slidenum">
              <a:rPr lang="zh-CN" altLang="en-US" smtClean="0"/>
              <a:t>‹#›</a:t>
            </a:fld>
            <a:endParaRPr lang="zh-CN" altLang="en-US"/>
          </a:p>
        </p:txBody>
      </p:sp>
    </p:spTree>
    <p:extLst>
      <p:ext uri="{BB962C8B-B14F-4D97-AF65-F5344CB8AC3E}">
        <p14:creationId xmlns:p14="http://schemas.microsoft.com/office/powerpoint/2010/main" val="3408539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105B3B6-A901-4173-920D-A27186B94B9D}" type="datetimeFigureOut">
              <a:rPr lang="zh-CN" altLang="en-US" smtClean="0"/>
              <a:t>2020/12/1</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6A99F35-D5AA-47EB-811A-2A96B62DA897}" type="slidenum">
              <a:rPr lang="zh-CN" altLang="en-US" smtClean="0"/>
              <a:t>‹#›</a:t>
            </a:fld>
            <a:endParaRPr lang="zh-CN" altLang="en-US"/>
          </a:p>
        </p:txBody>
      </p:sp>
    </p:spTree>
    <p:extLst>
      <p:ext uri="{BB962C8B-B14F-4D97-AF65-F5344CB8AC3E}">
        <p14:creationId xmlns:p14="http://schemas.microsoft.com/office/powerpoint/2010/main" val="3991464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105B3B6-A901-4173-920D-A27186B94B9D}" type="datetimeFigureOut">
              <a:rPr lang="zh-CN" altLang="en-US" smtClean="0"/>
              <a:t>2020/12/1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A99F35-D5AA-47EB-811A-2A96B62DA897}" type="slidenum">
              <a:rPr lang="zh-CN" altLang="en-US" smtClean="0"/>
              <a:t>‹#›</a:t>
            </a:fld>
            <a:endParaRPr lang="zh-CN" altLang="en-US"/>
          </a:p>
        </p:txBody>
      </p:sp>
    </p:spTree>
    <p:extLst>
      <p:ext uri="{BB962C8B-B14F-4D97-AF65-F5344CB8AC3E}">
        <p14:creationId xmlns:p14="http://schemas.microsoft.com/office/powerpoint/2010/main" val="3410952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105B3B6-A901-4173-920D-A27186B94B9D}" type="datetimeFigureOut">
              <a:rPr lang="zh-CN" altLang="en-US" smtClean="0"/>
              <a:t>2020/12/1</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6A99F35-D5AA-47EB-811A-2A96B62DA897}"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9738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E8448-1AD1-430E-B7E7-804512557875}"/>
              </a:ext>
            </a:extLst>
          </p:cNvPr>
          <p:cNvSpPr>
            <a:spLocks noGrp="1"/>
          </p:cNvSpPr>
          <p:nvPr>
            <p:ph type="ctrTitle"/>
          </p:nvPr>
        </p:nvSpPr>
        <p:spPr>
          <a:xfrm>
            <a:off x="1097280" y="1956558"/>
            <a:ext cx="10058400" cy="1472442"/>
          </a:xfrm>
        </p:spPr>
        <p:txBody>
          <a:bodyPr>
            <a:normAutofit/>
          </a:bodyPr>
          <a:lstStyle/>
          <a:p>
            <a:r>
              <a:rPr lang="zh-CN" altLang="en-US" sz="6000" dirty="0"/>
              <a:t>文本实体识别及关系抽取</a:t>
            </a:r>
          </a:p>
        </p:txBody>
      </p:sp>
      <p:sp>
        <p:nvSpPr>
          <p:cNvPr id="3" name="副标题 2">
            <a:extLst>
              <a:ext uri="{FF2B5EF4-FFF2-40B4-BE49-F238E27FC236}">
                <a16:creationId xmlns:a16="http://schemas.microsoft.com/office/drawing/2014/main" id="{AE8227AE-0C57-4866-B17A-58F360760A1F}"/>
              </a:ext>
            </a:extLst>
          </p:cNvPr>
          <p:cNvSpPr>
            <a:spLocks noGrp="1"/>
          </p:cNvSpPr>
          <p:nvPr>
            <p:ph type="subTitle" idx="1"/>
          </p:nvPr>
        </p:nvSpPr>
        <p:spPr/>
        <p:txBody>
          <a:bodyPr/>
          <a:lstStyle/>
          <a:p>
            <a:r>
              <a:rPr lang="zh-CN" altLang="en-US" dirty="0"/>
              <a:t>汇报人：谢婕</a:t>
            </a:r>
            <a:endParaRPr lang="en-US" altLang="zh-CN" dirty="0"/>
          </a:p>
          <a:p>
            <a:r>
              <a:rPr lang="zh-CN" altLang="en-US" dirty="0"/>
              <a:t>学号：</a:t>
            </a:r>
            <a:r>
              <a:rPr lang="en-US" altLang="zh-CN" dirty="0"/>
              <a:t>20063045</a:t>
            </a:r>
            <a:endParaRPr lang="zh-CN" altLang="en-US" dirty="0"/>
          </a:p>
        </p:txBody>
      </p:sp>
    </p:spTree>
    <p:extLst>
      <p:ext uri="{BB962C8B-B14F-4D97-AF65-F5344CB8AC3E}">
        <p14:creationId xmlns:p14="http://schemas.microsoft.com/office/powerpoint/2010/main" val="904955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DAD7A6-A44B-4F2B-9846-E708A2E10680}"/>
              </a:ext>
            </a:extLst>
          </p:cNvPr>
          <p:cNvSpPr>
            <a:spLocks noGrp="1"/>
          </p:cNvSpPr>
          <p:nvPr>
            <p:ph type="title"/>
          </p:nvPr>
        </p:nvSpPr>
        <p:spPr/>
        <p:txBody>
          <a:bodyPr/>
          <a:lstStyle/>
          <a:p>
            <a:r>
              <a:rPr lang="zh-CN" altLang="en-US" dirty="0"/>
              <a:t>实验结果</a:t>
            </a:r>
          </a:p>
        </p:txBody>
      </p:sp>
      <p:sp>
        <p:nvSpPr>
          <p:cNvPr id="3" name="内容占位符 2">
            <a:extLst>
              <a:ext uri="{FF2B5EF4-FFF2-40B4-BE49-F238E27FC236}">
                <a16:creationId xmlns:a16="http://schemas.microsoft.com/office/drawing/2014/main" id="{9059263B-B58A-4F76-BB75-EBA99CE25E73}"/>
              </a:ext>
            </a:extLst>
          </p:cNvPr>
          <p:cNvSpPr>
            <a:spLocks noGrp="1"/>
          </p:cNvSpPr>
          <p:nvPr>
            <p:ph idx="1"/>
          </p:nvPr>
        </p:nvSpPr>
        <p:spPr/>
        <p:txBody>
          <a:bodyPr/>
          <a:lstStyle/>
          <a:p>
            <a:endParaRPr lang="zh-CN" altLang="en-US" dirty="0"/>
          </a:p>
          <a:p>
            <a:endParaRPr lang="zh-CN" altLang="en-US" dirty="0"/>
          </a:p>
        </p:txBody>
      </p:sp>
      <p:sp>
        <p:nvSpPr>
          <p:cNvPr id="5" name="AutoShape 2">
            <a:extLst>
              <a:ext uri="{FF2B5EF4-FFF2-40B4-BE49-F238E27FC236}">
                <a16:creationId xmlns:a16="http://schemas.microsoft.com/office/drawing/2014/main" id="{BEADD583-F81E-43E0-953A-902B6C9E882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BC5D7DCB-38C0-4406-B723-D1AC6A6811A3}"/>
              </a:ext>
            </a:extLst>
          </p:cNvPr>
          <p:cNvPicPr>
            <a:picLocks noChangeAspect="1"/>
          </p:cNvPicPr>
          <p:nvPr/>
        </p:nvPicPr>
        <p:blipFill>
          <a:blip r:embed="rId2"/>
          <a:stretch>
            <a:fillRect/>
          </a:stretch>
        </p:blipFill>
        <p:spPr>
          <a:xfrm>
            <a:off x="6096000" y="1978034"/>
            <a:ext cx="5237965" cy="3891060"/>
          </a:xfrm>
          <a:prstGeom prst="rect">
            <a:avLst/>
          </a:prstGeom>
        </p:spPr>
      </p:pic>
      <p:pic>
        <p:nvPicPr>
          <p:cNvPr id="7" name="图片 6">
            <a:extLst>
              <a:ext uri="{FF2B5EF4-FFF2-40B4-BE49-F238E27FC236}">
                <a16:creationId xmlns:a16="http://schemas.microsoft.com/office/drawing/2014/main" id="{6C5B247F-4373-44DC-9B0A-C2CD6A5DE41E}"/>
              </a:ext>
            </a:extLst>
          </p:cNvPr>
          <p:cNvPicPr>
            <a:picLocks noChangeAspect="1"/>
          </p:cNvPicPr>
          <p:nvPr/>
        </p:nvPicPr>
        <p:blipFill>
          <a:blip r:embed="rId3"/>
          <a:stretch>
            <a:fillRect/>
          </a:stretch>
        </p:blipFill>
        <p:spPr>
          <a:xfrm>
            <a:off x="977996" y="1978034"/>
            <a:ext cx="3933825" cy="2171700"/>
          </a:xfrm>
          <a:prstGeom prst="rect">
            <a:avLst/>
          </a:prstGeom>
        </p:spPr>
      </p:pic>
      <p:sp>
        <p:nvSpPr>
          <p:cNvPr id="9" name="文本框 8">
            <a:extLst>
              <a:ext uri="{FF2B5EF4-FFF2-40B4-BE49-F238E27FC236}">
                <a16:creationId xmlns:a16="http://schemas.microsoft.com/office/drawing/2014/main" id="{9095E69A-0503-451E-B8E0-25F708342FF1}"/>
              </a:ext>
            </a:extLst>
          </p:cNvPr>
          <p:cNvSpPr txBox="1"/>
          <p:nvPr/>
        </p:nvSpPr>
        <p:spPr>
          <a:xfrm>
            <a:off x="1250861" y="4520189"/>
            <a:ext cx="3660960" cy="646331"/>
          </a:xfrm>
          <a:prstGeom prst="rect">
            <a:avLst/>
          </a:prstGeom>
          <a:noFill/>
        </p:spPr>
        <p:txBody>
          <a:bodyPr wrap="square">
            <a:spAutoFit/>
          </a:bodyPr>
          <a:lstStyle/>
          <a:p>
            <a:r>
              <a:rPr lang="zh-CN" altLang="en-US" dirty="0"/>
              <a:t>单独特征的影响，</a:t>
            </a:r>
            <a:r>
              <a:rPr lang="en-US" altLang="zh-CN" dirty="0"/>
              <a:t>L5(word net)</a:t>
            </a:r>
            <a:r>
              <a:rPr lang="zh-CN" altLang="en-US" dirty="0"/>
              <a:t>和</a:t>
            </a:r>
            <a:r>
              <a:rPr lang="en-US" altLang="zh-CN" dirty="0"/>
              <a:t>PF</a:t>
            </a:r>
            <a:r>
              <a:rPr lang="zh-CN" altLang="en-US" dirty="0"/>
              <a:t>两个特征比较关键。</a:t>
            </a:r>
          </a:p>
        </p:txBody>
      </p:sp>
    </p:spTree>
    <p:extLst>
      <p:ext uri="{BB962C8B-B14F-4D97-AF65-F5344CB8AC3E}">
        <p14:creationId xmlns:p14="http://schemas.microsoft.com/office/powerpoint/2010/main" val="2331868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19CE6A-3779-42BC-8E79-F1364C656AFE}"/>
              </a:ext>
            </a:extLst>
          </p:cNvPr>
          <p:cNvSpPr>
            <a:spLocks noGrp="1"/>
          </p:cNvSpPr>
          <p:nvPr>
            <p:ph type="title"/>
          </p:nvPr>
        </p:nvSpPr>
        <p:spPr/>
        <p:txBody>
          <a:bodyPr/>
          <a:lstStyle/>
          <a:p>
            <a:r>
              <a:rPr lang="zh-CN" altLang="en-US" dirty="0"/>
              <a:t>实验结果</a:t>
            </a:r>
          </a:p>
        </p:txBody>
      </p:sp>
      <p:pic>
        <p:nvPicPr>
          <p:cNvPr id="4" name="内容占位符 3">
            <a:extLst>
              <a:ext uri="{FF2B5EF4-FFF2-40B4-BE49-F238E27FC236}">
                <a16:creationId xmlns:a16="http://schemas.microsoft.com/office/drawing/2014/main" id="{E5758D57-4400-44CE-9B16-75E06E60FFD4}"/>
              </a:ext>
            </a:extLst>
          </p:cNvPr>
          <p:cNvPicPr>
            <a:picLocks noGrp="1" noChangeAspect="1"/>
          </p:cNvPicPr>
          <p:nvPr>
            <p:ph idx="1"/>
          </p:nvPr>
        </p:nvPicPr>
        <p:blipFill>
          <a:blip r:embed="rId2"/>
          <a:stretch>
            <a:fillRect/>
          </a:stretch>
        </p:blipFill>
        <p:spPr>
          <a:xfrm>
            <a:off x="1229931" y="1839058"/>
            <a:ext cx="6053071" cy="2165627"/>
          </a:xfrm>
          <a:prstGeom prst="rect">
            <a:avLst/>
          </a:prstGeom>
        </p:spPr>
      </p:pic>
      <p:pic>
        <p:nvPicPr>
          <p:cNvPr id="5" name="图片 4">
            <a:extLst>
              <a:ext uri="{FF2B5EF4-FFF2-40B4-BE49-F238E27FC236}">
                <a16:creationId xmlns:a16="http://schemas.microsoft.com/office/drawing/2014/main" id="{81E9D88D-D148-4EFD-B005-EA5822CB32EC}"/>
              </a:ext>
            </a:extLst>
          </p:cNvPr>
          <p:cNvPicPr>
            <a:picLocks noChangeAspect="1"/>
          </p:cNvPicPr>
          <p:nvPr/>
        </p:nvPicPr>
        <p:blipFill>
          <a:blip r:embed="rId3"/>
          <a:stretch>
            <a:fillRect/>
          </a:stretch>
        </p:blipFill>
        <p:spPr>
          <a:xfrm>
            <a:off x="1261903" y="4106383"/>
            <a:ext cx="6021099" cy="2165627"/>
          </a:xfrm>
          <a:prstGeom prst="rect">
            <a:avLst/>
          </a:prstGeom>
        </p:spPr>
      </p:pic>
      <p:sp>
        <p:nvSpPr>
          <p:cNvPr id="6" name="文本框 5">
            <a:extLst>
              <a:ext uri="{FF2B5EF4-FFF2-40B4-BE49-F238E27FC236}">
                <a16:creationId xmlns:a16="http://schemas.microsoft.com/office/drawing/2014/main" id="{41D7750F-1647-47FA-B105-2CE2C0249B01}"/>
              </a:ext>
            </a:extLst>
          </p:cNvPr>
          <p:cNvSpPr txBox="1"/>
          <p:nvPr/>
        </p:nvSpPr>
        <p:spPr>
          <a:xfrm>
            <a:off x="8068614" y="2552539"/>
            <a:ext cx="2627290" cy="369332"/>
          </a:xfrm>
          <a:prstGeom prst="rect">
            <a:avLst/>
          </a:prstGeom>
          <a:noFill/>
        </p:spPr>
        <p:txBody>
          <a:bodyPr wrap="square" rtlCol="0">
            <a:spAutoFit/>
          </a:bodyPr>
          <a:lstStyle/>
          <a:p>
            <a:r>
              <a:rPr lang="zh-CN" altLang="en-US" dirty="0"/>
              <a:t>学习曲线</a:t>
            </a:r>
            <a:r>
              <a:rPr lang="en-US" altLang="zh-CN" dirty="0"/>
              <a:t>-</a:t>
            </a:r>
            <a:r>
              <a:rPr lang="zh-CN" altLang="en-US" dirty="0"/>
              <a:t>准确率</a:t>
            </a:r>
          </a:p>
        </p:txBody>
      </p:sp>
      <p:sp>
        <p:nvSpPr>
          <p:cNvPr id="7" name="文本框 6">
            <a:extLst>
              <a:ext uri="{FF2B5EF4-FFF2-40B4-BE49-F238E27FC236}">
                <a16:creationId xmlns:a16="http://schemas.microsoft.com/office/drawing/2014/main" id="{8CF36E6C-D23E-470C-8752-7E6F0DE4B5F0}"/>
              </a:ext>
            </a:extLst>
          </p:cNvPr>
          <p:cNvSpPr txBox="1"/>
          <p:nvPr/>
        </p:nvSpPr>
        <p:spPr>
          <a:xfrm>
            <a:off x="8126570" y="5004531"/>
            <a:ext cx="2408350" cy="369332"/>
          </a:xfrm>
          <a:prstGeom prst="rect">
            <a:avLst/>
          </a:prstGeom>
          <a:noFill/>
        </p:spPr>
        <p:txBody>
          <a:bodyPr wrap="square" rtlCol="0">
            <a:spAutoFit/>
          </a:bodyPr>
          <a:lstStyle/>
          <a:p>
            <a:r>
              <a:rPr lang="zh-CN" altLang="en-US" dirty="0"/>
              <a:t>学习曲线</a:t>
            </a:r>
            <a:r>
              <a:rPr lang="en-US" altLang="zh-CN" dirty="0"/>
              <a:t>-</a:t>
            </a:r>
            <a:r>
              <a:rPr lang="zh-CN" altLang="en-US" dirty="0"/>
              <a:t>损失函数</a:t>
            </a:r>
          </a:p>
        </p:txBody>
      </p:sp>
    </p:spTree>
    <p:extLst>
      <p:ext uri="{BB962C8B-B14F-4D97-AF65-F5344CB8AC3E}">
        <p14:creationId xmlns:p14="http://schemas.microsoft.com/office/powerpoint/2010/main" val="3473789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472B7-7723-420E-899A-E61E8050B74A}"/>
              </a:ext>
            </a:extLst>
          </p:cNvPr>
          <p:cNvSpPr>
            <a:spLocks noGrp="1"/>
          </p:cNvSpPr>
          <p:nvPr>
            <p:ph type="title"/>
          </p:nvPr>
        </p:nvSpPr>
        <p:spPr/>
        <p:txBody>
          <a:bodyPr/>
          <a:lstStyle/>
          <a:p>
            <a:r>
              <a:rPr lang="zh-CN" altLang="en-US" dirty="0"/>
              <a:t>模型评价</a:t>
            </a:r>
          </a:p>
        </p:txBody>
      </p:sp>
      <p:sp>
        <p:nvSpPr>
          <p:cNvPr id="3" name="内容占位符 2">
            <a:extLst>
              <a:ext uri="{FF2B5EF4-FFF2-40B4-BE49-F238E27FC236}">
                <a16:creationId xmlns:a16="http://schemas.microsoft.com/office/drawing/2014/main" id="{878A5574-9F9F-46D9-BD9B-49CAA1862AC6}"/>
              </a:ext>
            </a:extLst>
          </p:cNvPr>
          <p:cNvSpPr>
            <a:spLocks noGrp="1"/>
          </p:cNvSpPr>
          <p:nvPr>
            <p:ph idx="1"/>
          </p:nvPr>
        </p:nvSpPr>
        <p:spPr/>
        <p:txBody>
          <a:bodyPr/>
          <a:lstStyle/>
          <a:p>
            <a:pPr marL="0" indent="0" algn="l" fontAlgn="base">
              <a:buNone/>
            </a:pPr>
            <a:r>
              <a:rPr lang="zh-CN" altLang="en-US" dirty="0"/>
              <a:t> 优点：</a:t>
            </a:r>
            <a:endParaRPr lang="en-US" altLang="zh-CN" dirty="0"/>
          </a:p>
          <a:p>
            <a:pPr algn="l" fontAlgn="base">
              <a:buFont typeface="Arial" panose="020B0604020202020204" pitchFamily="34" charset="0"/>
              <a:buChar char="•"/>
            </a:pPr>
            <a:r>
              <a:rPr lang="zh-CN" altLang="en-US" b="0" i="0" dirty="0">
                <a:solidFill>
                  <a:srgbClr val="000000"/>
                </a:solidFill>
                <a:effectLst/>
                <a:latin typeface="inherit"/>
              </a:rPr>
              <a:t>使用</a:t>
            </a:r>
            <a:r>
              <a:rPr lang="en-US" altLang="zh-CN" b="0" i="0" dirty="0">
                <a:solidFill>
                  <a:srgbClr val="000000"/>
                </a:solidFill>
                <a:effectLst/>
                <a:latin typeface="inherit"/>
              </a:rPr>
              <a:t>Pooling </a:t>
            </a:r>
            <a:r>
              <a:rPr lang="zh-CN" altLang="en-US" b="0" i="0" dirty="0">
                <a:solidFill>
                  <a:srgbClr val="000000"/>
                </a:solidFill>
                <a:effectLst/>
                <a:latin typeface="inherit"/>
              </a:rPr>
              <a:t>（池化）操作，提取了每一个卷积核对应的最优特征</a:t>
            </a:r>
          </a:p>
          <a:p>
            <a:pPr algn="l" fontAlgn="base">
              <a:buFont typeface="Arial" panose="020B0604020202020204" pitchFamily="34" charset="0"/>
              <a:buChar char="•"/>
            </a:pPr>
            <a:r>
              <a:rPr lang="zh-CN" altLang="en-US" b="0" i="0" dirty="0">
                <a:solidFill>
                  <a:srgbClr val="000000"/>
                </a:solidFill>
                <a:effectLst/>
                <a:latin typeface="inherit"/>
              </a:rPr>
              <a:t>引入</a:t>
            </a:r>
            <a:r>
              <a:rPr lang="en-US" altLang="zh-CN" b="0" i="0" dirty="0">
                <a:solidFill>
                  <a:srgbClr val="000000"/>
                </a:solidFill>
                <a:effectLst/>
                <a:latin typeface="inherit"/>
              </a:rPr>
              <a:t>Position Feature: </a:t>
            </a:r>
            <a:r>
              <a:rPr lang="zh-CN" altLang="en-US" b="0" i="0" dirty="0">
                <a:solidFill>
                  <a:srgbClr val="000000"/>
                </a:solidFill>
                <a:effectLst/>
                <a:latin typeface="inherit"/>
              </a:rPr>
              <a:t>相当于在一定程度上引入了位置信息，因为</a:t>
            </a:r>
            <a:r>
              <a:rPr lang="en-US" altLang="zh-CN" b="0" i="0" dirty="0">
                <a:solidFill>
                  <a:srgbClr val="000000"/>
                </a:solidFill>
                <a:effectLst/>
                <a:latin typeface="inherit"/>
              </a:rPr>
              <a:t>CNN</a:t>
            </a:r>
            <a:r>
              <a:rPr lang="zh-CN" altLang="en-US" b="0" i="0" dirty="0">
                <a:solidFill>
                  <a:srgbClr val="000000"/>
                </a:solidFill>
                <a:effectLst/>
                <a:latin typeface="inherit"/>
              </a:rPr>
              <a:t>更多是局部特征</a:t>
            </a:r>
            <a:r>
              <a:rPr lang="en-US" altLang="zh-CN" b="0" i="0" dirty="0">
                <a:solidFill>
                  <a:srgbClr val="000000"/>
                </a:solidFill>
                <a:effectLst/>
                <a:latin typeface="inherit"/>
              </a:rPr>
              <a:t>; PF</a:t>
            </a:r>
            <a:r>
              <a:rPr lang="zh-CN" altLang="en-US" b="0" i="0" dirty="0">
                <a:solidFill>
                  <a:srgbClr val="000000"/>
                </a:solidFill>
                <a:effectLst/>
                <a:latin typeface="inherit"/>
              </a:rPr>
              <a:t>突出了</a:t>
            </a:r>
            <a:r>
              <a:rPr lang="en-US" altLang="zh-CN" b="0" i="0" dirty="0">
                <a:solidFill>
                  <a:srgbClr val="000000"/>
                </a:solidFill>
                <a:effectLst/>
                <a:latin typeface="inherit"/>
              </a:rPr>
              <a:t>entity</a:t>
            </a:r>
            <a:r>
              <a:rPr lang="zh-CN" altLang="en-US" b="0" i="0" dirty="0">
                <a:solidFill>
                  <a:srgbClr val="000000"/>
                </a:solidFill>
                <a:effectLst/>
                <a:latin typeface="inherit"/>
              </a:rPr>
              <a:t>的影响，包括后续的最大池化，也有利于</a:t>
            </a:r>
            <a:r>
              <a:rPr lang="en-US" altLang="zh-CN" b="0" i="0" dirty="0">
                <a:solidFill>
                  <a:srgbClr val="000000"/>
                </a:solidFill>
                <a:effectLst/>
                <a:latin typeface="inherit"/>
              </a:rPr>
              <a:t>entity</a:t>
            </a:r>
            <a:r>
              <a:rPr lang="zh-CN" altLang="en-US" b="0" i="0" dirty="0">
                <a:solidFill>
                  <a:srgbClr val="000000"/>
                </a:solidFill>
                <a:effectLst/>
                <a:latin typeface="inherit"/>
              </a:rPr>
              <a:t>与其他词分开</a:t>
            </a:r>
          </a:p>
          <a:p>
            <a:pPr algn="l" fontAlgn="base"/>
            <a:r>
              <a:rPr lang="zh-CN" altLang="en-US" b="0" i="0" dirty="0">
                <a:solidFill>
                  <a:srgbClr val="000000"/>
                </a:solidFill>
                <a:effectLst/>
                <a:latin typeface="Josefin Sans"/>
              </a:rPr>
              <a:t>缺点</a:t>
            </a:r>
            <a:r>
              <a:rPr lang="en-US" altLang="zh-CN" b="0" i="0" dirty="0">
                <a:solidFill>
                  <a:srgbClr val="000000"/>
                </a:solidFill>
                <a:effectLst/>
                <a:latin typeface="Josefin Sans"/>
              </a:rPr>
              <a:t>:</a:t>
            </a:r>
          </a:p>
          <a:p>
            <a:pPr algn="l" fontAlgn="base">
              <a:buFont typeface="Arial" panose="020B0604020202020204" pitchFamily="34" charset="0"/>
              <a:buChar char="•"/>
            </a:pPr>
            <a:r>
              <a:rPr lang="zh-CN" altLang="en-US" b="0" i="0" dirty="0">
                <a:solidFill>
                  <a:srgbClr val="000000"/>
                </a:solidFill>
                <a:effectLst/>
                <a:latin typeface="inherit"/>
              </a:rPr>
              <a:t>虽然使用了多个卷积核，但是提取特征比较单一。</a:t>
            </a:r>
          </a:p>
          <a:p>
            <a:pPr algn="l" fontAlgn="base">
              <a:buFont typeface="Arial" panose="020B0604020202020204" pitchFamily="34" charset="0"/>
              <a:buChar char="•"/>
            </a:pPr>
            <a:r>
              <a:rPr lang="zh-CN" altLang="en-US" b="0" i="0" dirty="0">
                <a:solidFill>
                  <a:srgbClr val="000000"/>
                </a:solidFill>
                <a:effectLst/>
                <a:latin typeface="inherit"/>
              </a:rPr>
              <a:t>结构还是相对简单，更多的是类似于</a:t>
            </a:r>
            <a:r>
              <a:rPr lang="en-US" altLang="zh-CN" b="0" i="0" dirty="0">
                <a:solidFill>
                  <a:srgbClr val="000000"/>
                </a:solidFill>
                <a:effectLst/>
                <a:latin typeface="inherit"/>
              </a:rPr>
              <a:t>CNN </a:t>
            </a:r>
            <a:r>
              <a:rPr lang="zh-CN" altLang="en-US" b="0" i="0" dirty="0">
                <a:solidFill>
                  <a:srgbClr val="000000"/>
                </a:solidFill>
                <a:effectLst/>
                <a:latin typeface="inherit"/>
              </a:rPr>
              <a:t>文本分类的结构，而且还加入了人为构造的</a:t>
            </a:r>
            <a:r>
              <a:rPr lang="en-US" altLang="zh-CN" b="0" i="0" dirty="0">
                <a:solidFill>
                  <a:srgbClr val="000000"/>
                </a:solidFill>
                <a:effectLst/>
                <a:latin typeface="inherit"/>
              </a:rPr>
              <a:t>Lexical Feature</a:t>
            </a:r>
            <a:endParaRPr lang="zh-CN" altLang="en-US" b="0" i="0" dirty="0">
              <a:solidFill>
                <a:srgbClr val="000000"/>
              </a:solidFill>
              <a:effectLst/>
              <a:latin typeface="inherit"/>
            </a:endParaRPr>
          </a:p>
          <a:p>
            <a:endParaRPr lang="zh-CN" altLang="en-US" dirty="0"/>
          </a:p>
        </p:txBody>
      </p:sp>
    </p:spTree>
    <p:extLst>
      <p:ext uri="{BB962C8B-B14F-4D97-AF65-F5344CB8AC3E}">
        <p14:creationId xmlns:p14="http://schemas.microsoft.com/office/powerpoint/2010/main" val="3711548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E48ED1-D3AC-44BE-A9C3-6540B8330D5D}"/>
              </a:ext>
            </a:extLst>
          </p:cNvPr>
          <p:cNvSpPr>
            <a:spLocks noGrp="1"/>
          </p:cNvSpPr>
          <p:nvPr>
            <p:ph type="title"/>
          </p:nvPr>
        </p:nvSpPr>
        <p:spPr/>
        <p:txBody>
          <a:bodyPr/>
          <a:lstStyle/>
          <a:p>
            <a:r>
              <a:rPr lang="zh-CN" altLang="en-US" dirty="0"/>
              <a:t>竞赛结果</a:t>
            </a:r>
          </a:p>
        </p:txBody>
      </p:sp>
      <p:pic>
        <p:nvPicPr>
          <p:cNvPr id="5" name="内容占位符 4">
            <a:extLst>
              <a:ext uri="{FF2B5EF4-FFF2-40B4-BE49-F238E27FC236}">
                <a16:creationId xmlns:a16="http://schemas.microsoft.com/office/drawing/2014/main" id="{7E9D6ACB-47E7-4DC5-953C-752ACCBAB697}"/>
              </a:ext>
            </a:extLst>
          </p:cNvPr>
          <p:cNvPicPr>
            <a:picLocks noGrp="1" noChangeAspect="1"/>
          </p:cNvPicPr>
          <p:nvPr>
            <p:ph idx="1"/>
          </p:nvPr>
        </p:nvPicPr>
        <p:blipFill>
          <a:blip r:embed="rId2"/>
          <a:stretch>
            <a:fillRect/>
          </a:stretch>
        </p:blipFill>
        <p:spPr>
          <a:xfrm>
            <a:off x="1096963" y="1856262"/>
            <a:ext cx="10058400" cy="4002727"/>
          </a:xfrm>
        </p:spPr>
      </p:pic>
    </p:spTree>
    <p:extLst>
      <p:ext uri="{BB962C8B-B14F-4D97-AF65-F5344CB8AC3E}">
        <p14:creationId xmlns:p14="http://schemas.microsoft.com/office/powerpoint/2010/main" val="896281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FBDCB1-95E3-40AE-93F4-2D3F375C86CB}"/>
              </a:ext>
            </a:extLst>
          </p:cNvPr>
          <p:cNvSpPr>
            <a:spLocks noGrp="1"/>
          </p:cNvSpPr>
          <p:nvPr>
            <p:ph type="title"/>
          </p:nvPr>
        </p:nvSpPr>
        <p:spPr/>
        <p:txBody>
          <a:bodyPr/>
          <a:lstStyle/>
          <a:p>
            <a:r>
              <a:rPr lang="zh-CN" altLang="en-US" dirty="0"/>
              <a:t>题目来源 </a:t>
            </a:r>
          </a:p>
        </p:txBody>
      </p:sp>
      <p:sp>
        <p:nvSpPr>
          <p:cNvPr id="3" name="内容占位符 2">
            <a:extLst>
              <a:ext uri="{FF2B5EF4-FFF2-40B4-BE49-F238E27FC236}">
                <a16:creationId xmlns:a16="http://schemas.microsoft.com/office/drawing/2014/main" id="{3CC1DC37-F443-4192-9DD3-141D82E489E8}"/>
              </a:ext>
            </a:extLst>
          </p:cNvPr>
          <p:cNvSpPr>
            <a:spLocks noGrp="1"/>
          </p:cNvSpPr>
          <p:nvPr>
            <p:ph idx="1"/>
          </p:nvPr>
        </p:nvSpPr>
        <p:spPr/>
        <p:txBody>
          <a:bodyPr>
            <a:normAutofit/>
          </a:bodyPr>
          <a:lstStyle/>
          <a:p>
            <a:pPr>
              <a:buFont typeface="Wingdings" panose="05000000000000000000" pitchFamily="2" charset="2"/>
              <a:buChar char="l"/>
            </a:pPr>
            <a:r>
              <a:rPr lang="en-US" altLang="zh-CN" sz="2400" dirty="0" err="1"/>
              <a:t>Datafountain</a:t>
            </a:r>
            <a:r>
              <a:rPr lang="zh-CN" altLang="en-US" sz="2400" dirty="0"/>
              <a:t>数泉</a:t>
            </a:r>
            <a:r>
              <a:rPr lang="en-US" altLang="zh-CN" sz="2400" dirty="0"/>
              <a:t>——</a:t>
            </a:r>
            <a:r>
              <a:rPr lang="zh-CN" altLang="en-US" sz="2400" dirty="0"/>
              <a:t>文本实体识别及关系抽取</a:t>
            </a:r>
            <a:endParaRPr lang="en-US" altLang="zh-CN" sz="2400" dirty="0"/>
          </a:p>
          <a:p>
            <a:pPr>
              <a:buFont typeface="Wingdings" panose="05000000000000000000" pitchFamily="2" charset="2"/>
              <a:buChar char="l"/>
            </a:pPr>
            <a:r>
              <a:rPr lang="zh-CN" altLang="en-US" sz="2400" dirty="0"/>
              <a:t>题目内容：随着互联网的迅猛发展，大量的信息以电子文本的形式出现在人们面前。为了应对信息爆炸带来的挑战，迫切需要一些自动化的工具帮助人们在海量信息源中迅速找到真正需要的信息。信息抽取系统的主要功能是从文本中抽取出特定的事实信息，我们称之为</a:t>
            </a:r>
            <a:r>
              <a:rPr lang="zh-CN" altLang="en-US" sz="2400" b="1" dirty="0"/>
              <a:t>实体</a:t>
            </a:r>
            <a:r>
              <a:rPr lang="zh-CN" altLang="en-US" sz="2400" dirty="0"/>
              <a:t>。然而，在大多数的应用中，不但要识别文本中的实体，还要确定这些实体之间的</a:t>
            </a:r>
            <a:r>
              <a:rPr lang="zh-CN" altLang="en-US" sz="2400" b="1" dirty="0"/>
              <a:t>关系</a:t>
            </a:r>
            <a:r>
              <a:rPr lang="zh-CN" altLang="en-US" sz="2400" dirty="0"/>
              <a:t>，我们称其为实体关系抽取。</a:t>
            </a:r>
            <a:endParaRPr lang="en-US" altLang="zh-CN" sz="2400" dirty="0"/>
          </a:p>
          <a:p>
            <a:pPr>
              <a:buFont typeface="Wingdings" panose="05000000000000000000" pitchFamily="2" charset="2"/>
              <a:buChar char="l"/>
            </a:pPr>
            <a:r>
              <a:rPr lang="zh-CN" altLang="en-US" sz="2400" dirty="0"/>
              <a:t>例如：</a:t>
            </a:r>
            <a:r>
              <a:rPr lang="en-US" altLang="zh-CN" sz="2800" b="0" i="0" dirty="0">
                <a:solidFill>
                  <a:srgbClr val="666666"/>
                </a:solidFill>
                <a:effectLst/>
                <a:latin typeface="+mj-lt"/>
              </a:rPr>
              <a:t>A person infected with a particular </a:t>
            </a:r>
            <a:r>
              <a:rPr lang="en-US" altLang="zh-CN" sz="2800" dirty="0">
                <a:latin typeface="+mj-lt"/>
              </a:rPr>
              <a:t>flu</a:t>
            </a:r>
            <a:r>
              <a:rPr lang="en-US" altLang="zh-CN" sz="2800" b="0" i="0" dirty="0">
                <a:solidFill>
                  <a:srgbClr val="666666"/>
                </a:solidFill>
                <a:effectLst/>
                <a:latin typeface="+mj-lt"/>
              </a:rPr>
              <a:t> </a:t>
            </a:r>
            <a:r>
              <a:rPr lang="en-US" altLang="zh-CN" sz="2800" dirty="0">
                <a:latin typeface="+mj-lt"/>
              </a:rPr>
              <a:t>virus</a:t>
            </a:r>
            <a:r>
              <a:rPr lang="en-US" altLang="zh-CN" sz="2800" b="0" i="0" dirty="0">
                <a:solidFill>
                  <a:srgbClr val="666666"/>
                </a:solidFill>
                <a:effectLst/>
                <a:latin typeface="+mj-lt"/>
              </a:rPr>
              <a:t> strain develops an antibody against that virus.</a:t>
            </a:r>
            <a:r>
              <a:rPr lang="zh-CN" altLang="en-US" sz="2400" b="0" i="0" dirty="0">
                <a:solidFill>
                  <a:srgbClr val="666666"/>
                </a:solidFill>
                <a:effectLst/>
                <a:latin typeface="+mj-lt"/>
              </a:rPr>
              <a:t>（实体：</a:t>
            </a:r>
            <a:r>
              <a:rPr lang="en-US" altLang="zh-CN" sz="2400" b="0" i="0" dirty="0">
                <a:solidFill>
                  <a:srgbClr val="666666"/>
                </a:solidFill>
                <a:effectLst/>
                <a:latin typeface="+mj-lt"/>
              </a:rPr>
              <a:t> virus </a:t>
            </a:r>
            <a:r>
              <a:rPr lang="zh-CN" altLang="en-US" sz="2400" b="0" i="0" dirty="0">
                <a:solidFill>
                  <a:srgbClr val="666666"/>
                </a:solidFill>
                <a:effectLst/>
                <a:latin typeface="+mj-lt"/>
              </a:rPr>
              <a:t>、</a:t>
            </a:r>
            <a:r>
              <a:rPr lang="en-US" altLang="zh-CN" sz="2400" dirty="0">
                <a:latin typeface="+mj-lt"/>
              </a:rPr>
              <a:t>flu</a:t>
            </a:r>
            <a:r>
              <a:rPr lang="zh-CN" altLang="en-US" sz="2400" dirty="0">
                <a:latin typeface="+mj-lt"/>
              </a:rPr>
              <a:t>因果关系</a:t>
            </a:r>
            <a:r>
              <a:rPr lang="en-US" altLang="zh-CN" sz="2400" dirty="0">
                <a:latin typeface="+mj-lt"/>
              </a:rPr>
              <a:t> </a:t>
            </a:r>
            <a:r>
              <a:rPr lang="zh-CN" altLang="en-US" sz="2400" b="0" i="0" dirty="0">
                <a:solidFill>
                  <a:srgbClr val="666666"/>
                </a:solidFill>
                <a:effectLst/>
                <a:latin typeface="+mj-lt"/>
              </a:rPr>
              <a:t>）</a:t>
            </a:r>
            <a:endParaRPr lang="zh-CN" altLang="en-US" sz="2400" dirty="0">
              <a:latin typeface="+mj-lt"/>
            </a:endParaRPr>
          </a:p>
        </p:txBody>
      </p:sp>
    </p:spTree>
    <p:extLst>
      <p:ext uri="{BB962C8B-B14F-4D97-AF65-F5344CB8AC3E}">
        <p14:creationId xmlns:p14="http://schemas.microsoft.com/office/powerpoint/2010/main" val="1776166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316572-CDBD-4D5E-A5F0-CBEE3F3BE3AE}"/>
              </a:ext>
            </a:extLst>
          </p:cNvPr>
          <p:cNvSpPr>
            <a:spLocks noGrp="1"/>
          </p:cNvSpPr>
          <p:nvPr>
            <p:ph type="title"/>
          </p:nvPr>
        </p:nvSpPr>
        <p:spPr/>
        <p:txBody>
          <a:bodyPr/>
          <a:lstStyle/>
          <a:p>
            <a:r>
              <a:rPr lang="zh-CN" altLang="en-US" dirty="0"/>
              <a:t>题目数据</a:t>
            </a:r>
          </a:p>
        </p:txBody>
      </p:sp>
      <p:sp>
        <p:nvSpPr>
          <p:cNvPr id="3" name="内容占位符 2">
            <a:extLst>
              <a:ext uri="{FF2B5EF4-FFF2-40B4-BE49-F238E27FC236}">
                <a16:creationId xmlns:a16="http://schemas.microsoft.com/office/drawing/2014/main" id="{CFF76E69-DD74-47DF-85A2-9D796E39BFDA}"/>
              </a:ext>
            </a:extLst>
          </p:cNvPr>
          <p:cNvSpPr>
            <a:spLocks noGrp="1"/>
          </p:cNvSpPr>
          <p:nvPr>
            <p:ph idx="1"/>
          </p:nvPr>
        </p:nvSpPr>
        <p:spPr/>
        <p:txBody>
          <a:bodyPr>
            <a:normAutofit/>
          </a:bodyPr>
          <a:lstStyle/>
          <a:p>
            <a:pPr>
              <a:buFont typeface="Wingdings" panose="05000000000000000000" pitchFamily="2" charset="2"/>
              <a:buChar char="l"/>
            </a:pPr>
            <a:r>
              <a:rPr lang="zh-CN" altLang="en-US" sz="2400" b="0" i="0" dirty="0">
                <a:solidFill>
                  <a:srgbClr val="666666"/>
                </a:solidFill>
                <a:effectLst/>
                <a:latin typeface="Avenir"/>
              </a:rPr>
              <a:t>数据集中一共有</a:t>
            </a:r>
            <a:r>
              <a:rPr lang="en-US" altLang="zh-CN" sz="2400" b="0" i="0" dirty="0">
                <a:solidFill>
                  <a:srgbClr val="666666"/>
                </a:solidFill>
                <a:effectLst/>
                <a:latin typeface="Avenir"/>
              </a:rPr>
              <a:t>10717</a:t>
            </a:r>
            <a:r>
              <a:rPr lang="zh-CN" altLang="en-US" sz="2400" b="0" i="0" dirty="0">
                <a:solidFill>
                  <a:srgbClr val="666666"/>
                </a:solidFill>
                <a:effectLst/>
                <a:latin typeface="Avenir"/>
              </a:rPr>
              <a:t>条英文文本，分为</a:t>
            </a:r>
            <a:r>
              <a:rPr lang="en-US" altLang="zh-CN" sz="2400" b="0" i="0" dirty="0">
                <a:solidFill>
                  <a:srgbClr val="666666"/>
                </a:solidFill>
                <a:effectLst/>
                <a:latin typeface="Avenir"/>
              </a:rPr>
              <a:t>8000</a:t>
            </a:r>
            <a:r>
              <a:rPr lang="zh-CN" altLang="en-US" sz="2400" b="0" i="0" dirty="0">
                <a:solidFill>
                  <a:srgbClr val="666666"/>
                </a:solidFill>
                <a:effectLst/>
                <a:latin typeface="Avenir"/>
              </a:rPr>
              <a:t>条训练数据以及</a:t>
            </a:r>
            <a:r>
              <a:rPr lang="en-US" altLang="zh-CN" sz="2400" b="0" i="0" dirty="0">
                <a:solidFill>
                  <a:srgbClr val="666666"/>
                </a:solidFill>
                <a:effectLst/>
                <a:latin typeface="Avenir"/>
              </a:rPr>
              <a:t>2717</a:t>
            </a:r>
            <a:r>
              <a:rPr lang="zh-CN" altLang="en-US" sz="2400" b="0" i="0" dirty="0">
                <a:solidFill>
                  <a:srgbClr val="666666"/>
                </a:solidFill>
                <a:effectLst/>
                <a:latin typeface="Avenir"/>
              </a:rPr>
              <a:t>条测试数据</a:t>
            </a:r>
            <a:endParaRPr lang="en-US" altLang="zh-CN" sz="2400" b="0" i="0" dirty="0">
              <a:solidFill>
                <a:srgbClr val="666666"/>
              </a:solidFill>
              <a:effectLst/>
              <a:latin typeface="Avenir"/>
            </a:endParaRPr>
          </a:p>
          <a:p>
            <a:pPr>
              <a:buFont typeface="Wingdings" panose="05000000000000000000" pitchFamily="2" charset="2"/>
              <a:buChar char="l"/>
            </a:pPr>
            <a:endParaRPr lang="en-US" altLang="zh-CN" sz="2400" b="0" i="0" dirty="0">
              <a:solidFill>
                <a:srgbClr val="666666"/>
              </a:solidFill>
              <a:effectLst/>
              <a:latin typeface="Avenir"/>
            </a:endParaRPr>
          </a:p>
          <a:p>
            <a:pPr>
              <a:buFont typeface="Wingdings" panose="05000000000000000000" pitchFamily="2" charset="2"/>
              <a:buChar char="l"/>
            </a:pPr>
            <a:endParaRPr lang="zh-CN" altLang="en-US" sz="2400" dirty="0"/>
          </a:p>
        </p:txBody>
      </p:sp>
      <p:pic>
        <p:nvPicPr>
          <p:cNvPr id="5" name="图片 4">
            <a:extLst>
              <a:ext uri="{FF2B5EF4-FFF2-40B4-BE49-F238E27FC236}">
                <a16:creationId xmlns:a16="http://schemas.microsoft.com/office/drawing/2014/main" id="{7B453E92-1777-482B-AE13-C3E2EF4A9034}"/>
              </a:ext>
            </a:extLst>
          </p:cNvPr>
          <p:cNvPicPr>
            <a:picLocks noChangeAspect="1"/>
          </p:cNvPicPr>
          <p:nvPr/>
        </p:nvPicPr>
        <p:blipFill>
          <a:blip r:embed="rId2"/>
          <a:stretch>
            <a:fillRect/>
          </a:stretch>
        </p:blipFill>
        <p:spPr>
          <a:xfrm>
            <a:off x="1097280" y="2948063"/>
            <a:ext cx="10339159" cy="2043788"/>
          </a:xfrm>
          <a:prstGeom prst="rect">
            <a:avLst/>
          </a:prstGeom>
        </p:spPr>
      </p:pic>
    </p:spTree>
    <p:extLst>
      <p:ext uri="{BB962C8B-B14F-4D97-AF65-F5344CB8AC3E}">
        <p14:creationId xmlns:p14="http://schemas.microsoft.com/office/powerpoint/2010/main" val="3233197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22EE6A-D27D-4958-AD37-5780F74478EE}"/>
              </a:ext>
            </a:extLst>
          </p:cNvPr>
          <p:cNvSpPr>
            <a:spLocks noGrp="1"/>
          </p:cNvSpPr>
          <p:nvPr>
            <p:ph type="title"/>
          </p:nvPr>
        </p:nvSpPr>
        <p:spPr/>
        <p:txBody>
          <a:bodyPr/>
          <a:lstStyle/>
          <a:p>
            <a:r>
              <a:rPr lang="zh-CN" altLang="en-US" dirty="0"/>
              <a:t>训练集实体关系统计</a:t>
            </a:r>
          </a:p>
        </p:txBody>
      </p:sp>
      <p:graphicFrame>
        <p:nvGraphicFramePr>
          <p:cNvPr id="4" name="表格 4">
            <a:extLst>
              <a:ext uri="{FF2B5EF4-FFF2-40B4-BE49-F238E27FC236}">
                <a16:creationId xmlns:a16="http://schemas.microsoft.com/office/drawing/2014/main" id="{3D0FD74F-9E9E-4953-9CA0-82C2C868C2D9}"/>
              </a:ext>
            </a:extLst>
          </p:cNvPr>
          <p:cNvGraphicFramePr>
            <a:graphicFrameLocks noGrp="1"/>
          </p:cNvGraphicFramePr>
          <p:nvPr>
            <p:ph idx="1"/>
            <p:extLst>
              <p:ext uri="{D42A27DB-BD31-4B8C-83A1-F6EECF244321}">
                <p14:modId xmlns:p14="http://schemas.microsoft.com/office/powerpoint/2010/main" val="3523711736"/>
              </p:ext>
            </p:extLst>
          </p:nvPr>
        </p:nvGraphicFramePr>
        <p:xfrm>
          <a:off x="1120462" y="1846263"/>
          <a:ext cx="10034898" cy="4150360"/>
        </p:xfrm>
        <a:graphic>
          <a:graphicData uri="http://schemas.openxmlformats.org/drawingml/2006/table">
            <a:tbl>
              <a:tblPr firstRow="1" bandRow="1">
                <a:tableStyleId>{21E4AEA4-8DFA-4A89-87EB-49C32662AFE0}</a:tableStyleId>
              </a:tblPr>
              <a:tblGrid>
                <a:gridCol w="3670479">
                  <a:extLst>
                    <a:ext uri="{9D8B030D-6E8A-4147-A177-3AD203B41FA5}">
                      <a16:colId xmlns:a16="http://schemas.microsoft.com/office/drawing/2014/main" val="320770560"/>
                    </a:ext>
                  </a:extLst>
                </a:gridCol>
                <a:gridCol w="2917065">
                  <a:extLst>
                    <a:ext uri="{9D8B030D-6E8A-4147-A177-3AD203B41FA5}">
                      <a16:colId xmlns:a16="http://schemas.microsoft.com/office/drawing/2014/main" val="797310722"/>
                    </a:ext>
                  </a:extLst>
                </a:gridCol>
                <a:gridCol w="3447354">
                  <a:extLst>
                    <a:ext uri="{9D8B030D-6E8A-4147-A177-3AD203B41FA5}">
                      <a16:colId xmlns:a16="http://schemas.microsoft.com/office/drawing/2014/main" val="2260877446"/>
                    </a:ext>
                  </a:extLst>
                </a:gridCol>
              </a:tblGrid>
              <a:tr h="370840">
                <a:tc>
                  <a:txBody>
                    <a:bodyPr/>
                    <a:lstStyle/>
                    <a:p>
                      <a:pPr fontAlgn="ctr" latinLnBrk="0"/>
                      <a:r>
                        <a:rPr lang="en-US" sz="2400" b="1" dirty="0">
                          <a:solidFill>
                            <a:srgbClr val="4F4F4F"/>
                          </a:solidFill>
                          <a:effectLst/>
                        </a:rPr>
                        <a:t>type</a:t>
                      </a:r>
                    </a:p>
                  </a:txBody>
                  <a:tcPr marL="38100" marR="38100" marT="38100" marB="38100" anchor="ctr"/>
                </a:tc>
                <a:tc>
                  <a:txBody>
                    <a:bodyPr/>
                    <a:lstStyle/>
                    <a:p>
                      <a:pPr fontAlgn="ctr" latinLnBrk="0"/>
                      <a:r>
                        <a:rPr lang="en-US" sz="2400" b="1" dirty="0">
                          <a:solidFill>
                            <a:srgbClr val="4F4F4F"/>
                          </a:solidFill>
                          <a:effectLst/>
                        </a:rPr>
                        <a:t>number</a:t>
                      </a:r>
                    </a:p>
                  </a:txBody>
                  <a:tcPr marL="38100" marR="38100" marT="38100" marB="38100" anchor="ctr"/>
                </a:tc>
                <a:tc>
                  <a:txBody>
                    <a:bodyPr/>
                    <a:lstStyle/>
                    <a:p>
                      <a:pPr fontAlgn="ctr" latinLnBrk="0"/>
                      <a:r>
                        <a:rPr lang="en-US" sz="2400" b="1" dirty="0">
                          <a:solidFill>
                            <a:srgbClr val="4F4F4F"/>
                          </a:solidFill>
                          <a:effectLst/>
                        </a:rPr>
                        <a:t>rate</a:t>
                      </a:r>
                    </a:p>
                  </a:txBody>
                  <a:tcPr marL="38100" marR="38100" marT="38100" marB="38100" anchor="ctr"/>
                </a:tc>
                <a:extLst>
                  <a:ext uri="{0D108BD9-81ED-4DB2-BD59-A6C34878D82A}">
                    <a16:rowId xmlns:a16="http://schemas.microsoft.com/office/drawing/2014/main" val="2443146020"/>
                  </a:ext>
                </a:extLst>
              </a:tr>
              <a:tr h="370840">
                <a:tc>
                  <a:txBody>
                    <a:bodyPr/>
                    <a:lstStyle/>
                    <a:p>
                      <a:pPr fontAlgn="ctr" latinLnBrk="0"/>
                      <a:r>
                        <a:rPr lang="en-US" b="0" dirty="0">
                          <a:solidFill>
                            <a:srgbClr val="4F4F4F"/>
                          </a:solidFill>
                          <a:effectLst/>
                        </a:rPr>
                        <a:t>Other</a:t>
                      </a:r>
                    </a:p>
                  </a:txBody>
                  <a:tcPr marL="38100" marR="38100" marT="38100" marB="38100" anchor="ctr"/>
                </a:tc>
                <a:tc>
                  <a:txBody>
                    <a:bodyPr/>
                    <a:lstStyle/>
                    <a:p>
                      <a:pPr fontAlgn="ctr" latinLnBrk="0"/>
                      <a:r>
                        <a:rPr lang="en-US" altLang="zh-CN" b="0">
                          <a:solidFill>
                            <a:srgbClr val="4F4F4F"/>
                          </a:solidFill>
                          <a:effectLst/>
                        </a:rPr>
                        <a:t>1410</a:t>
                      </a:r>
                    </a:p>
                  </a:txBody>
                  <a:tcPr marL="38100" marR="38100" marT="38100" marB="38100" anchor="ctr"/>
                </a:tc>
                <a:tc>
                  <a:txBody>
                    <a:bodyPr/>
                    <a:lstStyle/>
                    <a:p>
                      <a:pPr fontAlgn="ctr" latinLnBrk="0"/>
                      <a:r>
                        <a:rPr lang="en-US" altLang="zh-CN" b="0">
                          <a:solidFill>
                            <a:srgbClr val="4F4F4F"/>
                          </a:solidFill>
                          <a:effectLst/>
                        </a:rPr>
                        <a:t>17.63%</a:t>
                      </a:r>
                    </a:p>
                  </a:txBody>
                  <a:tcPr marL="38100" marR="38100" marT="38100" marB="38100" anchor="ctr"/>
                </a:tc>
                <a:extLst>
                  <a:ext uri="{0D108BD9-81ED-4DB2-BD59-A6C34878D82A}">
                    <a16:rowId xmlns:a16="http://schemas.microsoft.com/office/drawing/2014/main" val="540835524"/>
                  </a:ext>
                </a:extLst>
              </a:tr>
              <a:tr h="370840">
                <a:tc>
                  <a:txBody>
                    <a:bodyPr/>
                    <a:lstStyle/>
                    <a:p>
                      <a:pPr fontAlgn="ctr" latinLnBrk="0"/>
                      <a:r>
                        <a:rPr lang="en-US" b="0" dirty="0">
                          <a:solidFill>
                            <a:srgbClr val="4F4F4F"/>
                          </a:solidFill>
                          <a:effectLst/>
                        </a:rPr>
                        <a:t>Cause-Effect(</a:t>
                      </a:r>
                      <a:r>
                        <a:rPr lang="zh-CN" altLang="en-US" b="0" dirty="0">
                          <a:solidFill>
                            <a:srgbClr val="4F4F4F"/>
                          </a:solidFill>
                          <a:effectLst/>
                        </a:rPr>
                        <a:t>因果关系</a:t>
                      </a:r>
                      <a:r>
                        <a:rPr lang="en-US" b="0" dirty="0">
                          <a:solidFill>
                            <a:srgbClr val="4F4F4F"/>
                          </a:solidFill>
                          <a:effectLst/>
                        </a:rPr>
                        <a:t>)</a:t>
                      </a:r>
                    </a:p>
                  </a:txBody>
                  <a:tcPr marL="38100" marR="38100" marT="38100" marB="38100" anchor="ctr"/>
                </a:tc>
                <a:tc>
                  <a:txBody>
                    <a:bodyPr/>
                    <a:lstStyle/>
                    <a:p>
                      <a:pPr fontAlgn="ctr" latinLnBrk="0"/>
                      <a:r>
                        <a:rPr lang="en-US" altLang="zh-CN" b="0">
                          <a:solidFill>
                            <a:srgbClr val="4F4F4F"/>
                          </a:solidFill>
                          <a:effectLst/>
                        </a:rPr>
                        <a:t>1003</a:t>
                      </a:r>
                    </a:p>
                  </a:txBody>
                  <a:tcPr marL="38100" marR="38100" marT="38100" marB="38100" anchor="ctr"/>
                </a:tc>
                <a:tc>
                  <a:txBody>
                    <a:bodyPr/>
                    <a:lstStyle/>
                    <a:p>
                      <a:pPr fontAlgn="ctr" latinLnBrk="0"/>
                      <a:r>
                        <a:rPr lang="en-US" altLang="zh-CN" b="0">
                          <a:solidFill>
                            <a:srgbClr val="4F4F4F"/>
                          </a:solidFill>
                          <a:effectLst/>
                        </a:rPr>
                        <a:t>12.54%</a:t>
                      </a:r>
                    </a:p>
                  </a:txBody>
                  <a:tcPr marL="38100" marR="38100" marT="38100" marB="38100" anchor="ctr"/>
                </a:tc>
                <a:extLst>
                  <a:ext uri="{0D108BD9-81ED-4DB2-BD59-A6C34878D82A}">
                    <a16:rowId xmlns:a16="http://schemas.microsoft.com/office/drawing/2014/main" val="3712101182"/>
                  </a:ext>
                </a:extLst>
              </a:tr>
              <a:tr h="370840">
                <a:tc>
                  <a:txBody>
                    <a:bodyPr/>
                    <a:lstStyle/>
                    <a:p>
                      <a:pPr fontAlgn="ctr" latinLnBrk="0"/>
                      <a:r>
                        <a:rPr lang="en-US" b="0" dirty="0">
                          <a:solidFill>
                            <a:srgbClr val="4F4F4F"/>
                          </a:solidFill>
                          <a:effectLst/>
                        </a:rPr>
                        <a:t>Component-Whole</a:t>
                      </a:r>
                      <a:r>
                        <a:rPr lang="zh-CN" altLang="en-US" b="0" dirty="0">
                          <a:solidFill>
                            <a:srgbClr val="4F4F4F"/>
                          </a:solidFill>
                          <a:effectLst/>
                        </a:rPr>
                        <a:t>（整体和部分）</a:t>
                      </a:r>
                      <a:endParaRPr lang="en-US" b="0" dirty="0">
                        <a:solidFill>
                          <a:srgbClr val="4F4F4F"/>
                        </a:solidFill>
                        <a:effectLst/>
                      </a:endParaRPr>
                    </a:p>
                  </a:txBody>
                  <a:tcPr marL="38100" marR="38100" marT="38100" marB="38100" anchor="ctr"/>
                </a:tc>
                <a:tc>
                  <a:txBody>
                    <a:bodyPr/>
                    <a:lstStyle/>
                    <a:p>
                      <a:pPr fontAlgn="ctr" latinLnBrk="0"/>
                      <a:r>
                        <a:rPr lang="en-US" altLang="zh-CN" b="0" dirty="0">
                          <a:solidFill>
                            <a:srgbClr val="4F4F4F"/>
                          </a:solidFill>
                          <a:effectLst/>
                        </a:rPr>
                        <a:t>941</a:t>
                      </a:r>
                    </a:p>
                  </a:txBody>
                  <a:tcPr marL="38100" marR="38100" marT="38100" marB="38100" anchor="ctr"/>
                </a:tc>
                <a:tc>
                  <a:txBody>
                    <a:bodyPr/>
                    <a:lstStyle/>
                    <a:p>
                      <a:pPr fontAlgn="ctr" latinLnBrk="0"/>
                      <a:r>
                        <a:rPr lang="en-US" altLang="zh-CN" b="0">
                          <a:solidFill>
                            <a:srgbClr val="4F4F4F"/>
                          </a:solidFill>
                          <a:effectLst/>
                        </a:rPr>
                        <a:t>11.76%</a:t>
                      </a:r>
                    </a:p>
                  </a:txBody>
                  <a:tcPr marL="38100" marR="38100" marT="38100" marB="38100" anchor="ctr"/>
                </a:tc>
                <a:extLst>
                  <a:ext uri="{0D108BD9-81ED-4DB2-BD59-A6C34878D82A}">
                    <a16:rowId xmlns:a16="http://schemas.microsoft.com/office/drawing/2014/main" val="222917902"/>
                  </a:ext>
                </a:extLst>
              </a:tr>
              <a:tr h="370840">
                <a:tc>
                  <a:txBody>
                    <a:bodyPr/>
                    <a:lstStyle/>
                    <a:p>
                      <a:pPr fontAlgn="ctr" latinLnBrk="0"/>
                      <a:r>
                        <a:rPr lang="en-US" b="0" dirty="0">
                          <a:solidFill>
                            <a:srgbClr val="4F4F4F"/>
                          </a:solidFill>
                          <a:effectLst/>
                        </a:rPr>
                        <a:t>Entity-Destination</a:t>
                      </a:r>
                      <a:r>
                        <a:rPr lang="zh-CN" altLang="en-US" b="0" dirty="0">
                          <a:solidFill>
                            <a:srgbClr val="4F4F4F"/>
                          </a:solidFill>
                          <a:effectLst/>
                        </a:rPr>
                        <a:t>（目的地）</a:t>
                      </a:r>
                      <a:endParaRPr lang="en-US" b="0" dirty="0">
                        <a:solidFill>
                          <a:srgbClr val="4F4F4F"/>
                        </a:solidFill>
                        <a:effectLst/>
                      </a:endParaRPr>
                    </a:p>
                  </a:txBody>
                  <a:tcPr marL="38100" marR="38100" marT="38100" marB="38100" anchor="ctr"/>
                </a:tc>
                <a:tc>
                  <a:txBody>
                    <a:bodyPr/>
                    <a:lstStyle/>
                    <a:p>
                      <a:pPr fontAlgn="ctr" latinLnBrk="0"/>
                      <a:r>
                        <a:rPr lang="en-US" altLang="zh-CN" b="0" dirty="0">
                          <a:solidFill>
                            <a:srgbClr val="4F4F4F"/>
                          </a:solidFill>
                          <a:effectLst/>
                        </a:rPr>
                        <a:t>845</a:t>
                      </a:r>
                    </a:p>
                  </a:txBody>
                  <a:tcPr marL="38100" marR="38100" marT="38100" marB="38100" anchor="ctr"/>
                </a:tc>
                <a:tc>
                  <a:txBody>
                    <a:bodyPr/>
                    <a:lstStyle/>
                    <a:p>
                      <a:pPr fontAlgn="ctr" latinLnBrk="0"/>
                      <a:r>
                        <a:rPr lang="en-US" altLang="zh-CN" b="0">
                          <a:solidFill>
                            <a:srgbClr val="4F4F4F"/>
                          </a:solidFill>
                          <a:effectLst/>
                        </a:rPr>
                        <a:t>10.56%</a:t>
                      </a:r>
                    </a:p>
                  </a:txBody>
                  <a:tcPr marL="38100" marR="38100" marT="38100" marB="38100" anchor="ctr"/>
                </a:tc>
                <a:extLst>
                  <a:ext uri="{0D108BD9-81ED-4DB2-BD59-A6C34878D82A}">
                    <a16:rowId xmlns:a16="http://schemas.microsoft.com/office/drawing/2014/main" val="3504093031"/>
                  </a:ext>
                </a:extLst>
              </a:tr>
              <a:tr h="370840">
                <a:tc>
                  <a:txBody>
                    <a:bodyPr/>
                    <a:lstStyle/>
                    <a:p>
                      <a:pPr fontAlgn="ctr" latinLnBrk="0"/>
                      <a:r>
                        <a:rPr lang="en-US" b="0" dirty="0">
                          <a:solidFill>
                            <a:srgbClr val="4F4F4F"/>
                          </a:solidFill>
                          <a:effectLst/>
                        </a:rPr>
                        <a:t>Product-Producer</a:t>
                      </a:r>
                      <a:r>
                        <a:rPr lang="zh-CN" altLang="en-US" b="0" dirty="0">
                          <a:solidFill>
                            <a:srgbClr val="4F4F4F"/>
                          </a:solidFill>
                          <a:effectLst/>
                        </a:rPr>
                        <a:t>（生产与被生产）</a:t>
                      </a:r>
                      <a:endParaRPr lang="en-US" b="0" dirty="0">
                        <a:solidFill>
                          <a:srgbClr val="4F4F4F"/>
                        </a:solidFill>
                        <a:effectLst/>
                      </a:endParaRPr>
                    </a:p>
                  </a:txBody>
                  <a:tcPr marL="38100" marR="38100" marT="38100" marB="38100" anchor="ctr"/>
                </a:tc>
                <a:tc>
                  <a:txBody>
                    <a:bodyPr/>
                    <a:lstStyle/>
                    <a:p>
                      <a:pPr fontAlgn="ctr" latinLnBrk="0"/>
                      <a:r>
                        <a:rPr lang="en-US" altLang="zh-CN" b="0" dirty="0">
                          <a:solidFill>
                            <a:srgbClr val="4F4F4F"/>
                          </a:solidFill>
                          <a:effectLst/>
                        </a:rPr>
                        <a:t>717</a:t>
                      </a:r>
                    </a:p>
                  </a:txBody>
                  <a:tcPr marL="38100" marR="38100" marT="38100" marB="38100" anchor="ctr"/>
                </a:tc>
                <a:tc>
                  <a:txBody>
                    <a:bodyPr/>
                    <a:lstStyle/>
                    <a:p>
                      <a:pPr fontAlgn="ctr" latinLnBrk="0"/>
                      <a:r>
                        <a:rPr lang="en-US" altLang="zh-CN" b="0" dirty="0">
                          <a:solidFill>
                            <a:srgbClr val="4F4F4F"/>
                          </a:solidFill>
                          <a:effectLst/>
                        </a:rPr>
                        <a:t>8.96%</a:t>
                      </a:r>
                    </a:p>
                  </a:txBody>
                  <a:tcPr marL="38100" marR="38100" marT="38100" marB="38100" anchor="ctr"/>
                </a:tc>
                <a:extLst>
                  <a:ext uri="{0D108BD9-81ED-4DB2-BD59-A6C34878D82A}">
                    <a16:rowId xmlns:a16="http://schemas.microsoft.com/office/drawing/2014/main" val="2130272539"/>
                  </a:ext>
                </a:extLst>
              </a:tr>
              <a:tr h="370840">
                <a:tc>
                  <a:txBody>
                    <a:bodyPr/>
                    <a:lstStyle/>
                    <a:p>
                      <a:pPr fontAlgn="ctr" latinLnBrk="0"/>
                      <a:r>
                        <a:rPr lang="en-US" b="0" dirty="0">
                          <a:solidFill>
                            <a:srgbClr val="4F4F4F"/>
                          </a:solidFill>
                          <a:effectLst/>
                        </a:rPr>
                        <a:t>Entity-Origin</a:t>
                      </a:r>
                      <a:r>
                        <a:rPr lang="zh-CN" altLang="en-US" b="0" dirty="0">
                          <a:solidFill>
                            <a:srgbClr val="4F4F4F"/>
                          </a:solidFill>
                          <a:effectLst/>
                        </a:rPr>
                        <a:t>（来源）</a:t>
                      </a:r>
                      <a:endParaRPr lang="en-US" b="0" dirty="0">
                        <a:solidFill>
                          <a:srgbClr val="4F4F4F"/>
                        </a:solidFill>
                        <a:effectLst/>
                      </a:endParaRPr>
                    </a:p>
                  </a:txBody>
                  <a:tcPr marL="38100" marR="38100" marT="38100" marB="38100" anchor="ctr"/>
                </a:tc>
                <a:tc>
                  <a:txBody>
                    <a:bodyPr/>
                    <a:lstStyle/>
                    <a:p>
                      <a:pPr fontAlgn="ctr" latinLnBrk="0"/>
                      <a:r>
                        <a:rPr lang="en-US" altLang="zh-CN" b="0">
                          <a:solidFill>
                            <a:srgbClr val="4F4F4F"/>
                          </a:solidFill>
                          <a:effectLst/>
                        </a:rPr>
                        <a:t>716</a:t>
                      </a:r>
                    </a:p>
                  </a:txBody>
                  <a:tcPr marL="38100" marR="38100" marT="38100" marB="38100" anchor="ctr"/>
                </a:tc>
                <a:tc>
                  <a:txBody>
                    <a:bodyPr/>
                    <a:lstStyle/>
                    <a:p>
                      <a:pPr fontAlgn="ctr" latinLnBrk="0"/>
                      <a:r>
                        <a:rPr lang="en-US" altLang="zh-CN" b="0" dirty="0">
                          <a:solidFill>
                            <a:srgbClr val="4F4F4F"/>
                          </a:solidFill>
                          <a:effectLst/>
                        </a:rPr>
                        <a:t>8.95%</a:t>
                      </a:r>
                    </a:p>
                  </a:txBody>
                  <a:tcPr marL="38100" marR="38100" marT="38100" marB="38100" anchor="ctr"/>
                </a:tc>
                <a:extLst>
                  <a:ext uri="{0D108BD9-81ED-4DB2-BD59-A6C34878D82A}">
                    <a16:rowId xmlns:a16="http://schemas.microsoft.com/office/drawing/2014/main" val="3106459163"/>
                  </a:ext>
                </a:extLst>
              </a:tr>
              <a:tr h="370840">
                <a:tc>
                  <a:txBody>
                    <a:bodyPr/>
                    <a:lstStyle/>
                    <a:p>
                      <a:pPr fontAlgn="ctr" latinLnBrk="0"/>
                      <a:r>
                        <a:rPr lang="en-US" b="0" dirty="0">
                          <a:solidFill>
                            <a:srgbClr val="4F4F4F"/>
                          </a:solidFill>
                          <a:effectLst/>
                        </a:rPr>
                        <a:t>Member-Collection</a:t>
                      </a:r>
                      <a:r>
                        <a:rPr lang="zh-CN" altLang="en-US" b="0" dirty="0">
                          <a:solidFill>
                            <a:srgbClr val="4F4F4F"/>
                          </a:solidFill>
                          <a:effectLst/>
                        </a:rPr>
                        <a:t>（成员关系）</a:t>
                      </a:r>
                      <a:endParaRPr lang="en-US" b="0" dirty="0">
                        <a:solidFill>
                          <a:srgbClr val="4F4F4F"/>
                        </a:solidFill>
                        <a:effectLst/>
                      </a:endParaRPr>
                    </a:p>
                  </a:txBody>
                  <a:tcPr marL="38100" marR="38100" marT="38100" marB="38100" anchor="ctr"/>
                </a:tc>
                <a:tc>
                  <a:txBody>
                    <a:bodyPr/>
                    <a:lstStyle/>
                    <a:p>
                      <a:pPr fontAlgn="ctr" latinLnBrk="0"/>
                      <a:r>
                        <a:rPr lang="en-US" altLang="zh-CN" b="0">
                          <a:solidFill>
                            <a:srgbClr val="4F4F4F"/>
                          </a:solidFill>
                          <a:effectLst/>
                        </a:rPr>
                        <a:t>690</a:t>
                      </a:r>
                    </a:p>
                  </a:txBody>
                  <a:tcPr marL="38100" marR="38100" marT="38100" marB="38100" anchor="ctr"/>
                </a:tc>
                <a:tc>
                  <a:txBody>
                    <a:bodyPr/>
                    <a:lstStyle/>
                    <a:p>
                      <a:pPr fontAlgn="ctr" latinLnBrk="0"/>
                      <a:r>
                        <a:rPr lang="en-US" altLang="zh-CN" b="0" dirty="0">
                          <a:solidFill>
                            <a:srgbClr val="4F4F4F"/>
                          </a:solidFill>
                          <a:effectLst/>
                        </a:rPr>
                        <a:t>8.63%</a:t>
                      </a:r>
                    </a:p>
                  </a:txBody>
                  <a:tcPr marL="38100" marR="38100" marT="38100" marB="38100" anchor="ctr"/>
                </a:tc>
                <a:extLst>
                  <a:ext uri="{0D108BD9-81ED-4DB2-BD59-A6C34878D82A}">
                    <a16:rowId xmlns:a16="http://schemas.microsoft.com/office/drawing/2014/main" val="3478976277"/>
                  </a:ext>
                </a:extLst>
              </a:tr>
              <a:tr h="370840">
                <a:tc>
                  <a:txBody>
                    <a:bodyPr/>
                    <a:lstStyle/>
                    <a:p>
                      <a:pPr fontAlgn="ctr" latinLnBrk="0"/>
                      <a:r>
                        <a:rPr lang="en-US" b="0" dirty="0">
                          <a:solidFill>
                            <a:srgbClr val="4F4F4F"/>
                          </a:solidFill>
                          <a:effectLst/>
                        </a:rPr>
                        <a:t>Message-Topic</a:t>
                      </a:r>
                      <a:r>
                        <a:rPr lang="zh-CN" altLang="en-US" b="0" dirty="0">
                          <a:solidFill>
                            <a:srgbClr val="4F4F4F"/>
                          </a:solidFill>
                          <a:effectLst/>
                        </a:rPr>
                        <a:t>（包含的通信消息）</a:t>
                      </a:r>
                      <a:endParaRPr lang="en-US" b="0" dirty="0">
                        <a:solidFill>
                          <a:srgbClr val="4F4F4F"/>
                        </a:solidFill>
                        <a:effectLst/>
                      </a:endParaRPr>
                    </a:p>
                  </a:txBody>
                  <a:tcPr marL="38100" marR="38100" marT="38100" marB="38100" anchor="ctr"/>
                </a:tc>
                <a:tc>
                  <a:txBody>
                    <a:bodyPr/>
                    <a:lstStyle/>
                    <a:p>
                      <a:pPr fontAlgn="ctr" latinLnBrk="0"/>
                      <a:r>
                        <a:rPr lang="en-US" altLang="zh-CN" b="0">
                          <a:solidFill>
                            <a:srgbClr val="4F4F4F"/>
                          </a:solidFill>
                          <a:effectLst/>
                        </a:rPr>
                        <a:t>634</a:t>
                      </a:r>
                    </a:p>
                  </a:txBody>
                  <a:tcPr marL="38100" marR="38100" marT="38100" marB="38100" anchor="ctr"/>
                </a:tc>
                <a:tc>
                  <a:txBody>
                    <a:bodyPr/>
                    <a:lstStyle/>
                    <a:p>
                      <a:pPr fontAlgn="ctr" latinLnBrk="0"/>
                      <a:r>
                        <a:rPr lang="en-US" altLang="zh-CN" b="0" dirty="0">
                          <a:solidFill>
                            <a:srgbClr val="4F4F4F"/>
                          </a:solidFill>
                          <a:effectLst/>
                        </a:rPr>
                        <a:t>7.92%</a:t>
                      </a:r>
                    </a:p>
                  </a:txBody>
                  <a:tcPr marL="38100" marR="38100" marT="38100" marB="38100" anchor="ctr"/>
                </a:tc>
                <a:extLst>
                  <a:ext uri="{0D108BD9-81ED-4DB2-BD59-A6C34878D82A}">
                    <a16:rowId xmlns:a16="http://schemas.microsoft.com/office/drawing/2014/main" val="755521857"/>
                  </a:ext>
                </a:extLst>
              </a:tr>
              <a:tr h="370840">
                <a:tc>
                  <a:txBody>
                    <a:bodyPr/>
                    <a:lstStyle/>
                    <a:p>
                      <a:pPr fontAlgn="ctr" latinLnBrk="0"/>
                      <a:r>
                        <a:rPr lang="en-US" b="0" dirty="0">
                          <a:solidFill>
                            <a:srgbClr val="4F4F4F"/>
                          </a:solidFill>
                          <a:effectLst/>
                        </a:rPr>
                        <a:t>Content-Container</a:t>
                      </a:r>
                      <a:r>
                        <a:rPr lang="zh-CN" altLang="en-US" b="0" dirty="0">
                          <a:solidFill>
                            <a:srgbClr val="4F4F4F"/>
                          </a:solidFill>
                          <a:effectLst/>
                        </a:rPr>
                        <a:t>（储存或携带）</a:t>
                      </a:r>
                      <a:endParaRPr lang="en-US" b="0" dirty="0">
                        <a:solidFill>
                          <a:srgbClr val="4F4F4F"/>
                        </a:solidFill>
                        <a:effectLst/>
                      </a:endParaRPr>
                    </a:p>
                  </a:txBody>
                  <a:tcPr marL="38100" marR="38100" marT="38100" marB="38100" anchor="ctr"/>
                </a:tc>
                <a:tc>
                  <a:txBody>
                    <a:bodyPr/>
                    <a:lstStyle/>
                    <a:p>
                      <a:pPr fontAlgn="ctr" latinLnBrk="0"/>
                      <a:r>
                        <a:rPr lang="en-US" altLang="zh-CN" b="0">
                          <a:solidFill>
                            <a:srgbClr val="4F4F4F"/>
                          </a:solidFill>
                          <a:effectLst/>
                        </a:rPr>
                        <a:t>540</a:t>
                      </a:r>
                    </a:p>
                  </a:txBody>
                  <a:tcPr marL="38100" marR="38100" marT="38100" marB="38100" anchor="ctr"/>
                </a:tc>
                <a:tc>
                  <a:txBody>
                    <a:bodyPr/>
                    <a:lstStyle/>
                    <a:p>
                      <a:pPr fontAlgn="ctr" latinLnBrk="0"/>
                      <a:r>
                        <a:rPr lang="en-US" altLang="zh-CN" b="0" dirty="0">
                          <a:solidFill>
                            <a:srgbClr val="4F4F4F"/>
                          </a:solidFill>
                          <a:effectLst/>
                        </a:rPr>
                        <a:t>6.75%</a:t>
                      </a:r>
                    </a:p>
                  </a:txBody>
                  <a:tcPr marL="38100" marR="38100" marT="38100" marB="38100" anchor="ctr"/>
                </a:tc>
                <a:extLst>
                  <a:ext uri="{0D108BD9-81ED-4DB2-BD59-A6C34878D82A}">
                    <a16:rowId xmlns:a16="http://schemas.microsoft.com/office/drawing/2014/main" val="3543640539"/>
                  </a:ext>
                </a:extLst>
              </a:tr>
              <a:tr h="370840">
                <a:tc>
                  <a:txBody>
                    <a:bodyPr/>
                    <a:lstStyle/>
                    <a:p>
                      <a:pPr fontAlgn="ctr" latinLnBrk="0"/>
                      <a:r>
                        <a:rPr lang="en-US" b="0" dirty="0">
                          <a:solidFill>
                            <a:srgbClr val="4F4F4F"/>
                          </a:solidFill>
                          <a:effectLst/>
                        </a:rPr>
                        <a:t>Instrument-Agency</a:t>
                      </a:r>
                      <a:r>
                        <a:rPr lang="zh-CN" altLang="en-US" b="0" dirty="0">
                          <a:solidFill>
                            <a:srgbClr val="4F4F4F"/>
                          </a:solidFill>
                          <a:effectLst/>
                        </a:rPr>
                        <a:t>（使用关系）</a:t>
                      </a:r>
                      <a:endParaRPr lang="en-US" b="0" dirty="0">
                        <a:solidFill>
                          <a:srgbClr val="4F4F4F"/>
                        </a:solidFill>
                        <a:effectLst/>
                      </a:endParaRPr>
                    </a:p>
                  </a:txBody>
                  <a:tcPr marL="38100" marR="38100" marT="38100" marB="38100" anchor="ctr"/>
                </a:tc>
                <a:tc>
                  <a:txBody>
                    <a:bodyPr/>
                    <a:lstStyle/>
                    <a:p>
                      <a:pPr fontAlgn="ctr" latinLnBrk="0"/>
                      <a:r>
                        <a:rPr lang="en-US" altLang="zh-CN" b="0">
                          <a:solidFill>
                            <a:srgbClr val="4F4F4F"/>
                          </a:solidFill>
                          <a:effectLst/>
                        </a:rPr>
                        <a:t>504</a:t>
                      </a:r>
                    </a:p>
                  </a:txBody>
                  <a:tcPr marL="38100" marR="38100" marT="38100" marB="38100" anchor="ctr"/>
                </a:tc>
                <a:tc>
                  <a:txBody>
                    <a:bodyPr/>
                    <a:lstStyle/>
                    <a:p>
                      <a:pPr fontAlgn="ctr" latinLnBrk="0"/>
                      <a:r>
                        <a:rPr lang="en-US" altLang="zh-CN" b="0" dirty="0">
                          <a:solidFill>
                            <a:srgbClr val="4F4F4F"/>
                          </a:solidFill>
                          <a:effectLst/>
                        </a:rPr>
                        <a:t>6.30%</a:t>
                      </a:r>
                    </a:p>
                  </a:txBody>
                  <a:tcPr marL="38100" marR="38100" marT="38100" marB="38100" anchor="ctr"/>
                </a:tc>
                <a:extLst>
                  <a:ext uri="{0D108BD9-81ED-4DB2-BD59-A6C34878D82A}">
                    <a16:rowId xmlns:a16="http://schemas.microsoft.com/office/drawing/2014/main" val="3554313627"/>
                  </a:ext>
                </a:extLst>
              </a:tr>
            </a:tbl>
          </a:graphicData>
        </a:graphic>
      </p:graphicFrame>
    </p:spTree>
    <p:extLst>
      <p:ext uri="{BB962C8B-B14F-4D97-AF65-F5344CB8AC3E}">
        <p14:creationId xmlns:p14="http://schemas.microsoft.com/office/powerpoint/2010/main" val="189133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419BB7-D213-401F-B233-E593585947ED}"/>
              </a:ext>
            </a:extLst>
          </p:cNvPr>
          <p:cNvSpPr>
            <a:spLocks noGrp="1"/>
          </p:cNvSpPr>
          <p:nvPr>
            <p:ph type="title"/>
          </p:nvPr>
        </p:nvSpPr>
        <p:spPr/>
        <p:txBody>
          <a:bodyPr/>
          <a:lstStyle/>
          <a:p>
            <a:r>
              <a:rPr lang="zh-CN" altLang="en-US" dirty="0"/>
              <a:t>测试集实体关系统计</a:t>
            </a:r>
          </a:p>
        </p:txBody>
      </p:sp>
      <p:graphicFrame>
        <p:nvGraphicFramePr>
          <p:cNvPr id="5" name="表格 5">
            <a:extLst>
              <a:ext uri="{FF2B5EF4-FFF2-40B4-BE49-F238E27FC236}">
                <a16:creationId xmlns:a16="http://schemas.microsoft.com/office/drawing/2014/main" id="{41403123-B346-4935-9426-D61599DA9750}"/>
              </a:ext>
            </a:extLst>
          </p:cNvPr>
          <p:cNvGraphicFramePr>
            <a:graphicFrameLocks noGrp="1"/>
          </p:cNvGraphicFramePr>
          <p:nvPr>
            <p:ph idx="1"/>
            <p:extLst>
              <p:ext uri="{D42A27DB-BD31-4B8C-83A1-F6EECF244321}">
                <p14:modId xmlns:p14="http://schemas.microsoft.com/office/powerpoint/2010/main" val="1276360169"/>
              </p:ext>
            </p:extLst>
          </p:nvPr>
        </p:nvGraphicFramePr>
        <p:xfrm>
          <a:off x="1096963" y="1846263"/>
          <a:ext cx="10058397" cy="4150360"/>
        </p:xfrm>
        <a:graphic>
          <a:graphicData uri="http://schemas.openxmlformats.org/drawingml/2006/table">
            <a:tbl>
              <a:tblPr firstRow="1" bandRow="1">
                <a:tableStyleId>{21E4AEA4-8DFA-4A89-87EB-49C32662AFE0}</a:tableStyleId>
              </a:tblPr>
              <a:tblGrid>
                <a:gridCol w="3352799">
                  <a:extLst>
                    <a:ext uri="{9D8B030D-6E8A-4147-A177-3AD203B41FA5}">
                      <a16:colId xmlns:a16="http://schemas.microsoft.com/office/drawing/2014/main" val="3859269847"/>
                    </a:ext>
                  </a:extLst>
                </a:gridCol>
                <a:gridCol w="3352799">
                  <a:extLst>
                    <a:ext uri="{9D8B030D-6E8A-4147-A177-3AD203B41FA5}">
                      <a16:colId xmlns:a16="http://schemas.microsoft.com/office/drawing/2014/main" val="3926679101"/>
                    </a:ext>
                  </a:extLst>
                </a:gridCol>
                <a:gridCol w="3352799">
                  <a:extLst>
                    <a:ext uri="{9D8B030D-6E8A-4147-A177-3AD203B41FA5}">
                      <a16:colId xmlns:a16="http://schemas.microsoft.com/office/drawing/2014/main" val="739391994"/>
                    </a:ext>
                  </a:extLst>
                </a:gridCol>
              </a:tblGrid>
              <a:tr h="370840">
                <a:tc>
                  <a:txBody>
                    <a:bodyPr/>
                    <a:lstStyle/>
                    <a:p>
                      <a:pPr fontAlgn="ctr" latinLnBrk="0"/>
                      <a:r>
                        <a:rPr lang="en-US" sz="2400" b="1" dirty="0">
                          <a:solidFill>
                            <a:srgbClr val="4F4F4F"/>
                          </a:solidFill>
                          <a:effectLst/>
                        </a:rPr>
                        <a:t>type</a:t>
                      </a:r>
                    </a:p>
                  </a:txBody>
                  <a:tcPr marL="38100" marR="38100" marT="38100" marB="38100" anchor="ctr"/>
                </a:tc>
                <a:tc>
                  <a:txBody>
                    <a:bodyPr/>
                    <a:lstStyle/>
                    <a:p>
                      <a:pPr fontAlgn="ctr" latinLnBrk="0"/>
                      <a:r>
                        <a:rPr lang="en-US" sz="2400" b="1" dirty="0">
                          <a:solidFill>
                            <a:srgbClr val="4F4F4F"/>
                          </a:solidFill>
                          <a:effectLst/>
                        </a:rPr>
                        <a:t>number</a:t>
                      </a:r>
                    </a:p>
                  </a:txBody>
                  <a:tcPr marL="38100" marR="38100" marT="38100" marB="38100" anchor="ctr"/>
                </a:tc>
                <a:tc>
                  <a:txBody>
                    <a:bodyPr/>
                    <a:lstStyle/>
                    <a:p>
                      <a:pPr fontAlgn="ctr" latinLnBrk="0"/>
                      <a:r>
                        <a:rPr lang="en-US" sz="2400" b="1" dirty="0">
                          <a:solidFill>
                            <a:srgbClr val="4F4F4F"/>
                          </a:solidFill>
                          <a:effectLst/>
                        </a:rPr>
                        <a:t>rate</a:t>
                      </a:r>
                    </a:p>
                  </a:txBody>
                  <a:tcPr marL="38100" marR="38100" marT="38100" marB="38100" anchor="ctr"/>
                </a:tc>
                <a:extLst>
                  <a:ext uri="{0D108BD9-81ED-4DB2-BD59-A6C34878D82A}">
                    <a16:rowId xmlns:a16="http://schemas.microsoft.com/office/drawing/2014/main" val="3597247905"/>
                  </a:ext>
                </a:extLst>
              </a:tr>
              <a:tr h="370840">
                <a:tc>
                  <a:txBody>
                    <a:bodyPr/>
                    <a:lstStyle/>
                    <a:p>
                      <a:pPr fontAlgn="ctr" latinLnBrk="0"/>
                      <a:r>
                        <a:rPr lang="en-US" b="0">
                          <a:solidFill>
                            <a:srgbClr val="4F4F4F"/>
                          </a:solidFill>
                          <a:effectLst/>
                        </a:rPr>
                        <a:t>Other</a:t>
                      </a:r>
                    </a:p>
                  </a:txBody>
                  <a:tcPr marL="38100" marR="38100" marT="38100" marB="38100" anchor="ctr"/>
                </a:tc>
                <a:tc>
                  <a:txBody>
                    <a:bodyPr/>
                    <a:lstStyle/>
                    <a:p>
                      <a:pPr fontAlgn="ctr" latinLnBrk="0"/>
                      <a:r>
                        <a:rPr lang="en-US" altLang="zh-CN" b="0">
                          <a:solidFill>
                            <a:srgbClr val="4F4F4F"/>
                          </a:solidFill>
                          <a:effectLst/>
                        </a:rPr>
                        <a:t>454</a:t>
                      </a:r>
                    </a:p>
                  </a:txBody>
                  <a:tcPr marL="38100" marR="38100" marT="38100" marB="38100" anchor="ctr"/>
                </a:tc>
                <a:tc>
                  <a:txBody>
                    <a:bodyPr/>
                    <a:lstStyle/>
                    <a:p>
                      <a:pPr fontAlgn="ctr" latinLnBrk="0"/>
                      <a:r>
                        <a:rPr lang="en-US" altLang="zh-CN" b="0">
                          <a:solidFill>
                            <a:srgbClr val="4F4F4F"/>
                          </a:solidFill>
                          <a:effectLst/>
                        </a:rPr>
                        <a:t>16.71%</a:t>
                      </a:r>
                    </a:p>
                  </a:txBody>
                  <a:tcPr marL="38100" marR="38100" marT="38100" marB="38100" anchor="ctr"/>
                </a:tc>
                <a:extLst>
                  <a:ext uri="{0D108BD9-81ED-4DB2-BD59-A6C34878D82A}">
                    <a16:rowId xmlns:a16="http://schemas.microsoft.com/office/drawing/2014/main" val="1981573315"/>
                  </a:ext>
                </a:extLst>
              </a:tr>
              <a:tr h="370840">
                <a:tc>
                  <a:txBody>
                    <a:bodyPr/>
                    <a:lstStyle/>
                    <a:p>
                      <a:pPr fontAlgn="ctr" latinLnBrk="0"/>
                      <a:r>
                        <a:rPr lang="en-US" b="0">
                          <a:solidFill>
                            <a:srgbClr val="4F4F4F"/>
                          </a:solidFill>
                          <a:effectLst/>
                        </a:rPr>
                        <a:t>Cause-Effect</a:t>
                      </a:r>
                    </a:p>
                  </a:txBody>
                  <a:tcPr marL="38100" marR="38100" marT="38100" marB="38100" anchor="ctr"/>
                </a:tc>
                <a:tc>
                  <a:txBody>
                    <a:bodyPr/>
                    <a:lstStyle/>
                    <a:p>
                      <a:pPr fontAlgn="ctr" latinLnBrk="0"/>
                      <a:r>
                        <a:rPr lang="en-US" altLang="zh-CN" b="0">
                          <a:solidFill>
                            <a:srgbClr val="4F4F4F"/>
                          </a:solidFill>
                          <a:effectLst/>
                        </a:rPr>
                        <a:t>328</a:t>
                      </a:r>
                    </a:p>
                  </a:txBody>
                  <a:tcPr marL="38100" marR="38100" marT="38100" marB="38100" anchor="ctr"/>
                </a:tc>
                <a:tc>
                  <a:txBody>
                    <a:bodyPr/>
                    <a:lstStyle/>
                    <a:p>
                      <a:pPr fontAlgn="ctr" latinLnBrk="0"/>
                      <a:r>
                        <a:rPr lang="en-US" altLang="zh-CN" b="0">
                          <a:solidFill>
                            <a:srgbClr val="4F4F4F"/>
                          </a:solidFill>
                          <a:effectLst/>
                        </a:rPr>
                        <a:t>12.07%</a:t>
                      </a:r>
                    </a:p>
                  </a:txBody>
                  <a:tcPr marL="38100" marR="38100" marT="38100" marB="38100" anchor="ctr"/>
                </a:tc>
                <a:extLst>
                  <a:ext uri="{0D108BD9-81ED-4DB2-BD59-A6C34878D82A}">
                    <a16:rowId xmlns:a16="http://schemas.microsoft.com/office/drawing/2014/main" val="2265714566"/>
                  </a:ext>
                </a:extLst>
              </a:tr>
              <a:tr h="370840">
                <a:tc>
                  <a:txBody>
                    <a:bodyPr/>
                    <a:lstStyle/>
                    <a:p>
                      <a:pPr fontAlgn="ctr" latinLnBrk="0"/>
                      <a:r>
                        <a:rPr lang="en-US" b="0">
                          <a:solidFill>
                            <a:srgbClr val="4F4F4F"/>
                          </a:solidFill>
                          <a:effectLst/>
                        </a:rPr>
                        <a:t>Component-Whole</a:t>
                      </a:r>
                    </a:p>
                  </a:txBody>
                  <a:tcPr marL="38100" marR="38100" marT="38100" marB="38100" anchor="ctr"/>
                </a:tc>
                <a:tc>
                  <a:txBody>
                    <a:bodyPr/>
                    <a:lstStyle/>
                    <a:p>
                      <a:pPr fontAlgn="ctr" latinLnBrk="0"/>
                      <a:r>
                        <a:rPr lang="en-US" altLang="zh-CN" b="0">
                          <a:solidFill>
                            <a:srgbClr val="4F4F4F"/>
                          </a:solidFill>
                          <a:effectLst/>
                        </a:rPr>
                        <a:t>312</a:t>
                      </a:r>
                    </a:p>
                  </a:txBody>
                  <a:tcPr marL="38100" marR="38100" marT="38100" marB="38100" anchor="ctr"/>
                </a:tc>
                <a:tc>
                  <a:txBody>
                    <a:bodyPr/>
                    <a:lstStyle/>
                    <a:p>
                      <a:pPr fontAlgn="ctr" latinLnBrk="0"/>
                      <a:r>
                        <a:rPr lang="en-US" altLang="zh-CN" b="0">
                          <a:solidFill>
                            <a:srgbClr val="4F4F4F"/>
                          </a:solidFill>
                          <a:effectLst/>
                        </a:rPr>
                        <a:t>11.48%</a:t>
                      </a:r>
                    </a:p>
                  </a:txBody>
                  <a:tcPr marL="38100" marR="38100" marT="38100" marB="38100" anchor="ctr"/>
                </a:tc>
                <a:extLst>
                  <a:ext uri="{0D108BD9-81ED-4DB2-BD59-A6C34878D82A}">
                    <a16:rowId xmlns:a16="http://schemas.microsoft.com/office/drawing/2014/main" val="1974915460"/>
                  </a:ext>
                </a:extLst>
              </a:tr>
              <a:tr h="370840">
                <a:tc>
                  <a:txBody>
                    <a:bodyPr/>
                    <a:lstStyle/>
                    <a:p>
                      <a:pPr fontAlgn="ctr" latinLnBrk="0"/>
                      <a:r>
                        <a:rPr lang="en-US" b="0">
                          <a:solidFill>
                            <a:srgbClr val="4F4F4F"/>
                          </a:solidFill>
                          <a:effectLst/>
                        </a:rPr>
                        <a:t>Entity-Destination</a:t>
                      </a:r>
                    </a:p>
                  </a:txBody>
                  <a:tcPr marL="38100" marR="38100" marT="38100" marB="38100" anchor="ctr"/>
                </a:tc>
                <a:tc>
                  <a:txBody>
                    <a:bodyPr/>
                    <a:lstStyle/>
                    <a:p>
                      <a:pPr fontAlgn="ctr" latinLnBrk="0"/>
                      <a:r>
                        <a:rPr lang="en-US" altLang="zh-CN" b="0">
                          <a:solidFill>
                            <a:srgbClr val="4F4F4F"/>
                          </a:solidFill>
                          <a:effectLst/>
                        </a:rPr>
                        <a:t>292</a:t>
                      </a:r>
                    </a:p>
                  </a:txBody>
                  <a:tcPr marL="38100" marR="38100" marT="38100" marB="38100" anchor="ctr"/>
                </a:tc>
                <a:tc>
                  <a:txBody>
                    <a:bodyPr/>
                    <a:lstStyle/>
                    <a:p>
                      <a:pPr fontAlgn="ctr" latinLnBrk="0"/>
                      <a:r>
                        <a:rPr lang="en-US" altLang="zh-CN" b="0">
                          <a:solidFill>
                            <a:srgbClr val="4F4F4F"/>
                          </a:solidFill>
                          <a:effectLst/>
                        </a:rPr>
                        <a:t>10.75%</a:t>
                      </a:r>
                    </a:p>
                  </a:txBody>
                  <a:tcPr marL="38100" marR="38100" marT="38100" marB="38100" anchor="ctr"/>
                </a:tc>
                <a:extLst>
                  <a:ext uri="{0D108BD9-81ED-4DB2-BD59-A6C34878D82A}">
                    <a16:rowId xmlns:a16="http://schemas.microsoft.com/office/drawing/2014/main" val="3027934224"/>
                  </a:ext>
                </a:extLst>
              </a:tr>
              <a:tr h="370840">
                <a:tc>
                  <a:txBody>
                    <a:bodyPr/>
                    <a:lstStyle/>
                    <a:p>
                      <a:pPr fontAlgn="ctr" latinLnBrk="0"/>
                      <a:r>
                        <a:rPr lang="en-US" b="0">
                          <a:solidFill>
                            <a:srgbClr val="4F4F4F"/>
                          </a:solidFill>
                          <a:effectLst/>
                        </a:rPr>
                        <a:t>Message-Topic</a:t>
                      </a:r>
                    </a:p>
                  </a:txBody>
                  <a:tcPr marL="38100" marR="38100" marT="38100" marB="38100" anchor="ctr"/>
                </a:tc>
                <a:tc>
                  <a:txBody>
                    <a:bodyPr/>
                    <a:lstStyle/>
                    <a:p>
                      <a:pPr fontAlgn="ctr" latinLnBrk="0"/>
                      <a:r>
                        <a:rPr lang="en-US" altLang="zh-CN" b="0">
                          <a:solidFill>
                            <a:srgbClr val="4F4F4F"/>
                          </a:solidFill>
                          <a:effectLst/>
                        </a:rPr>
                        <a:t>261</a:t>
                      </a:r>
                    </a:p>
                  </a:txBody>
                  <a:tcPr marL="38100" marR="38100" marT="38100" marB="38100" anchor="ctr"/>
                </a:tc>
                <a:tc>
                  <a:txBody>
                    <a:bodyPr/>
                    <a:lstStyle/>
                    <a:p>
                      <a:pPr fontAlgn="ctr" latinLnBrk="0"/>
                      <a:r>
                        <a:rPr lang="en-US" altLang="zh-CN" b="0">
                          <a:solidFill>
                            <a:srgbClr val="4F4F4F"/>
                          </a:solidFill>
                          <a:effectLst/>
                        </a:rPr>
                        <a:t>9.61%</a:t>
                      </a:r>
                    </a:p>
                  </a:txBody>
                  <a:tcPr marL="38100" marR="38100" marT="38100" marB="38100" anchor="ctr"/>
                </a:tc>
                <a:extLst>
                  <a:ext uri="{0D108BD9-81ED-4DB2-BD59-A6C34878D82A}">
                    <a16:rowId xmlns:a16="http://schemas.microsoft.com/office/drawing/2014/main" val="917268920"/>
                  </a:ext>
                </a:extLst>
              </a:tr>
              <a:tr h="370840">
                <a:tc>
                  <a:txBody>
                    <a:bodyPr/>
                    <a:lstStyle/>
                    <a:p>
                      <a:pPr fontAlgn="ctr" latinLnBrk="0"/>
                      <a:r>
                        <a:rPr lang="en-US" b="0">
                          <a:solidFill>
                            <a:srgbClr val="4F4F4F"/>
                          </a:solidFill>
                          <a:effectLst/>
                        </a:rPr>
                        <a:t>Entity-Origin</a:t>
                      </a:r>
                    </a:p>
                  </a:txBody>
                  <a:tcPr marL="38100" marR="38100" marT="38100" marB="38100" anchor="ctr"/>
                </a:tc>
                <a:tc>
                  <a:txBody>
                    <a:bodyPr/>
                    <a:lstStyle/>
                    <a:p>
                      <a:pPr fontAlgn="ctr" latinLnBrk="0"/>
                      <a:r>
                        <a:rPr lang="en-US" altLang="zh-CN" b="0">
                          <a:solidFill>
                            <a:srgbClr val="4F4F4F"/>
                          </a:solidFill>
                          <a:effectLst/>
                        </a:rPr>
                        <a:t>258</a:t>
                      </a:r>
                    </a:p>
                  </a:txBody>
                  <a:tcPr marL="38100" marR="38100" marT="38100" marB="38100" anchor="ctr"/>
                </a:tc>
                <a:tc>
                  <a:txBody>
                    <a:bodyPr/>
                    <a:lstStyle/>
                    <a:p>
                      <a:pPr fontAlgn="ctr" latinLnBrk="0"/>
                      <a:r>
                        <a:rPr lang="en-US" altLang="zh-CN" b="0">
                          <a:solidFill>
                            <a:srgbClr val="4F4F4F"/>
                          </a:solidFill>
                          <a:effectLst/>
                        </a:rPr>
                        <a:t>9.50%</a:t>
                      </a:r>
                    </a:p>
                  </a:txBody>
                  <a:tcPr marL="38100" marR="38100" marT="38100" marB="38100" anchor="ctr"/>
                </a:tc>
                <a:extLst>
                  <a:ext uri="{0D108BD9-81ED-4DB2-BD59-A6C34878D82A}">
                    <a16:rowId xmlns:a16="http://schemas.microsoft.com/office/drawing/2014/main" val="3404184315"/>
                  </a:ext>
                </a:extLst>
              </a:tr>
              <a:tr h="370840">
                <a:tc>
                  <a:txBody>
                    <a:bodyPr/>
                    <a:lstStyle/>
                    <a:p>
                      <a:pPr fontAlgn="ctr" latinLnBrk="0"/>
                      <a:r>
                        <a:rPr lang="en-US" b="0">
                          <a:solidFill>
                            <a:srgbClr val="4F4F4F"/>
                          </a:solidFill>
                          <a:effectLst/>
                        </a:rPr>
                        <a:t>Member-Collection</a:t>
                      </a:r>
                    </a:p>
                  </a:txBody>
                  <a:tcPr marL="38100" marR="38100" marT="38100" marB="38100" anchor="ctr"/>
                </a:tc>
                <a:tc>
                  <a:txBody>
                    <a:bodyPr/>
                    <a:lstStyle/>
                    <a:p>
                      <a:pPr fontAlgn="ctr" latinLnBrk="0"/>
                      <a:r>
                        <a:rPr lang="en-US" altLang="zh-CN" b="0">
                          <a:solidFill>
                            <a:srgbClr val="4F4F4F"/>
                          </a:solidFill>
                          <a:effectLst/>
                        </a:rPr>
                        <a:t>233</a:t>
                      </a:r>
                    </a:p>
                  </a:txBody>
                  <a:tcPr marL="38100" marR="38100" marT="38100" marB="38100" anchor="ctr"/>
                </a:tc>
                <a:tc>
                  <a:txBody>
                    <a:bodyPr/>
                    <a:lstStyle/>
                    <a:p>
                      <a:pPr fontAlgn="ctr" latinLnBrk="0"/>
                      <a:r>
                        <a:rPr lang="en-US" altLang="zh-CN" b="0">
                          <a:solidFill>
                            <a:srgbClr val="4F4F4F"/>
                          </a:solidFill>
                          <a:effectLst/>
                        </a:rPr>
                        <a:t>8.58%</a:t>
                      </a:r>
                    </a:p>
                  </a:txBody>
                  <a:tcPr marL="38100" marR="38100" marT="38100" marB="38100" anchor="ctr"/>
                </a:tc>
                <a:extLst>
                  <a:ext uri="{0D108BD9-81ED-4DB2-BD59-A6C34878D82A}">
                    <a16:rowId xmlns:a16="http://schemas.microsoft.com/office/drawing/2014/main" val="3454353571"/>
                  </a:ext>
                </a:extLst>
              </a:tr>
              <a:tr h="370840">
                <a:tc>
                  <a:txBody>
                    <a:bodyPr/>
                    <a:lstStyle/>
                    <a:p>
                      <a:pPr fontAlgn="ctr" latinLnBrk="0"/>
                      <a:r>
                        <a:rPr lang="en-US" b="0">
                          <a:solidFill>
                            <a:srgbClr val="4F4F4F"/>
                          </a:solidFill>
                          <a:effectLst/>
                        </a:rPr>
                        <a:t>Product-Producer</a:t>
                      </a:r>
                    </a:p>
                  </a:txBody>
                  <a:tcPr marL="38100" marR="38100" marT="38100" marB="38100" anchor="ctr"/>
                </a:tc>
                <a:tc>
                  <a:txBody>
                    <a:bodyPr/>
                    <a:lstStyle/>
                    <a:p>
                      <a:pPr fontAlgn="ctr" latinLnBrk="0"/>
                      <a:r>
                        <a:rPr lang="en-US" altLang="zh-CN" b="0">
                          <a:solidFill>
                            <a:srgbClr val="4F4F4F"/>
                          </a:solidFill>
                          <a:effectLst/>
                        </a:rPr>
                        <a:t>231</a:t>
                      </a:r>
                    </a:p>
                  </a:txBody>
                  <a:tcPr marL="38100" marR="38100" marT="38100" marB="38100" anchor="ctr"/>
                </a:tc>
                <a:tc>
                  <a:txBody>
                    <a:bodyPr/>
                    <a:lstStyle/>
                    <a:p>
                      <a:pPr fontAlgn="ctr" latinLnBrk="0"/>
                      <a:r>
                        <a:rPr lang="en-US" altLang="zh-CN" b="0">
                          <a:solidFill>
                            <a:srgbClr val="4F4F4F"/>
                          </a:solidFill>
                          <a:effectLst/>
                        </a:rPr>
                        <a:t>8.50%</a:t>
                      </a:r>
                    </a:p>
                  </a:txBody>
                  <a:tcPr marL="38100" marR="38100" marT="38100" marB="38100" anchor="ctr"/>
                </a:tc>
                <a:extLst>
                  <a:ext uri="{0D108BD9-81ED-4DB2-BD59-A6C34878D82A}">
                    <a16:rowId xmlns:a16="http://schemas.microsoft.com/office/drawing/2014/main" val="2270098876"/>
                  </a:ext>
                </a:extLst>
              </a:tr>
              <a:tr h="370840">
                <a:tc>
                  <a:txBody>
                    <a:bodyPr/>
                    <a:lstStyle/>
                    <a:p>
                      <a:pPr fontAlgn="ctr" latinLnBrk="0"/>
                      <a:r>
                        <a:rPr lang="en-US" b="0">
                          <a:solidFill>
                            <a:srgbClr val="4F4F4F"/>
                          </a:solidFill>
                          <a:effectLst/>
                        </a:rPr>
                        <a:t>Content-Container</a:t>
                      </a:r>
                    </a:p>
                  </a:txBody>
                  <a:tcPr marL="38100" marR="38100" marT="38100" marB="38100" anchor="ctr"/>
                </a:tc>
                <a:tc>
                  <a:txBody>
                    <a:bodyPr/>
                    <a:lstStyle/>
                    <a:p>
                      <a:pPr fontAlgn="ctr" latinLnBrk="0"/>
                      <a:r>
                        <a:rPr lang="en-US" altLang="zh-CN" b="0">
                          <a:solidFill>
                            <a:srgbClr val="4F4F4F"/>
                          </a:solidFill>
                          <a:effectLst/>
                        </a:rPr>
                        <a:t>192</a:t>
                      </a:r>
                    </a:p>
                  </a:txBody>
                  <a:tcPr marL="38100" marR="38100" marT="38100" marB="38100" anchor="ctr"/>
                </a:tc>
                <a:tc>
                  <a:txBody>
                    <a:bodyPr/>
                    <a:lstStyle/>
                    <a:p>
                      <a:pPr fontAlgn="ctr" latinLnBrk="0"/>
                      <a:r>
                        <a:rPr lang="en-US" altLang="zh-CN" b="0">
                          <a:solidFill>
                            <a:srgbClr val="4F4F4F"/>
                          </a:solidFill>
                          <a:effectLst/>
                        </a:rPr>
                        <a:t>7.07%</a:t>
                      </a:r>
                    </a:p>
                  </a:txBody>
                  <a:tcPr marL="38100" marR="38100" marT="38100" marB="38100" anchor="ctr"/>
                </a:tc>
                <a:extLst>
                  <a:ext uri="{0D108BD9-81ED-4DB2-BD59-A6C34878D82A}">
                    <a16:rowId xmlns:a16="http://schemas.microsoft.com/office/drawing/2014/main" val="1185314149"/>
                  </a:ext>
                </a:extLst>
              </a:tr>
              <a:tr h="370840">
                <a:tc>
                  <a:txBody>
                    <a:bodyPr/>
                    <a:lstStyle/>
                    <a:p>
                      <a:pPr fontAlgn="ctr" latinLnBrk="0"/>
                      <a:r>
                        <a:rPr lang="en-US" b="0">
                          <a:solidFill>
                            <a:srgbClr val="4F4F4F"/>
                          </a:solidFill>
                          <a:effectLst/>
                        </a:rPr>
                        <a:t>Instrument-Agency</a:t>
                      </a:r>
                    </a:p>
                  </a:txBody>
                  <a:tcPr marL="38100" marR="38100" marT="38100" marB="38100" anchor="ctr"/>
                </a:tc>
                <a:tc>
                  <a:txBody>
                    <a:bodyPr/>
                    <a:lstStyle/>
                    <a:p>
                      <a:pPr fontAlgn="ctr" latinLnBrk="0"/>
                      <a:r>
                        <a:rPr lang="en-US" altLang="zh-CN" b="0">
                          <a:solidFill>
                            <a:srgbClr val="4F4F4F"/>
                          </a:solidFill>
                          <a:effectLst/>
                        </a:rPr>
                        <a:t>156</a:t>
                      </a:r>
                    </a:p>
                  </a:txBody>
                  <a:tcPr marL="38100" marR="38100" marT="38100" marB="38100" anchor="ctr"/>
                </a:tc>
                <a:tc>
                  <a:txBody>
                    <a:bodyPr/>
                    <a:lstStyle/>
                    <a:p>
                      <a:pPr fontAlgn="ctr" latinLnBrk="0"/>
                      <a:r>
                        <a:rPr lang="en-US" altLang="zh-CN" b="0" dirty="0">
                          <a:solidFill>
                            <a:srgbClr val="4F4F4F"/>
                          </a:solidFill>
                          <a:effectLst/>
                        </a:rPr>
                        <a:t>5.74%</a:t>
                      </a:r>
                    </a:p>
                  </a:txBody>
                  <a:tcPr marL="38100" marR="38100" marT="38100" marB="38100" anchor="ctr"/>
                </a:tc>
                <a:extLst>
                  <a:ext uri="{0D108BD9-81ED-4DB2-BD59-A6C34878D82A}">
                    <a16:rowId xmlns:a16="http://schemas.microsoft.com/office/drawing/2014/main" val="343325651"/>
                  </a:ext>
                </a:extLst>
              </a:tr>
            </a:tbl>
          </a:graphicData>
        </a:graphic>
      </p:graphicFrame>
    </p:spTree>
    <p:extLst>
      <p:ext uri="{BB962C8B-B14F-4D97-AF65-F5344CB8AC3E}">
        <p14:creationId xmlns:p14="http://schemas.microsoft.com/office/powerpoint/2010/main" val="613602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D51BAB-2C2C-4A51-90DD-1DB2FA9F0A75}"/>
              </a:ext>
            </a:extLst>
          </p:cNvPr>
          <p:cNvSpPr>
            <a:spLocks noGrp="1"/>
          </p:cNvSpPr>
          <p:nvPr>
            <p:ph type="title"/>
          </p:nvPr>
        </p:nvSpPr>
        <p:spPr/>
        <p:txBody>
          <a:bodyPr/>
          <a:lstStyle/>
          <a:p>
            <a:r>
              <a:rPr lang="zh-CN" altLang="en-US" dirty="0"/>
              <a:t>文本预处理</a:t>
            </a:r>
          </a:p>
        </p:txBody>
      </p:sp>
      <p:pic>
        <p:nvPicPr>
          <p:cNvPr id="5" name="内容占位符 4">
            <a:extLst>
              <a:ext uri="{FF2B5EF4-FFF2-40B4-BE49-F238E27FC236}">
                <a16:creationId xmlns:a16="http://schemas.microsoft.com/office/drawing/2014/main" id="{A07912DE-CA3A-4AFB-8009-9476F5DC246F}"/>
              </a:ext>
            </a:extLst>
          </p:cNvPr>
          <p:cNvPicPr>
            <a:picLocks noGrp="1" noChangeAspect="1"/>
          </p:cNvPicPr>
          <p:nvPr>
            <p:ph idx="1"/>
          </p:nvPr>
        </p:nvPicPr>
        <p:blipFill>
          <a:blip r:embed="rId2"/>
          <a:stretch>
            <a:fillRect/>
          </a:stretch>
        </p:blipFill>
        <p:spPr>
          <a:xfrm>
            <a:off x="6302527" y="2163650"/>
            <a:ext cx="5173534" cy="3116682"/>
          </a:xfrm>
        </p:spPr>
      </p:pic>
      <p:sp>
        <p:nvSpPr>
          <p:cNvPr id="6" name="文本框 5">
            <a:extLst>
              <a:ext uri="{FF2B5EF4-FFF2-40B4-BE49-F238E27FC236}">
                <a16:creationId xmlns:a16="http://schemas.microsoft.com/office/drawing/2014/main" id="{0A0F3139-1153-4278-997D-72A2D7E28181}"/>
              </a:ext>
            </a:extLst>
          </p:cNvPr>
          <p:cNvSpPr txBox="1"/>
          <p:nvPr/>
        </p:nvSpPr>
        <p:spPr>
          <a:xfrm>
            <a:off x="1217054" y="1964028"/>
            <a:ext cx="5029200" cy="4401205"/>
          </a:xfrm>
          <a:prstGeom prst="rect">
            <a:avLst/>
          </a:prstGeom>
          <a:noFill/>
        </p:spPr>
        <p:txBody>
          <a:bodyPr wrap="square" rtlCol="0">
            <a:spAutoFit/>
          </a:bodyPr>
          <a:lstStyle/>
          <a:p>
            <a:r>
              <a:rPr lang="zh-CN" altLang="en-US" sz="2000" dirty="0"/>
              <a:t>（</a:t>
            </a:r>
            <a:r>
              <a:rPr lang="en-US" altLang="zh-CN" sz="2000" dirty="0"/>
              <a:t>1</a:t>
            </a:r>
            <a:r>
              <a:rPr lang="zh-CN" altLang="en-US" sz="2000" dirty="0"/>
              <a:t>）将文本分割成句子，然后分割成为单词</a:t>
            </a:r>
            <a:endParaRPr lang="en-US" altLang="zh-CN" sz="2000" dirty="0"/>
          </a:p>
          <a:p>
            <a:r>
              <a:rPr lang="zh-CN" altLang="en-US" sz="2000" dirty="0"/>
              <a:t>句子分割：在语法上正确的意思独立的最短一组词，通过正则表达式来处理</a:t>
            </a:r>
            <a:endParaRPr lang="en-US" altLang="zh-CN" sz="2000" dirty="0"/>
          </a:p>
          <a:p>
            <a:r>
              <a:rPr lang="zh-CN" altLang="en-US" sz="2000" dirty="0"/>
              <a:t>词语分割：针对汉语</a:t>
            </a:r>
            <a:endParaRPr lang="en-US" altLang="zh-CN" sz="2000" dirty="0"/>
          </a:p>
          <a:p>
            <a:r>
              <a:rPr lang="zh-CN" altLang="en-US" sz="2000" dirty="0"/>
              <a:t>（</a:t>
            </a:r>
            <a:r>
              <a:rPr lang="en-US" altLang="zh-CN" sz="2000" dirty="0"/>
              <a:t>2</a:t>
            </a:r>
            <a:r>
              <a:rPr lang="zh-CN" altLang="en-US" sz="2000" dirty="0"/>
              <a:t>）移除无意义词：例如</a:t>
            </a:r>
            <a:r>
              <a:rPr lang="en-US" altLang="zh-CN" sz="2000" dirty="0"/>
              <a:t>to</a:t>
            </a:r>
            <a:r>
              <a:rPr lang="zh-CN" altLang="en-US" sz="2000" dirty="0"/>
              <a:t>、</a:t>
            </a:r>
            <a:r>
              <a:rPr lang="en-US" altLang="zh-CN" sz="2000" dirty="0"/>
              <a:t>a</a:t>
            </a:r>
            <a:r>
              <a:rPr lang="zh-CN" altLang="en-US" sz="2000" dirty="0"/>
              <a:t>、</a:t>
            </a:r>
            <a:r>
              <a:rPr lang="en-US" altLang="zh-CN" sz="2000" dirty="0"/>
              <a:t>the</a:t>
            </a:r>
            <a:r>
              <a:rPr lang="zh-CN" altLang="en-US" sz="2000" dirty="0"/>
              <a:t>等</a:t>
            </a:r>
            <a:endParaRPr lang="en-US" altLang="zh-CN" sz="2000" dirty="0"/>
          </a:p>
          <a:p>
            <a:r>
              <a:rPr lang="zh-CN" altLang="en-US" sz="2000" dirty="0"/>
              <a:t>（</a:t>
            </a:r>
            <a:r>
              <a:rPr lang="en-US" altLang="zh-CN" sz="2000" dirty="0"/>
              <a:t>3</a:t>
            </a:r>
            <a:r>
              <a:rPr lang="zh-CN" altLang="en-US" sz="2000" dirty="0"/>
              <a:t>）规范字格式：</a:t>
            </a:r>
            <a:endParaRPr lang="en-US" altLang="zh-CN" sz="2000" dirty="0"/>
          </a:p>
          <a:p>
            <a:r>
              <a:rPr lang="zh-CN" altLang="en-US" sz="2000" dirty="0"/>
              <a:t>词形化：将单词还原为字典中的形式 </a:t>
            </a:r>
            <a:r>
              <a:rPr lang="en-US" altLang="zh-CN" sz="2000" dirty="0" err="1"/>
              <a:t>eg:am</a:t>
            </a:r>
            <a:r>
              <a:rPr lang="zh-CN" altLang="en-US" sz="2000" dirty="0"/>
              <a:t>→</a:t>
            </a:r>
            <a:r>
              <a:rPr lang="en-US" altLang="zh-CN" sz="2000" dirty="0"/>
              <a:t>be ,cars</a:t>
            </a:r>
            <a:r>
              <a:rPr lang="zh-CN" altLang="en-US" sz="2000" dirty="0"/>
              <a:t>→</a:t>
            </a:r>
            <a:r>
              <a:rPr lang="en-US" altLang="zh-CN" sz="2000" dirty="0"/>
              <a:t>car</a:t>
            </a:r>
            <a:r>
              <a:rPr lang="zh-CN" altLang="en-US" sz="2000" dirty="0"/>
              <a:t>优点：可以得到字典中的单词 缺点是费事</a:t>
            </a:r>
            <a:endParaRPr lang="en-US" altLang="zh-CN" sz="2000" dirty="0"/>
          </a:p>
          <a:p>
            <a:r>
              <a:rPr lang="zh-CN" altLang="en-US" sz="2000" dirty="0"/>
              <a:t>找到来源：通过一定的规则，找到词干，剥掉后缀，</a:t>
            </a:r>
            <a:r>
              <a:rPr lang="en-US" altLang="zh-CN" sz="2000" dirty="0" err="1"/>
              <a:t>eg:am,are,is</a:t>
            </a:r>
            <a:r>
              <a:rPr lang="zh-CN" altLang="en-US" sz="2000" dirty="0"/>
              <a:t>→</a:t>
            </a:r>
            <a:r>
              <a:rPr lang="en-US" altLang="zh-CN" sz="2000" dirty="0" err="1"/>
              <a:t>am,ar,is</a:t>
            </a:r>
            <a:r>
              <a:rPr lang="en-US" altLang="zh-CN" sz="2000" dirty="0"/>
              <a:t> </a:t>
            </a:r>
            <a:r>
              <a:rPr lang="en-US" altLang="zh-CN" sz="2000" b="0" i="0" dirty="0" err="1">
                <a:solidFill>
                  <a:srgbClr val="4D4D4D"/>
                </a:solidFill>
                <a:effectLst/>
                <a:latin typeface="-apple-system"/>
              </a:rPr>
              <a:t>car,cars,car’s,cars</a:t>
            </a:r>
            <a:r>
              <a:rPr lang="en-US" altLang="zh-CN" sz="2000" b="0" i="0" dirty="0">
                <a:solidFill>
                  <a:srgbClr val="4D4D4D"/>
                </a:solidFill>
                <a:effectLst/>
                <a:latin typeface="-apple-system"/>
              </a:rPr>
              <a:t>’-&gt;</a:t>
            </a:r>
            <a:r>
              <a:rPr lang="en-US" altLang="zh-CN" sz="2000" b="0" i="0" dirty="0" err="1">
                <a:solidFill>
                  <a:srgbClr val="4D4D4D"/>
                </a:solidFill>
                <a:effectLst/>
                <a:latin typeface="-apple-system"/>
              </a:rPr>
              <a:t>car,car,car’s,car</a:t>
            </a:r>
            <a:r>
              <a:rPr lang="en-US" altLang="zh-CN" sz="2000" b="0" i="0" dirty="0">
                <a:solidFill>
                  <a:srgbClr val="4D4D4D"/>
                </a:solidFill>
                <a:effectLst/>
                <a:latin typeface="-apple-system"/>
              </a:rPr>
              <a:t>’</a:t>
            </a:r>
          </a:p>
          <a:p>
            <a:endParaRPr lang="zh-CN" altLang="en-US" sz="2000" dirty="0"/>
          </a:p>
        </p:txBody>
      </p:sp>
    </p:spTree>
    <p:extLst>
      <p:ext uri="{BB962C8B-B14F-4D97-AF65-F5344CB8AC3E}">
        <p14:creationId xmlns:p14="http://schemas.microsoft.com/office/powerpoint/2010/main" val="2121395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A1E52-282D-428C-B51B-860C85177A3E}"/>
              </a:ext>
            </a:extLst>
          </p:cNvPr>
          <p:cNvSpPr>
            <a:spLocks noGrp="1"/>
          </p:cNvSpPr>
          <p:nvPr>
            <p:ph type="title"/>
          </p:nvPr>
        </p:nvSpPr>
        <p:spPr/>
        <p:txBody>
          <a:bodyPr/>
          <a:lstStyle/>
          <a:p>
            <a:r>
              <a:rPr lang="zh-CN" altLang="en-US" dirty="0"/>
              <a:t>特征选择</a:t>
            </a:r>
          </a:p>
        </p:txBody>
      </p:sp>
      <p:sp>
        <p:nvSpPr>
          <p:cNvPr id="3" name="内容占位符 2">
            <a:extLst>
              <a:ext uri="{FF2B5EF4-FFF2-40B4-BE49-F238E27FC236}">
                <a16:creationId xmlns:a16="http://schemas.microsoft.com/office/drawing/2014/main" id="{B9C40E78-0F42-44E7-A37F-68968743A68B}"/>
              </a:ext>
            </a:extLst>
          </p:cNvPr>
          <p:cNvSpPr>
            <a:spLocks noGrp="1"/>
          </p:cNvSpPr>
          <p:nvPr>
            <p:ph sz="half" idx="1"/>
          </p:nvPr>
        </p:nvSpPr>
        <p:spPr/>
        <p:txBody>
          <a:bodyPr/>
          <a:lstStyle/>
          <a:p>
            <a:r>
              <a:rPr lang="zh-CN" altLang="en-US" dirty="0"/>
              <a:t>（</a:t>
            </a:r>
            <a:r>
              <a:rPr lang="en-US" altLang="zh-CN" dirty="0"/>
              <a:t>1</a:t>
            </a:r>
            <a:r>
              <a:rPr lang="zh-CN" altLang="en-US" dirty="0"/>
              <a:t>）相对简单的词汇特征，一共有五部分</a:t>
            </a:r>
            <a:endParaRPr lang="en-US" altLang="zh-CN" dirty="0"/>
          </a:p>
          <a:p>
            <a:pPr algn="l" fontAlgn="base">
              <a:buFont typeface="Arial" panose="020B0604020202020204" pitchFamily="34" charset="0"/>
              <a:buChar char="•"/>
            </a:pPr>
            <a:r>
              <a:rPr lang="en-US" altLang="zh-CN" b="0" i="0" dirty="0">
                <a:solidFill>
                  <a:srgbClr val="000000"/>
                </a:solidFill>
                <a:effectLst/>
                <a:latin typeface="inherit"/>
              </a:rPr>
              <a:t>L1: entity1</a:t>
            </a:r>
          </a:p>
          <a:p>
            <a:pPr algn="l" fontAlgn="base">
              <a:buFont typeface="Arial" panose="020B0604020202020204" pitchFamily="34" charset="0"/>
              <a:buChar char="•"/>
            </a:pPr>
            <a:r>
              <a:rPr lang="en-US" altLang="zh-CN" b="0" i="0" dirty="0">
                <a:solidFill>
                  <a:srgbClr val="000000"/>
                </a:solidFill>
                <a:effectLst/>
                <a:latin typeface="inherit"/>
              </a:rPr>
              <a:t>L2: entity2</a:t>
            </a:r>
          </a:p>
          <a:p>
            <a:pPr algn="l" fontAlgn="base">
              <a:buFont typeface="Arial" panose="020B0604020202020204" pitchFamily="34" charset="0"/>
              <a:buChar char="•"/>
            </a:pPr>
            <a:r>
              <a:rPr lang="en-US" altLang="zh-CN" b="0" i="0" dirty="0">
                <a:solidFill>
                  <a:srgbClr val="000000"/>
                </a:solidFill>
                <a:effectLst/>
                <a:latin typeface="inherit"/>
              </a:rPr>
              <a:t>L3: entity1</a:t>
            </a:r>
            <a:r>
              <a:rPr lang="zh-CN" altLang="en-US" b="0" i="0" dirty="0">
                <a:solidFill>
                  <a:srgbClr val="000000"/>
                </a:solidFill>
                <a:effectLst/>
                <a:latin typeface="inherit"/>
              </a:rPr>
              <a:t>的左右两个</a:t>
            </a:r>
            <a:r>
              <a:rPr lang="en-US" altLang="zh-CN" b="0" i="0" dirty="0">
                <a:solidFill>
                  <a:srgbClr val="000000"/>
                </a:solidFill>
                <a:effectLst/>
                <a:latin typeface="inherit"/>
              </a:rPr>
              <a:t>tokens</a:t>
            </a:r>
          </a:p>
          <a:p>
            <a:pPr algn="l" fontAlgn="base">
              <a:buFont typeface="Arial" panose="020B0604020202020204" pitchFamily="34" charset="0"/>
              <a:buChar char="•"/>
            </a:pPr>
            <a:r>
              <a:rPr lang="en-US" altLang="zh-CN" b="0" i="0" dirty="0">
                <a:solidFill>
                  <a:srgbClr val="000000"/>
                </a:solidFill>
                <a:effectLst/>
                <a:latin typeface="inherit"/>
              </a:rPr>
              <a:t>L4: entity2</a:t>
            </a:r>
            <a:r>
              <a:rPr lang="zh-CN" altLang="en-US" b="0" i="0" dirty="0">
                <a:solidFill>
                  <a:srgbClr val="000000"/>
                </a:solidFill>
                <a:effectLst/>
                <a:latin typeface="inherit"/>
              </a:rPr>
              <a:t>的左右两个</a:t>
            </a:r>
            <a:r>
              <a:rPr lang="en-US" altLang="zh-CN" b="0" i="0" dirty="0">
                <a:solidFill>
                  <a:srgbClr val="000000"/>
                </a:solidFill>
                <a:effectLst/>
                <a:latin typeface="inherit"/>
              </a:rPr>
              <a:t>tokens</a:t>
            </a:r>
          </a:p>
          <a:p>
            <a:pPr algn="l" fontAlgn="base">
              <a:buFont typeface="Arial" panose="020B0604020202020204" pitchFamily="34" charset="0"/>
              <a:buChar char="•"/>
            </a:pPr>
            <a:r>
              <a:rPr lang="en-US" altLang="zh-CN" b="0" i="0" dirty="0">
                <a:solidFill>
                  <a:srgbClr val="000000"/>
                </a:solidFill>
                <a:effectLst/>
                <a:latin typeface="inherit"/>
              </a:rPr>
              <a:t>L5: WordNet</a:t>
            </a:r>
            <a:r>
              <a:rPr lang="zh-CN" altLang="en-US" b="0" i="0" dirty="0">
                <a:solidFill>
                  <a:srgbClr val="000000"/>
                </a:solidFill>
                <a:effectLst/>
                <a:latin typeface="inherit"/>
              </a:rPr>
              <a:t>中两个</a:t>
            </a:r>
            <a:r>
              <a:rPr lang="en-US" altLang="zh-CN" b="0" i="0" dirty="0">
                <a:solidFill>
                  <a:srgbClr val="000000"/>
                </a:solidFill>
                <a:effectLst/>
                <a:latin typeface="inherit"/>
              </a:rPr>
              <a:t>entity</a:t>
            </a:r>
            <a:r>
              <a:rPr lang="zh-CN" altLang="en-US" b="0" i="0" dirty="0">
                <a:solidFill>
                  <a:srgbClr val="000000"/>
                </a:solidFill>
                <a:effectLst/>
                <a:latin typeface="inherit"/>
              </a:rPr>
              <a:t>的上位词</a:t>
            </a:r>
            <a:endParaRPr lang="en-US" altLang="zh-CN" b="0" i="0" dirty="0">
              <a:solidFill>
                <a:srgbClr val="000000"/>
              </a:solidFill>
              <a:effectLst/>
              <a:latin typeface="inherit"/>
            </a:endParaRPr>
          </a:p>
          <a:p>
            <a:pPr algn="l" fontAlgn="base">
              <a:buFont typeface="Arial" panose="020B0604020202020204" pitchFamily="34" charset="0"/>
              <a:buChar char="•"/>
            </a:pPr>
            <a:r>
              <a:rPr lang="zh-CN" altLang="en-US" b="0" i="0" dirty="0">
                <a:solidFill>
                  <a:srgbClr val="000000"/>
                </a:solidFill>
                <a:effectLst/>
                <a:latin typeface="Josefin Sans"/>
              </a:rPr>
              <a:t>这</a:t>
            </a:r>
            <a:r>
              <a:rPr lang="en-US" altLang="zh-CN" b="0" i="0" dirty="0">
                <a:solidFill>
                  <a:srgbClr val="000000"/>
                </a:solidFill>
                <a:effectLst/>
                <a:latin typeface="Josefin Sans"/>
              </a:rPr>
              <a:t>5</a:t>
            </a:r>
            <a:r>
              <a:rPr lang="zh-CN" altLang="en-US" b="0" i="0" dirty="0">
                <a:solidFill>
                  <a:srgbClr val="000000"/>
                </a:solidFill>
                <a:effectLst/>
                <a:latin typeface="Josefin Sans"/>
              </a:rPr>
              <a:t>个特征都是词汇特征的，之后在使用它们的词嵌入串联起来 作为最后的词汇特征。</a:t>
            </a:r>
            <a:endParaRPr lang="zh-CN" altLang="en-US" b="0" i="0" dirty="0">
              <a:solidFill>
                <a:srgbClr val="000000"/>
              </a:solidFill>
              <a:effectLst/>
              <a:latin typeface="inherit"/>
            </a:endParaRPr>
          </a:p>
          <a:p>
            <a:endParaRPr lang="zh-CN" altLang="en-US" dirty="0"/>
          </a:p>
        </p:txBody>
      </p:sp>
      <p:sp>
        <p:nvSpPr>
          <p:cNvPr id="4" name="内容占位符 3">
            <a:extLst>
              <a:ext uri="{FF2B5EF4-FFF2-40B4-BE49-F238E27FC236}">
                <a16:creationId xmlns:a16="http://schemas.microsoft.com/office/drawing/2014/main" id="{BD76F6DB-B599-416F-AF91-FA832278EDFA}"/>
              </a:ext>
            </a:extLst>
          </p:cNvPr>
          <p:cNvSpPr>
            <a:spLocks noGrp="1"/>
          </p:cNvSpPr>
          <p:nvPr>
            <p:ph sz="half" idx="2"/>
          </p:nvPr>
        </p:nvSpPr>
        <p:spPr/>
        <p:txBody>
          <a:bodyPr/>
          <a:lstStyle/>
          <a:p>
            <a:r>
              <a:rPr lang="en-US" altLang="zh-CN" dirty="0" err="1"/>
              <a:t>eg</a:t>
            </a:r>
            <a:r>
              <a:rPr lang="en-US" altLang="zh-CN" dirty="0"/>
              <a:t>:</a:t>
            </a:r>
            <a:endParaRPr lang="zh-CN" altLang="en-US" dirty="0"/>
          </a:p>
          <a:p>
            <a:pPr algn="l" fontAlgn="base"/>
            <a:r>
              <a:rPr lang="en-US" altLang="zh-CN" b="0" i="0" dirty="0">
                <a:solidFill>
                  <a:srgbClr val="000000"/>
                </a:solidFill>
                <a:effectLst/>
                <a:latin typeface="Josefin Sans"/>
              </a:rPr>
              <a:t>The [haft] of the [axe] is made of  wood.</a:t>
            </a:r>
          </a:p>
          <a:p>
            <a:pPr algn="l" fontAlgn="base">
              <a:buFont typeface="Arial" panose="020B0604020202020204" pitchFamily="34" charset="0"/>
              <a:buChar char="•"/>
            </a:pPr>
            <a:r>
              <a:rPr lang="en-US" altLang="zh-CN" b="0" i="0" dirty="0">
                <a:solidFill>
                  <a:srgbClr val="000000"/>
                </a:solidFill>
                <a:effectLst/>
                <a:latin typeface="inherit"/>
              </a:rPr>
              <a:t>L1: entity1: </a:t>
            </a:r>
            <a:r>
              <a:rPr lang="en-US" altLang="zh-CN" b="0" i="1" dirty="0">
                <a:solidFill>
                  <a:srgbClr val="000000"/>
                </a:solidFill>
                <a:effectLst/>
                <a:latin typeface="inherit"/>
              </a:rPr>
              <a:t>haft</a:t>
            </a:r>
            <a:endParaRPr lang="en-US" altLang="zh-CN" b="0" i="0" dirty="0">
              <a:solidFill>
                <a:srgbClr val="000000"/>
              </a:solidFill>
              <a:effectLst/>
              <a:latin typeface="inherit"/>
            </a:endParaRPr>
          </a:p>
          <a:p>
            <a:pPr algn="l" fontAlgn="base">
              <a:buFont typeface="Arial" panose="020B0604020202020204" pitchFamily="34" charset="0"/>
              <a:buChar char="•"/>
            </a:pPr>
            <a:r>
              <a:rPr lang="en-US" altLang="zh-CN" b="0" i="0" dirty="0">
                <a:solidFill>
                  <a:srgbClr val="000000"/>
                </a:solidFill>
                <a:effectLst/>
                <a:latin typeface="inherit"/>
              </a:rPr>
              <a:t>L2: entity2: </a:t>
            </a:r>
            <a:r>
              <a:rPr lang="en-US" altLang="zh-CN" b="0" i="1" dirty="0">
                <a:solidFill>
                  <a:srgbClr val="000000"/>
                </a:solidFill>
                <a:effectLst/>
                <a:latin typeface="inherit"/>
              </a:rPr>
              <a:t>axe</a:t>
            </a:r>
            <a:endParaRPr lang="en-US" altLang="zh-CN" b="0" i="0" dirty="0">
              <a:solidFill>
                <a:srgbClr val="000000"/>
              </a:solidFill>
              <a:effectLst/>
              <a:latin typeface="inherit"/>
            </a:endParaRPr>
          </a:p>
          <a:p>
            <a:pPr algn="l" fontAlgn="base">
              <a:buFont typeface="Arial" panose="020B0604020202020204" pitchFamily="34" charset="0"/>
              <a:buChar char="•"/>
            </a:pPr>
            <a:r>
              <a:rPr lang="en-US" altLang="zh-CN" b="0" i="0" dirty="0">
                <a:solidFill>
                  <a:srgbClr val="000000"/>
                </a:solidFill>
                <a:effectLst/>
                <a:latin typeface="inherit"/>
              </a:rPr>
              <a:t>L3: entity1’s context: </a:t>
            </a:r>
            <a:r>
              <a:rPr lang="en-US" altLang="zh-CN" b="0" i="1" dirty="0">
                <a:solidFill>
                  <a:srgbClr val="000000"/>
                </a:solidFill>
                <a:effectLst/>
                <a:latin typeface="inherit"/>
              </a:rPr>
              <a:t>the</a:t>
            </a:r>
            <a:r>
              <a:rPr lang="en-US" altLang="zh-CN" b="0" i="0" dirty="0">
                <a:solidFill>
                  <a:srgbClr val="000000"/>
                </a:solidFill>
                <a:effectLst/>
                <a:latin typeface="inherit"/>
              </a:rPr>
              <a:t>, </a:t>
            </a:r>
            <a:r>
              <a:rPr lang="en-US" altLang="zh-CN" b="0" i="1" dirty="0">
                <a:solidFill>
                  <a:srgbClr val="000000"/>
                </a:solidFill>
                <a:effectLst/>
                <a:latin typeface="inherit"/>
              </a:rPr>
              <a:t>of</a:t>
            </a:r>
            <a:endParaRPr lang="en-US" altLang="zh-CN" b="0" i="0" dirty="0">
              <a:solidFill>
                <a:srgbClr val="000000"/>
              </a:solidFill>
              <a:effectLst/>
              <a:latin typeface="inherit"/>
            </a:endParaRPr>
          </a:p>
          <a:p>
            <a:pPr algn="l" fontAlgn="base">
              <a:buFont typeface="Arial" panose="020B0604020202020204" pitchFamily="34" charset="0"/>
              <a:buChar char="•"/>
            </a:pPr>
            <a:r>
              <a:rPr lang="en-US" altLang="zh-CN" b="0" i="0" dirty="0">
                <a:solidFill>
                  <a:srgbClr val="000000"/>
                </a:solidFill>
                <a:effectLst/>
                <a:latin typeface="inherit"/>
              </a:rPr>
              <a:t>L4: entity2’s context: </a:t>
            </a:r>
            <a:r>
              <a:rPr lang="en-US" altLang="zh-CN" b="0" i="1" dirty="0">
                <a:solidFill>
                  <a:srgbClr val="000000"/>
                </a:solidFill>
                <a:effectLst/>
                <a:latin typeface="inherit"/>
              </a:rPr>
              <a:t>the</a:t>
            </a:r>
            <a:r>
              <a:rPr lang="en-US" altLang="zh-CN" b="0" i="0" dirty="0">
                <a:solidFill>
                  <a:srgbClr val="000000"/>
                </a:solidFill>
                <a:effectLst/>
                <a:latin typeface="inherit"/>
              </a:rPr>
              <a:t>, </a:t>
            </a:r>
            <a:r>
              <a:rPr lang="en-US" altLang="zh-CN" b="0" i="1" dirty="0">
                <a:solidFill>
                  <a:srgbClr val="000000"/>
                </a:solidFill>
                <a:effectLst/>
                <a:latin typeface="inherit"/>
              </a:rPr>
              <a:t>is</a:t>
            </a:r>
            <a:endParaRPr lang="en-US" altLang="zh-CN" b="0" i="0" dirty="0">
              <a:solidFill>
                <a:srgbClr val="000000"/>
              </a:solidFill>
              <a:effectLst/>
              <a:latin typeface="inherit"/>
            </a:endParaRPr>
          </a:p>
          <a:p>
            <a:pPr algn="l" fontAlgn="base">
              <a:buFont typeface="Arial" panose="020B0604020202020204" pitchFamily="34" charset="0"/>
              <a:buChar char="•"/>
            </a:pPr>
            <a:r>
              <a:rPr lang="en-US" altLang="zh-CN" b="0" i="0" dirty="0">
                <a:solidFill>
                  <a:srgbClr val="000000"/>
                </a:solidFill>
                <a:effectLst/>
                <a:latin typeface="inherit"/>
              </a:rPr>
              <a:t>L5: </a:t>
            </a:r>
            <a:r>
              <a:rPr lang="zh-CN" altLang="en-US" b="0" i="0" dirty="0">
                <a:solidFill>
                  <a:srgbClr val="000000"/>
                </a:solidFill>
                <a:effectLst/>
                <a:latin typeface="inherit"/>
              </a:rPr>
              <a:t>在</a:t>
            </a:r>
            <a:r>
              <a:rPr lang="en-US" altLang="zh-CN" b="0" i="0" dirty="0" err="1">
                <a:solidFill>
                  <a:srgbClr val="000000"/>
                </a:solidFill>
                <a:effectLst/>
                <a:latin typeface="inherit"/>
              </a:rPr>
              <a:t>wordNet</a:t>
            </a:r>
            <a:r>
              <a:rPr lang="zh-CN" altLang="en-US" b="0" i="0" dirty="0">
                <a:solidFill>
                  <a:srgbClr val="000000"/>
                </a:solidFill>
                <a:effectLst/>
                <a:latin typeface="inherit"/>
              </a:rPr>
              <a:t>中找到两个</a:t>
            </a:r>
            <a:r>
              <a:rPr lang="en-US" altLang="zh-CN" b="0" i="0" dirty="0">
                <a:solidFill>
                  <a:srgbClr val="000000"/>
                </a:solidFill>
                <a:effectLst/>
                <a:latin typeface="inherit"/>
              </a:rPr>
              <a:t>entity</a:t>
            </a:r>
            <a:r>
              <a:rPr lang="zh-CN" altLang="en-US" b="0" i="0" dirty="0">
                <a:solidFill>
                  <a:srgbClr val="000000"/>
                </a:solidFill>
                <a:effectLst/>
                <a:latin typeface="inherit"/>
              </a:rPr>
              <a:t>的上位词。上位词就是包含关系，比如</a:t>
            </a:r>
            <a:r>
              <a:rPr lang="en-US" altLang="zh-CN" b="0" i="1" dirty="0">
                <a:solidFill>
                  <a:srgbClr val="000000"/>
                </a:solidFill>
                <a:effectLst/>
                <a:latin typeface="inherit"/>
              </a:rPr>
              <a:t>parrot(</a:t>
            </a:r>
            <a:r>
              <a:rPr lang="zh-CN" altLang="en-US" b="0" i="1" dirty="0">
                <a:solidFill>
                  <a:srgbClr val="000000"/>
                </a:solidFill>
                <a:effectLst/>
                <a:latin typeface="inherit"/>
              </a:rPr>
              <a:t>鹦鹉</a:t>
            </a:r>
            <a:r>
              <a:rPr lang="en-US" altLang="zh-CN" b="0" i="1" dirty="0">
                <a:solidFill>
                  <a:srgbClr val="000000"/>
                </a:solidFill>
                <a:effectLst/>
                <a:latin typeface="inherit"/>
              </a:rPr>
              <a:t>)</a:t>
            </a:r>
            <a:r>
              <a:rPr lang="zh-CN" altLang="en-US" b="0" i="0" dirty="0">
                <a:solidFill>
                  <a:srgbClr val="000000"/>
                </a:solidFill>
                <a:effectLst/>
                <a:latin typeface="inherit"/>
              </a:rPr>
              <a:t>这个词的上位词就是</a:t>
            </a:r>
            <a:r>
              <a:rPr lang="en-US" altLang="zh-CN" b="0" i="1" dirty="0">
                <a:solidFill>
                  <a:srgbClr val="000000"/>
                </a:solidFill>
                <a:effectLst/>
                <a:latin typeface="inherit"/>
              </a:rPr>
              <a:t>bird</a:t>
            </a:r>
            <a:r>
              <a:rPr lang="en-US" altLang="zh-CN" i="1" dirty="0">
                <a:solidFill>
                  <a:srgbClr val="000000"/>
                </a:solidFill>
                <a:latin typeface="inherit"/>
              </a:rPr>
              <a:t>(</a:t>
            </a:r>
            <a:r>
              <a:rPr lang="zh-CN" altLang="en-US" i="1" dirty="0">
                <a:solidFill>
                  <a:srgbClr val="000000"/>
                </a:solidFill>
                <a:latin typeface="inherit"/>
              </a:rPr>
              <a:t>鸟</a:t>
            </a:r>
            <a:r>
              <a:rPr lang="en-US" altLang="zh-CN" i="1" dirty="0">
                <a:solidFill>
                  <a:srgbClr val="000000"/>
                </a:solidFill>
                <a:latin typeface="inherit"/>
              </a:rPr>
              <a:t>)</a:t>
            </a:r>
            <a:r>
              <a:rPr lang="en-US" altLang="zh-CN" b="0" i="0" dirty="0">
                <a:solidFill>
                  <a:srgbClr val="000000"/>
                </a:solidFill>
                <a:effectLst/>
                <a:latin typeface="inherit"/>
              </a:rPr>
              <a:t>. </a:t>
            </a:r>
            <a:r>
              <a:rPr lang="zh-CN" altLang="en-US" b="0" i="0" dirty="0">
                <a:solidFill>
                  <a:srgbClr val="000000"/>
                </a:solidFill>
                <a:effectLst/>
                <a:latin typeface="inherit"/>
              </a:rPr>
              <a:t>这种包含关系其实类似于指明了实体的类型特征。</a:t>
            </a:r>
            <a:endParaRPr lang="en-US" altLang="zh-CN" b="0" i="0" dirty="0">
              <a:solidFill>
                <a:srgbClr val="000000"/>
              </a:solidFill>
              <a:effectLst/>
              <a:latin typeface="inherit"/>
            </a:endParaRPr>
          </a:p>
          <a:p>
            <a:pPr algn="l" fontAlgn="base">
              <a:buFont typeface="Arial" panose="020B0604020202020204" pitchFamily="34" charset="0"/>
              <a:buChar char="•"/>
            </a:pPr>
            <a:endParaRPr lang="zh-CN" altLang="en-US" b="0" i="0" dirty="0">
              <a:solidFill>
                <a:srgbClr val="000000"/>
              </a:solidFill>
              <a:effectLst/>
              <a:latin typeface="inherit"/>
            </a:endParaRPr>
          </a:p>
          <a:p>
            <a:endParaRPr lang="zh-CN" altLang="en-US" dirty="0"/>
          </a:p>
        </p:txBody>
      </p:sp>
    </p:spTree>
    <p:extLst>
      <p:ext uri="{BB962C8B-B14F-4D97-AF65-F5344CB8AC3E}">
        <p14:creationId xmlns:p14="http://schemas.microsoft.com/office/powerpoint/2010/main" val="1052254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C54F79-4375-4083-8112-5050730FB460}"/>
              </a:ext>
            </a:extLst>
          </p:cNvPr>
          <p:cNvSpPr>
            <a:spLocks noGrp="1"/>
          </p:cNvSpPr>
          <p:nvPr>
            <p:ph type="title"/>
          </p:nvPr>
        </p:nvSpPr>
        <p:spPr/>
        <p:txBody>
          <a:bodyPr/>
          <a:lstStyle/>
          <a:p>
            <a:r>
              <a:rPr lang="zh-CN" altLang="en-US" dirty="0"/>
              <a:t>特征选择</a:t>
            </a:r>
          </a:p>
        </p:txBody>
      </p:sp>
      <p:sp>
        <p:nvSpPr>
          <p:cNvPr id="3" name="内容占位符 2">
            <a:extLst>
              <a:ext uri="{FF2B5EF4-FFF2-40B4-BE49-F238E27FC236}">
                <a16:creationId xmlns:a16="http://schemas.microsoft.com/office/drawing/2014/main" id="{5C373D0E-C1C2-4357-88D2-94012221924A}"/>
              </a:ext>
            </a:extLst>
          </p:cNvPr>
          <p:cNvSpPr>
            <a:spLocks noGrp="1"/>
          </p:cNvSpPr>
          <p:nvPr>
            <p:ph sz="half" idx="1"/>
          </p:nvPr>
        </p:nvSpPr>
        <p:spPr/>
        <p:txBody>
          <a:bodyPr/>
          <a:lstStyle/>
          <a:p>
            <a:r>
              <a:rPr lang="zh-CN" altLang="en-US" dirty="0"/>
              <a:t>（</a:t>
            </a:r>
            <a:r>
              <a:rPr lang="en-US" altLang="zh-CN" dirty="0"/>
              <a:t>2</a:t>
            </a:r>
            <a:r>
              <a:rPr lang="zh-CN" altLang="en-US" dirty="0"/>
              <a:t>）使用卷积神经网络的句子级别特征</a:t>
            </a:r>
          </a:p>
          <a:p>
            <a:endParaRPr lang="zh-CN" altLang="en-US" dirty="0"/>
          </a:p>
        </p:txBody>
      </p:sp>
      <p:sp>
        <p:nvSpPr>
          <p:cNvPr id="4" name="内容占位符 3">
            <a:extLst>
              <a:ext uri="{FF2B5EF4-FFF2-40B4-BE49-F238E27FC236}">
                <a16:creationId xmlns:a16="http://schemas.microsoft.com/office/drawing/2014/main" id="{83231B21-602A-466B-A957-53E4760B4AE0}"/>
              </a:ext>
            </a:extLst>
          </p:cNvPr>
          <p:cNvSpPr>
            <a:spLocks noGrp="1"/>
          </p:cNvSpPr>
          <p:nvPr>
            <p:ph sz="half" idx="2"/>
          </p:nvPr>
        </p:nvSpPr>
        <p:spPr/>
        <p:txBody>
          <a:bodyPr/>
          <a:lstStyle/>
          <a:p>
            <a:r>
              <a:rPr lang="zh-CN" altLang="en-US" dirty="0"/>
              <a:t>在输入层每个</a:t>
            </a:r>
            <a:r>
              <a:rPr lang="en-US" altLang="zh-CN" dirty="0"/>
              <a:t>word</a:t>
            </a:r>
            <a:r>
              <a:rPr lang="zh-CN" altLang="en-US" dirty="0"/>
              <a:t>有两种特征</a:t>
            </a:r>
            <a:endParaRPr lang="en-US" altLang="zh-CN" dirty="0"/>
          </a:p>
          <a:p>
            <a:pPr>
              <a:buFont typeface="Wingdings" panose="05000000000000000000" pitchFamily="2" charset="2"/>
              <a:buChar char="l"/>
            </a:pPr>
            <a:r>
              <a:rPr lang="en-US" altLang="zh-CN" dirty="0" err="1"/>
              <a:t>WF</a:t>
            </a:r>
            <a:r>
              <a:rPr lang="zh-CN" altLang="en-US" dirty="0"/>
              <a:t>：词向量</a:t>
            </a:r>
            <a:endParaRPr lang="en-US" altLang="zh-CN" dirty="0"/>
          </a:p>
          <a:p>
            <a:pPr>
              <a:buFont typeface="Wingdings" panose="05000000000000000000" pitchFamily="2" charset="2"/>
              <a:buChar char="l"/>
            </a:pPr>
            <a:r>
              <a:rPr lang="en-US" altLang="zh-CN" dirty="0"/>
              <a:t>PF</a:t>
            </a:r>
            <a:r>
              <a:rPr lang="zh-CN" altLang="en-US" dirty="0"/>
              <a:t>：位置特征，</a:t>
            </a:r>
            <a:r>
              <a:rPr lang="zh-CN" altLang="en-US" b="0" i="0" dirty="0">
                <a:solidFill>
                  <a:srgbClr val="000000"/>
                </a:solidFill>
                <a:effectLst/>
                <a:latin typeface="Josefin Sans"/>
              </a:rPr>
              <a:t>每个</a:t>
            </a:r>
            <a:r>
              <a:rPr lang="en-US" altLang="zh-CN" b="0" i="0" dirty="0">
                <a:solidFill>
                  <a:srgbClr val="000000"/>
                </a:solidFill>
                <a:effectLst/>
                <a:latin typeface="Josefin Sans"/>
              </a:rPr>
              <a:t>word</a:t>
            </a:r>
            <a:r>
              <a:rPr lang="zh-CN" altLang="en-US" b="0" i="0" dirty="0">
                <a:solidFill>
                  <a:srgbClr val="000000"/>
                </a:solidFill>
                <a:effectLst/>
                <a:latin typeface="Josefin Sans"/>
              </a:rPr>
              <a:t>与两个</a:t>
            </a:r>
            <a:r>
              <a:rPr lang="en-US" altLang="zh-CN" b="0" i="0" dirty="0">
                <a:solidFill>
                  <a:srgbClr val="000000"/>
                </a:solidFill>
                <a:effectLst/>
                <a:latin typeface="Josefin Sans"/>
              </a:rPr>
              <a:t>entity</a:t>
            </a:r>
            <a:r>
              <a:rPr lang="zh-CN" altLang="en-US" b="0" i="0" dirty="0">
                <a:solidFill>
                  <a:srgbClr val="000000"/>
                </a:solidFill>
                <a:effectLst/>
                <a:latin typeface="Josefin Sans"/>
              </a:rPr>
              <a:t>的相对距离，举个例子如下 </a:t>
            </a:r>
            <a:r>
              <a:rPr lang="zh-CN" altLang="en-US" dirty="0"/>
              <a:t>这个单词距离</a:t>
            </a:r>
            <a:r>
              <a:rPr lang="en-US" altLang="zh-CN" dirty="0"/>
              <a:t>entity1 </a:t>
            </a:r>
            <a:r>
              <a:rPr lang="zh-CN" altLang="en-US" dirty="0"/>
              <a:t>为</a:t>
            </a:r>
            <a:r>
              <a:rPr lang="en-US" altLang="zh-CN" dirty="0"/>
              <a:t>2</a:t>
            </a:r>
            <a:r>
              <a:rPr lang="zh-CN" altLang="en-US" dirty="0"/>
              <a:t>，距离</a:t>
            </a:r>
            <a:r>
              <a:rPr lang="en-US" altLang="zh-CN" dirty="0"/>
              <a:t>entity2 </a:t>
            </a:r>
            <a:r>
              <a:rPr lang="zh-CN" altLang="en-US" dirty="0"/>
              <a:t>为</a:t>
            </a:r>
            <a:r>
              <a:rPr lang="en-US" altLang="zh-CN" dirty="0"/>
              <a:t>-4:</a:t>
            </a:r>
          </a:p>
          <a:p>
            <a:pPr>
              <a:buFont typeface="Wingdings" panose="05000000000000000000" pitchFamily="2" charset="2"/>
              <a:buChar char="l"/>
            </a:pPr>
            <a:endParaRPr lang="zh-CN" altLang="en-US" dirty="0"/>
          </a:p>
        </p:txBody>
      </p:sp>
      <p:pic>
        <p:nvPicPr>
          <p:cNvPr id="7" name="图片 6">
            <a:extLst>
              <a:ext uri="{FF2B5EF4-FFF2-40B4-BE49-F238E27FC236}">
                <a16:creationId xmlns:a16="http://schemas.microsoft.com/office/drawing/2014/main" id="{FD95BA5F-F8EA-4C69-A581-A1A495626F03}"/>
              </a:ext>
            </a:extLst>
          </p:cNvPr>
          <p:cNvPicPr>
            <a:picLocks noChangeAspect="1"/>
          </p:cNvPicPr>
          <p:nvPr/>
        </p:nvPicPr>
        <p:blipFill>
          <a:blip r:embed="rId2"/>
          <a:stretch>
            <a:fillRect/>
          </a:stretch>
        </p:blipFill>
        <p:spPr>
          <a:xfrm>
            <a:off x="1737359" y="2386281"/>
            <a:ext cx="3657600" cy="3038475"/>
          </a:xfrm>
          <a:prstGeom prst="rect">
            <a:avLst/>
          </a:prstGeom>
        </p:spPr>
      </p:pic>
      <p:sp>
        <p:nvSpPr>
          <p:cNvPr id="10" name="文本框 9">
            <a:extLst>
              <a:ext uri="{FF2B5EF4-FFF2-40B4-BE49-F238E27FC236}">
                <a16:creationId xmlns:a16="http://schemas.microsoft.com/office/drawing/2014/main" id="{2E283ECD-6C03-4402-85DD-1F59D8CB017F}"/>
              </a:ext>
            </a:extLst>
          </p:cNvPr>
          <p:cNvSpPr txBox="1"/>
          <p:nvPr/>
        </p:nvSpPr>
        <p:spPr>
          <a:xfrm>
            <a:off x="1969983" y="5595971"/>
            <a:ext cx="3192351" cy="369332"/>
          </a:xfrm>
          <a:prstGeom prst="rect">
            <a:avLst/>
          </a:prstGeom>
          <a:noFill/>
        </p:spPr>
        <p:txBody>
          <a:bodyPr wrap="square">
            <a:spAutoFit/>
          </a:bodyPr>
          <a:lstStyle/>
          <a:p>
            <a:r>
              <a:rPr lang="zh-CN" altLang="en-US" dirty="0"/>
              <a:t>使用</a:t>
            </a:r>
            <a:r>
              <a:rPr lang="en-US" altLang="zh-CN" dirty="0"/>
              <a:t>CNN</a:t>
            </a:r>
            <a:r>
              <a:rPr lang="zh-CN" altLang="en-US" dirty="0"/>
              <a:t>对句子建模的框架图</a:t>
            </a:r>
          </a:p>
        </p:txBody>
      </p:sp>
      <p:pic>
        <p:nvPicPr>
          <p:cNvPr id="9" name="图片 8">
            <a:extLst>
              <a:ext uri="{FF2B5EF4-FFF2-40B4-BE49-F238E27FC236}">
                <a16:creationId xmlns:a16="http://schemas.microsoft.com/office/drawing/2014/main" id="{D2391606-C79C-40EE-A7B5-69DE87BAE93F}"/>
              </a:ext>
            </a:extLst>
          </p:cNvPr>
          <p:cNvPicPr>
            <a:picLocks noChangeAspect="1"/>
          </p:cNvPicPr>
          <p:nvPr/>
        </p:nvPicPr>
        <p:blipFill>
          <a:blip r:embed="rId3"/>
          <a:stretch>
            <a:fillRect/>
          </a:stretch>
        </p:blipFill>
        <p:spPr>
          <a:xfrm>
            <a:off x="6096000" y="3734873"/>
            <a:ext cx="5486278" cy="1062507"/>
          </a:xfrm>
          <a:prstGeom prst="rect">
            <a:avLst/>
          </a:prstGeom>
        </p:spPr>
      </p:pic>
      <p:sp>
        <p:nvSpPr>
          <p:cNvPr id="14" name="文本框 13">
            <a:extLst>
              <a:ext uri="{FF2B5EF4-FFF2-40B4-BE49-F238E27FC236}">
                <a16:creationId xmlns:a16="http://schemas.microsoft.com/office/drawing/2014/main" id="{D86F1D79-FA30-463F-8CA5-D03E5FCDAA20}"/>
              </a:ext>
            </a:extLst>
          </p:cNvPr>
          <p:cNvSpPr txBox="1"/>
          <p:nvPr/>
        </p:nvSpPr>
        <p:spPr>
          <a:xfrm>
            <a:off x="5919453" y="4686092"/>
            <a:ext cx="6094926" cy="1477328"/>
          </a:xfrm>
          <a:prstGeom prst="rect">
            <a:avLst/>
          </a:prstGeom>
          <a:noFill/>
        </p:spPr>
        <p:txBody>
          <a:bodyPr wrap="square">
            <a:spAutoFit/>
          </a:bodyPr>
          <a:lstStyle/>
          <a:p>
            <a:r>
              <a:rPr lang="zh-CN" altLang="en-US" dirty="0"/>
              <a:t>每个</a:t>
            </a:r>
            <a:r>
              <a:rPr lang="en-US" altLang="zh-CN" dirty="0"/>
              <a:t>word </a:t>
            </a:r>
            <a:r>
              <a:rPr lang="zh-CN" altLang="en-US" dirty="0"/>
              <a:t>就有了两个位置特征</a:t>
            </a:r>
            <a:r>
              <a:rPr lang="en-US" altLang="zh-CN" dirty="0"/>
              <a:t>[d1,d2]</a:t>
            </a:r>
            <a:r>
              <a:rPr lang="zh-CN" altLang="en-US" dirty="0"/>
              <a:t>，这两个特征也需要再额外使用查找表做嵌入，投影成低维向量，也就是每个相对距离，都对应到一个低维实数向量。这个</a:t>
            </a:r>
            <a:r>
              <a:rPr lang="en-US" altLang="zh-CN" dirty="0"/>
              <a:t>Position Feature </a:t>
            </a:r>
            <a:r>
              <a:rPr lang="zh-CN" altLang="en-US" dirty="0"/>
              <a:t>的引入其实是突出了两个</a:t>
            </a:r>
            <a:r>
              <a:rPr lang="en-US" altLang="zh-CN" dirty="0"/>
              <a:t>entity</a:t>
            </a:r>
            <a:r>
              <a:rPr lang="zh-CN" altLang="en-US" dirty="0"/>
              <a:t>的作用，实验证明</a:t>
            </a:r>
            <a:r>
              <a:rPr lang="en-US" altLang="zh-CN" dirty="0"/>
              <a:t>PF</a:t>
            </a:r>
            <a:r>
              <a:rPr lang="zh-CN" altLang="en-US" dirty="0"/>
              <a:t>对效果的提升很明显。</a:t>
            </a:r>
          </a:p>
        </p:txBody>
      </p:sp>
    </p:spTree>
    <p:extLst>
      <p:ext uri="{BB962C8B-B14F-4D97-AF65-F5344CB8AC3E}">
        <p14:creationId xmlns:p14="http://schemas.microsoft.com/office/powerpoint/2010/main" val="197962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1F1695-997F-44C4-AECE-58A798B269E9}"/>
              </a:ext>
            </a:extLst>
          </p:cNvPr>
          <p:cNvSpPr>
            <a:spLocks noGrp="1"/>
          </p:cNvSpPr>
          <p:nvPr>
            <p:ph type="title"/>
          </p:nvPr>
        </p:nvSpPr>
        <p:spPr/>
        <p:txBody>
          <a:bodyPr/>
          <a:lstStyle/>
          <a:p>
            <a:r>
              <a:rPr lang="zh-CN" altLang="en-US" dirty="0"/>
              <a:t>模型建立</a:t>
            </a:r>
          </a:p>
        </p:txBody>
      </p:sp>
      <p:sp>
        <p:nvSpPr>
          <p:cNvPr id="3" name="内容占位符 2">
            <a:extLst>
              <a:ext uri="{FF2B5EF4-FFF2-40B4-BE49-F238E27FC236}">
                <a16:creationId xmlns:a16="http://schemas.microsoft.com/office/drawing/2014/main" id="{63EC54D5-F7F8-45C0-B43F-B983CDB47120}"/>
              </a:ext>
            </a:extLst>
          </p:cNvPr>
          <p:cNvSpPr>
            <a:spLocks noGrp="1"/>
          </p:cNvSpPr>
          <p:nvPr>
            <p:ph sz="half" idx="1"/>
          </p:nvPr>
        </p:nvSpPr>
        <p:spPr/>
        <p:txBody>
          <a:bodyPr>
            <a:normAutofit lnSpcReduction="10000"/>
          </a:bodyPr>
          <a:lstStyle/>
          <a:p>
            <a:r>
              <a:rPr lang="zh-CN" altLang="en-US" dirty="0"/>
              <a:t>（</a:t>
            </a:r>
            <a:r>
              <a:rPr lang="en-US" altLang="zh-CN" dirty="0"/>
              <a:t>1</a:t>
            </a:r>
            <a:r>
              <a:rPr lang="zh-CN" altLang="en-US" dirty="0"/>
              <a:t>）介绍完输入之后，接下来就是卷积操作，使用了最大池化操作，这样可以提取每一个卷积核的最有用的特征，在之后又接了一个全连接层最终得到了句子等级特征。</a:t>
            </a:r>
            <a:r>
              <a:rPr lang="en-US" altLang="zh-CN" dirty="0" err="1"/>
              <a:t>MAXPooling</a:t>
            </a:r>
            <a:r>
              <a:rPr lang="zh-CN" altLang="en-US" dirty="0"/>
              <a:t>直接对卷积操作之后的向量进行的，并没有经过激活函数。</a:t>
            </a:r>
            <a:endParaRPr lang="en-US" altLang="zh-CN" dirty="0"/>
          </a:p>
          <a:p>
            <a:r>
              <a:rPr lang="zh-CN" altLang="en-US" dirty="0"/>
              <a:t>（</a:t>
            </a:r>
            <a:r>
              <a:rPr lang="en-US" altLang="zh-CN" dirty="0"/>
              <a:t>2</a:t>
            </a:r>
            <a:r>
              <a:rPr lang="zh-CN" altLang="en-US" dirty="0"/>
              <a:t>）最终将上面的</a:t>
            </a:r>
            <a:r>
              <a:rPr lang="en-US" altLang="zh-CN" dirty="0"/>
              <a:t>lexical-feature </a:t>
            </a:r>
            <a:r>
              <a:rPr lang="zh-CN" altLang="en-US" dirty="0"/>
              <a:t>与 </a:t>
            </a:r>
            <a:r>
              <a:rPr lang="en-US" altLang="zh-CN" dirty="0"/>
              <a:t>sentence-level feature </a:t>
            </a:r>
            <a:r>
              <a:rPr lang="zh-CN" altLang="en-US" dirty="0"/>
              <a:t>直接串起来，作为整个句子的特征去做分类，加一个全连接层和</a:t>
            </a:r>
            <a:r>
              <a:rPr lang="en-US" altLang="zh-CN" dirty="0" err="1"/>
              <a:t>softmax</a:t>
            </a:r>
            <a:r>
              <a:rPr lang="en-US" altLang="zh-CN" dirty="0"/>
              <a:t> </a:t>
            </a:r>
            <a:r>
              <a:rPr lang="zh-CN" altLang="en-US" dirty="0"/>
              <a:t>即可。</a:t>
            </a:r>
            <a:endParaRPr lang="en-US" altLang="zh-CN" dirty="0"/>
          </a:p>
          <a:p>
            <a:r>
              <a:rPr lang="zh-CN" altLang="en-US" dirty="0"/>
              <a:t>（</a:t>
            </a:r>
            <a:r>
              <a:rPr lang="en-US" altLang="zh-CN" dirty="0"/>
              <a:t>3</a:t>
            </a:r>
            <a:r>
              <a:rPr lang="zh-CN" altLang="en-US" dirty="0"/>
              <a:t>）模型需要学习参数有</a:t>
            </a:r>
            <a:r>
              <a:rPr lang="en-US" altLang="zh-CN" dirty="0"/>
              <a:t>: - word embedding - position embedding - </a:t>
            </a:r>
            <a:r>
              <a:rPr lang="zh-CN" altLang="en-US" dirty="0"/>
              <a:t>卷积核权重矩阵 </a:t>
            </a:r>
            <a:r>
              <a:rPr lang="en-US" altLang="zh-CN" dirty="0"/>
              <a:t>- sentence-level </a:t>
            </a:r>
            <a:r>
              <a:rPr lang="zh-CN" altLang="en-US" dirty="0"/>
              <a:t>最后的全连接层参数矩阵 </a:t>
            </a:r>
            <a:r>
              <a:rPr lang="en-US" altLang="zh-CN" dirty="0"/>
              <a:t>- </a:t>
            </a:r>
            <a:r>
              <a:rPr lang="zh-CN" altLang="en-US" dirty="0"/>
              <a:t>用于</a:t>
            </a:r>
            <a:r>
              <a:rPr lang="en-US" altLang="zh-CN" dirty="0" err="1"/>
              <a:t>softmax</a:t>
            </a:r>
            <a:r>
              <a:rPr lang="zh-CN" altLang="en-US" dirty="0"/>
              <a:t>的全连接层参数矩阵</a:t>
            </a:r>
          </a:p>
          <a:p>
            <a:endParaRPr lang="zh-CN" altLang="en-US" dirty="0"/>
          </a:p>
          <a:p>
            <a:endParaRPr lang="zh-CN" altLang="en-US" dirty="0"/>
          </a:p>
          <a:p>
            <a:endParaRPr lang="zh-CN" altLang="en-US" dirty="0"/>
          </a:p>
        </p:txBody>
      </p:sp>
      <p:pic>
        <p:nvPicPr>
          <p:cNvPr id="6" name="内容占位符 5">
            <a:extLst>
              <a:ext uri="{FF2B5EF4-FFF2-40B4-BE49-F238E27FC236}">
                <a16:creationId xmlns:a16="http://schemas.microsoft.com/office/drawing/2014/main" id="{94037D12-2C95-4BFD-A127-672CC5AA8806}"/>
              </a:ext>
            </a:extLst>
          </p:cNvPr>
          <p:cNvPicPr>
            <a:picLocks noGrp="1" noChangeAspect="1"/>
          </p:cNvPicPr>
          <p:nvPr>
            <p:ph sz="half" idx="2"/>
          </p:nvPr>
        </p:nvPicPr>
        <p:blipFill>
          <a:blip r:embed="rId2"/>
          <a:stretch>
            <a:fillRect/>
          </a:stretch>
        </p:blipFill>
        <p:spPr>
          <a:xfrm>
            <a:off x="6585628" y="1846263"/>
            <a:ext cx="4202344" cy="4022725"/>
          </a:xfrm>
        </p:spPr>
      </p:pic>
    </p:spTree>
    <p:extLst>
      <p:ext uri="{BB962C8B-B14F-4D97-AF65-F5344CB8AC3E}">
        <p14:creationId xmlns:p14="http://schemas.microsoft.com/office/powerpoint/2010/main" val="2505946415"/>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723</TotalTime>
  <Words>1014</Words>
  <Application>Microsoft Office PowerPoint</Application>
  <PresentationFormat>宽屏</PresentationFormat>
  <Paragraphs>125</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-apple-system</vt:lpstr>
      <vt:lpstr>Avenir</vt:lpstr>
      <vt:lpstr>inherit</vt:lpstr>
      <vt:lpstr>Josefin Sans</vt:lpstr>
      <vt:lpstr>Arial</vt:lpstr>
      <vt:lpstr>Calibri</vt:lpstr>
      <vt:lpstr>Calibri Light</vt:lpstr>
      <vt:lpstr>Wingdings</vt:lpstr>
      <vt:lpstr>回顾</vt:lpstr>
      <vt:lpstr>文本实体识别及关系抽取</vt:lpstr>
      <vt:lpstr>题目来源 </vt:lpstr>
      <vt:lpstr>题目数据</vt:lpstr>
      <vt:lpstr>训练集实体关系统计</vt:lpstr>
      <vt:lpstr>测试集实体关系统计</vt:lpstr>
      <vt:lpstr>文本预处理</vt:lpstr>
      <vt:lpstr>特征选择</vt:lpstr>
      <vt:lpstr>特征选择</vt:lpstr>
      <vt:lpstr>模型建立</vt:lpstr>
      <vt:lpstr>实验结果</vt:lpstr>
      <vt:lpstr>实验结果</vt:lpstr>
      <vt:lpstr>模型评价</vt:lpstr>
      <vt:lpstr>竞赛结果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文本实体识别及关系抽取</dc:title>
  <dc:creator>1579957188@qq.com</dc:creator>
  <cp:lastModifiedBy>1579957188@qq.com</cp:lastModifiedBy>
  <cp:revision>15</cp:revision>
  <dcterms:created xsi:type="dcterms:W3CDTF">2020-11-30T14:44:03Z</dcterms:created>
  <dcterms:modified xsi:type="dcterms:W3CDTF">2020-12-01T10:06:54Z</dcterms:modified>
</cp:coreProperties>
</file>