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94" r:id="rId6"/>
    <p:sldId id="295" r:id="rId7"/>
    <p:sldId id="263" r:id="rId8"/>
    <p:sldId id="279" r:id="rId9"/>
    <p:sldId id="296" r:id="rId10"/>
    <p:sldId id="297" r:id="rId11"/>
    <p:sldId id="298" r:id="rId12"/>
    <p:sldId id="299" r:id="rId13"/>
    <p:sldId id="300" r:id="rId14"/>
    <p:sldId id="266" r:id="rId15"/>
    <p:sldId id="292" r:id="rId16"/>
    <p:sldId id="278" r:id="rId17"/>
  </p:sldIdLst>
  <p:sldSz cx="11557000" cy="650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4F7"/>
    <a:srgbClr val="27506D"/>
    <a:srgbClr val="27506E"/>
    <a:srgbClr val="244965"/>
    <a:srgbClr val="E0F6FE"/>
    <a:srgbClr val="DFF5FD"/>
    <a:srgbClr val="20445D"/>
    <a:srgbClr val="E4FAFF"/>
    <a:srgbClr val="274F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66" d="100"/>
          <a:sy n="66" d="100"/>
        </p:scale>
        <p:origin x="1008" y="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ECA436-9832-47F0-9DBF-D7576CD123A1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AD45F8-66F6-4A7B-B6DD-34D440A95E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309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b="1" dirty="0" smtClean="0">
                <a:solidFill>
                  <a:schemeClr val="bg1">
                    <a:lumMod val="65000"/>
                  </a:schemeClr>
                </a:solidFill>
              </a:rPr>
              <a:t>一、论文摘要及框架</a:t>
            </a:r>
            <a:endParaRPr lang="en-US" altLang="zh-CN" b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b="1" dirty="0" smtClean="0"/>
              <a:t>二、研究背景（选题背景、研究意义）</a:t>
            </a:r>
            <a:endParaRPr lang="en-US" altLang="zh-CN" b="1" dirty="0" smtClean="0"/>
          </a:p>
          <a:p>
            <a:r>
              <a:rPr lang="zh-CN" altLang="en-US" dirty="0" smtClean="0"/>
              <a:t>三、理论基础（研究综述）？？   论文框架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四、研究过程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·</a:t>
            </a:r>
          </a:p>
          <a:p>
            <a:r>
              <a:rPr lang="zh-CN" altLang="en-US" dirty="0" smtClean="0"/>
              <a:t>五、研究结果（成果展示）</a:t>
            </a:r>
            <a:endParaRPr lang="en-US" altLang="zh-CN" dirty="0" smtClean="0"/>
          </a:p>
          <a:p>
            <a:r>
              <a:rPr lang="zh-CN" altLang="en-US" dirty="0" smtClean="0"/>
              <a:t>六、论文总结</a:t>
            </a:r>
            <a:endParaRPr lang="en-US" altLang="zh-CN" dirty="0" smtClean="0"/>
          </a:p>
          <a:p>
            <a:r>
              <a:rPr lang="zh-CN" altLang="en-US" dirty="0" smtClean="0"/>
              <a:t>七、致谢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45F8-66F6-4A7B-B6DD-34D440A95ED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42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45F8-66F6-4A7B-B6DD-34D440A95ED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721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1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3" b="-3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619" y="0"/>
            <a:ext cx="4553277" cy="6502400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  <a:tailEnd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037" y="1586231"/>
            <a:ext cx="7027930" cy="1374462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15289" y="1830047"/>
            <a:ext cx="5022977" cy="668068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zh-CN" altLang="en-US" sz="4000" dirty="0" smtClean="0">
                <a:solidFill>
                  <a:srgbClr val="FFFFFF"/>
                </a:solidFill>
                <a:latin typeface="Microsoft YaHei"/>
                <a:ea typeface="Microsoft YaHei"/>
              </a:rPr>
              <a:t>文本情感分析</a:t>
            </a:r>
            <a:endParaRPr lang="en-US" sz="1100" dirty="0"/>
          </a:p>
        </p:txBody>
      </p:sp>
      <p:sp>
        <p:nvSpPr>
          <p:cNvPr id="7" name="Freeform 6"/>
          <p:cNvSpPr/>
          <p:nvPr/>
        </p:nvSpPr>
        <p:spPr>
          <a:xfrm>
            <a:off x="859067" y="3987065"/>
            <a:ext cx="135109" cy="383299"/>
          </a:xfrm>
          <a:custGeom>
            <a:avLst/>
            <a:gdLst/>
            <a:ahLst/>
            <a:cxnLst/>
            <a:rect l="l" t="t" r="r" b="b"/>
            <a:pathLst>
              <a:path w="135109" h="383299">
                <a:moveTo>
                  <a:pt x="135109" y="383299"/>
                </a:moveTo>
                <a:lnTo>
                  <a:pt x="0" y="383299"/>
                </a:lnTo>
                <a:lnTo>
                  <a:pt x="0" y="0"/>
                </a:lnTo>
                <a:lnTo>
                  <a:pt x="135109" y="0"/>
                </a:lnTo>
                <a:lnTo>
                  <a:pt x="135109" y="383299"/>
                </a:lnTo>
                <a:close/>
              </a:path>
            </a:pathLst>
          </a:custGeom>
          <a:solidFill>
            <a:srgbClr val="FFFFFF"/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8" name="TextBox 7"/>
          <p:cNvSpPr txBox="1"/>
          <p:nvPr/>
        </p:nvSpPr>
        <p:spPr>
          <a:xfrm>
            <a:off x="1105066" y="4120043"/>
            <a:ext cx="1937258" cy="267189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zh-CN" altLang="en-US" sz="1600" dirty="0" smtClean="0">
                <a:solidFill>
                  <a:srgbClr val="FFFFFF"/>
                </a:solidFill>
                <a:latin typeface="Microsoft YaHei"/>
                <a:ea typeface="Microsoft YaHei"/>
              </a:rPr>
              <a:t>学号：</a:t>
            </a:r>
            <a:r>
              <a:rPr lang="en-US" altLang="zh-CN" sz="1600" dirty="0" smtClean="0">
                <a:solidFill>
                  <a:srgbClr val="FFFFFF"/>
                </a:solidFill>
                <a:latin typeface="Microsoft YaHei"/>
                <a:ea typeface="Microsoft YaHei"/>
              </a:rPr>
              <a:t>20063022</a:t>
            </a:r>
            <a:endParaRPr lang="en-US" sz="1100" dirty="0"/>
          </a:p>
        </p:txBody>
      </p:sp>
      <p:sp>
        <p:nvSpPr>
          <p:cNvPr id="9" name="Freeform 8"/>
          <p:cNvSpPr/>
          <p:nvPr/>
        </p:nvSpPr>
        <p:spPr>
          <a:xfrm>
            <a:off x="857543" y="4653454"/>
            <a:ext cx="135109" cy="383299"/>
          </a:xfrm>
          <a:custGeom>
            <a:avLst/>
            <a:gdLst/>
            <a:ahLst/>
            <a:cxnLst/>
            <a:rect l="l" t="t" r="r" b="b"/>
            <a:pathLst>
              <a:path w="135109" h="383299">
                <a:moveTo>
                  <a:pt x="135109" y="383299"/>
                </a:moveTo>
                <a:lnTo>
                  <a:pt x="0" y="383299"/>
                </a:lnTo>
                <a:lnTo>
                  <a:pt x="0" y="0"/>
                </a:lnTo>
                <a:lnTo>
                  <a:pt x="135109" y="0"/>
                </a:lnTo>
                <a:lnTo>
                  <a:pt x="135109" y="383299"/>
                </a:lnTo>
                <a:close/>
              </a:path>
            </a:pathLst>
          </a:custGeom>
          <a:solidFill>
            <a:srgbClr val="FFFFFF"/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10" name="TextBox 9"/>
          <p:cNvSpPr txBox="1"/>
          <p:nvPr/>
        </p:nvSpPr>
        <p:spPr>
          <a:xfrm>
            <a:off x="1105066" y="4782368"/>
            <a:ext cx="1937258" cy="267189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zh-CN" altLang="en-US" sz="1600" dirty="0" smtClean="0">
                <a:solidFill>
                  <a:srgbClr val="FFFFFF"/>
                </a:solidFill>
                <a:latin typeface="Microsoft YaHei"/>
                <a:ea typeface="Microsoft YaHei"/>
              </a:rPr>
              <a:t>课程：先进数据挖掘</a:t>
            </a:r>
            <a:endParaRPr lang="en-US" sz="1100" dirty="0"/>
          </a:p>
        </p:txBody>
      </p:sp>
      <p:sp>
        <p:nvSpPr>
          <p:cNvPr id="17" name="TextBox 5"/>
          <p:cNvSpPr txBox="1"/>
          <p:nvPr/>
        </p:nvSpPr>
        <p:spPr>
          <a:xfrm>
            <a:off x="857543" y="5982048"/>
            <a:ext cx="2194814" cy="249940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just" latinLnBrk="1">
              <a:lnSpc>
                <a:spcPct val="116199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Microsoft YaHei"/>
                <a:ea typeface="Microsoft YaHei"/>
              </a:rPr>
              <a:t>日期</a:t>
            </a:r>
            <a:r>
              <a:rPr lang="zh-CN" altLang="en-US" sz="1400" dirty="0" smtClean="0">
                <a:solidFill>
                  <a:srgbClr val="FFFFFF"/>
                </a:solidFill>
                <a:latin typeface="Microsoft YaHei"/>
                <a:ea typeface="Microsoft YaHei"/>
              </a:rPr>
              <a:t>：</a:t>
            </a:r>
            <a:r>
              <a:rPr lang="en-US" altLang="zh-CN" sz="1400" dirty="0" smtClean="0">
                <a:solidFill>
                  <a:srgbClr val="FFFFFF"/>
                </a:solidFill>
                <a:latin typeface="Microsoft YaHei"/>
                <a:ea typeface="Microsoft YaHei"/>
              </a:rPr>
              <a:t>2020-12-10</a:t>
            </a:r>
            <a:endParaRPr lang="en-US" sz="1050" dirty="0"/>
          </a:p>
        </p:txBody>
      </p:sp>
      <p:sp>
        <p:nvSpPr>
          <p:cNvPr id="13" name="Freeform 6"/>
          <p:cNvSpPr/>
          <p:nvPr/>
        </p:nvSpPr>
        <p:spPr>
          <a:xfrm>
            <a:off x="859067" y="3339503"/>
            <a:ext cx="135109" cy="383299"/>
          </a:xfrm>
          <a:custGeom>
            <a:avLst/>
            <a:gdLst/>
            <a:ahLst/>
            <a:cxnLst/>
            <a:rect l="l" t="t" r="r" b="b"/>
            <a:pathLst>
              <a:path w="135109" h="383299">
                <a:moveTo>
                  <a:pt x="135109" y="383299"/>
                </a:moveTo>
                <a:lnTo>
                  <a:pt x="0" y="383299"/>
                </a:lnTo>
                <a:lnTo>
                  <a:pt x="0" y="0"/>
                </a:lnTo>
                <a:lnTo>
                  <a:pt x="135109" y="0"/>
                </a:lnTo>
                <a:lnTo>
                  <a:pt x="135109" y="383299"/>
                </a:lnTo>
                <a:close/>
              </a:path>
            </a:pathLst>
          </a:custGeom>
          <a:solidFill>
            <a:srgbClr val="FFFFFF"/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14" name="TextBox 7"/>
          <p:cNvSpPr txBox="1"/>
          <p:nvPr/>
        </p:nvSpPr>
        <p:spPr>
          <a:xfrm>
            <a:off x="1105066" y="3472481"/>
            <a:ext cx="1937258" cy="267189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zh-CN" altLang="en-US" sz="1600" dirty="0" smtClean="0">
                <a:solidFill>
                  <a:srgbClr val="FFFFFF"/>
                </a:solidFill>
                <a:latin typeface="Microsoft YaHei"/>
                <a:ea typeface="Microsoft YaHei"/>
              </a:rPr>
              <a:t>姓名</a:t>
            </a:r>
            <a:r>
              <a:rPr lang="en-US" sz="1600" dirty="0" smtClean="0">
                <a:solidFill>
                  <a:srgbClr val="FFFFFF"/>
                </a:solidFill>
                <a:latin typeface="Microsoft YaHei"/>
                <a:ea typeface="Microsoft YaHei"/>
              </a:rPr>
              <a:t>：</a:t>
            </a:r>
            <a:r>
              <a:rPr lang="zh-CN" altLang="en-US" sz="1600" dirty="0" smtClean="0">
                <a:solidFill>
                  <a:srgbClr val="FFFFFF"/>
                </a:solidFill>
                <a:latin typeface="Microsoft YaHei"/>
                <a:ea typeface="Microsoft YaHei"/>
              </a:rPr>
              <a:t>钟佳淋</a:t>
            </a:r>
            <a:endParaRPr lang="en-US" sz="1100" dirty="0"/>
          </a:p>
        </p:txBody>
      </p:sp>
      <p:sp>
        <p:nvSpPr>
          <p:cNvPr id="19" name="Freeform 8"/>
          <p:cNvSpPr/>
          <p:nvPr/>
        </p:nvSpPr>
        <p:spPr>
          <a:xfrm>
            <a:off x="857543" y="5315779"/>
            <a:ext cx="135109" cy="383299"/>
          </a:xfrm>
          <a:custGeom>
            <a:avLst/>
            <a:gdLst/>
            <a:ahLst/>
            <a:cxnLst/>
            <a:rect l="l" t="t" r="r" b="b"/>
            <a:pathLst>
              <a:path w="135109" h="383299">
                <a:moveTo>
                  <a:pt x="135109" y="383299"/>
                </a:moveTo>
                <a:lnTo>
                  <a:pt x="0" y="383299"/>
                </a:lnTo>
                <a:lnTo>
                  <a:pt x="0" y="0"/>
                </a:lnTo>
                <a:lnTo>
                  <a:pt x="135109" y="0"/>
                </a:lnTo>
                <a:lnTo>
                  <a:pt x="135109" y="383299"/>
                </a:lnTo>
                <a:close/>
              </a:path>
            </a:pathLst>
          </a:custGeom>
          <a:solidFill>
            <a:srgbClr val="FFFFFF"/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20" name="TextBox 9"/>
          <p:cNvSpPr txBox="1"/>
          <p:nvPr/>
        </p:nvSpPr>
        <p:spPr>
          <a:xfrm>
            <a:off x="1105066" y="5444693"/>
            <a:ext cx="1937258" cy="267189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zh-CN" altLang="en-US" sz="1600" dirty="0" smtClean="0">
                <a:solidFill>
                  <a:srgbClr val="FFFFFF"/>
                </a:solidFill>
                <a:latin typeface="Microsoft YaHei"/>
                <a:ea typeface="Microsoft YaHei"/>
              </a:rPr>
              <a:t>排名：</a:t>
            </a:r>
            <a:r>
              <a:rPr lang="en-US" altLang="zh-CN" sz="1600" dirty="0" smtClean="0">
                <a:solidFill>
                  <a:srgbClr val="FFFFFF"/>
                </a:solidFill>
                <a:latin typeface="Microsoft YaHei"/>
                <a:ea typeface="Microsoft YaHei"/>
              </a:rPr>
              <a:t>23</a:t>
            </a:r>
            <a:endParaRPr lang="en-US" sz="11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  <p:bldP spid="17" grpId="0" animBg="1"/>
      <p:bldP spid="13" grpId="0" animBg="1"/>
      <p:bldP spid="14" grpId="0" animBg="1"/>
      <p:bldP spid="19" grpId="0" animBg="1"/>
      <p:bldP spid="2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90" y="206897"/>
            <a:ext cx="1144168" cy="1048610"/>
          </a:xfrm>
          <a:prstGeom prst="rect">
            <a:avLst/>
          </a:prstGeom>
        </p:spPr>
      </p:pic>
      <p:sp>
        <p:nvSpPr>
          <p:cNvPr id="265" name="TextBox 2"/>
          <p:cNvSpPr txBox="1"/>
          <p:nvPr/>
        </p:nvSpPr>
        <p:spPr>
          <a:xfrm>
            <a:off x="1458501" y="232096"/>
            <a:ext cx="4302614" cy="571247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zh-CN" altLang="en-US" sz="3200" b="1" dirty="0" smtClean="0">
                <a:solidFill>
                  <a:srgbClr val="27506E"/>
                </a:solidFill>
                <a:latin typeface="Microsoft YaHei"/>
                <a:ea typeface="Microsoft YaHei"/>
              </a:rPr>
              <a:t>实验过程：详细过程</a:t>
            </a:r>
            <a:endParaRPr lang="en-US" sz="1100" dirty="0"/>
          </a:p>
        </p:txBody>
      </p:sp>
      <p:sp>
        <p:nvSpPr>
          <p:cNvPr id="266" name="Freeform 3"/>
          <p:cNvSpPr/>
          <p:nvPr/>
        </p:nvSpPr>
        <p:spPr>
          <a:xfrm>
            <a:off x="1595913" y="829556"/>
            <a:ext cx="565877" cy="0"/>
          </a:xfrm>
          <a:custGeom>
            <a:avLst/>
            <a:gdLst/>
            <a:ahLst/>
            <a:cxnLst/>
            <a:rect l="l" t="t" r="r" b="b"/>
            <a:pathLst>
              <a:path w="565877">
                <a:moveTo>
                  <a:pt x="0" y="0"/>
                </a:moveTo>
                <a:lnTo>
                  <a:pt x="565877" y="0"/>
                </a:lnTo>
              </a:path>
            </a:pathLst>
          </a:custGeom>
          <a:solidFill>
            <a:srgbClr val="27506E"/>
          </a:solidFill>
          <a:ln w="19050">
            <a:solidFill>
              <a:srgbClr val="27506E"/>
            </a:solidFill>
            <a:prstDash val="solid"/>
          </a:ln>
        </p:spPr>
      </p:sp>
      <p:sp>
        <p:nvSpPr>
          <p:cNvPr id="289" name="TextBox 15"/>
          <p:cNvSpPr txBox="1"/>
          <p:nvPr/>
        </p:nvSpPr>
        <p:spPr>
          <a:xfrm>
            <a:off x="865731" y="486061"/>
            <a:ext cx="505295" cy="233847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400" dirty="0" smtClean="0">
                <a:solidFill>
                  <a:srgbClr val="FFFFFF"/>
                </a:solidFill>
                <a:latin typeface="Microsoft YaHei"/>
                <a:ea typeface="Microsoft YaHei"/>
              </a:rPr>
              <a:t>0</a:t>
            </a:r>
            <a:r>
              <a:rPr lang="en-US" altLang="zh-CN" sz="1400" dirty="0" smtClean="0">
                <a:solidFill>
                  <a:srgbClr val="FFFFFF"/>
                </a:solidFill>
                <a:latin typeface="Microsoft YaHei"/>
                <a:ea typeface="Microsoft YaHei"/>
              </a:rPr>
              <a:t>2</a:t>
            </a:r>
            <a:endParaRPr lang="en-US" sz="1100" dirty="0"/>
          </a:p>
        </p:txBody>
      </p:sp>
      <p:sp>
        <p:nvSpPr>
          <p:cNvPr id="32" name="文本框 31"/>
          <p:cNvSpPr txBox="1"/>
          <p:nvPr/>
        </p:nvSpPr>
        <p:spPr>
          <a:xfrm>
            <a:off x="1118378" y="1350005"/>
            <a:ext cx="9536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2750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solidFill>
                  <a:srgbClr val="2750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、特征工程：</a:t>
            </a:r>
            <a:r>
              <a:rPr lang="en-US" altLang="zh-CN" dirty="0">
                <a:solidFill>
                  <a:srgbClr val="2750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TF-IDF</a:t>
            </a:r>
            <a:r>
              <a:rPr lang="zh-CN" altLang="en-US" dirty="0">
                <a:solidFill>
                  <a:srgbClr val="2750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464300" y="27178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TFIDF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中的参数：最小支持度为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713" y="2032000"/>
            <a:ext cx="4876190" cy="3628571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464300" y="492760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对训练集和测试集都进行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TFIDF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向量化操作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20593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0" animBg="1"/>
      <p:bldP spid="265" grpId="0" animBg="1"/>
      <p:bldP spid="266" grpId="0" animBg="1"/>
      <p:bldP spid="28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90" y="206897"/>
            <a:ext cx="1144168" cy="1048610"/>
          </a:xfrm>
          <a:prstGeom prst="rect">
            <a:avLst/>
          </a:prstGeom>
        </p:spPr>
      </p:pic>
      <p:sp>
        <p:nvSpPr>
          <p:cNvPr id="265" name="TextBox 2"/>
          <p:cNvSpPr txBox="1"/>
          <p:nvPr/>
        </p:nvSpPr>
        <p:spPr>
          <a:xfrm>
            <a:off x="1458501" y="232096"/>
            <a:ext cx="4302614" cy="571247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zh-CN" altLang="en-US" sz="3200" b="1" dirty="0" smtClean="0">
                <a:solidFill>
                  <a:srgbClr val="27506E"/>
                </a:solidFill>
                <a:latin typeface="Microsoft YaHei"/>
                <a:ea typeface="Microsoft YaHei"/>
              </a:rPr>
              <a:t>实验过程：详细过程</a:t>
            </a:r>
            <a:endParaRPr lang="en-US" sz="1100" dirty="0"/>
          </a:p>
        </p:txBody>
      </p:sp>
      <p:sp>
        <p:nvSpPr>
          <p:cNvPr id="266" name="Freeform 3"/>
          <p:cNvSpPr/>
          <p:nvPr/>
        </p:nvSpPr>
        <p:spPr>
          <a:xfrm>
            <a:off x="1595913" y="829556"/>
            <a:ext cx="565877" cy="0"/>
          </a:xfrm>
          <a:custGeom>
            <a:avLst/>
            <a:gdLst/>
            <a:ahLst/>
            <a:cxnLst/>
            <a:rect l="l" t="t" r="r" b="b"/>
            <a:pathLst>
              <a:path w="565877">
                <a:moveTo>
                  <a:pt x="0" y="0"/>
                </a:moveTo>
                <a:lnTo>
                  <a:pt x="565877" y="0"/>
                </a:lnTo>
              </a:path>
            </a:pathLst>
          </a:custGeom>
          <a:solidFill>
            <a:srgbClr val="27506E"/>
          </a:solidFill>
          <a:ln w="19050">
            <a:solidFill>
              <a:srgbClr val="27506E"/>
            </a:solidFill>
            <a:prstDash val="solid"/>
          </a:ln>
        </p:spPr>
      </p:sp>
      <p:sp>
        <p:nvSpPr>
          <p:cNvPr id="289" name="TextBox 15"/>
          <p:cNvSpPr txBox="1"/>
          <p:nvPr/>
        </p:nvSpPr>
        <p:spPr>
          <a:xfrm>
            <a:off x="865731" y="486061"/>
            <a:ext cx="505295" cy="233847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400" dirty="0" smtClean="0">
                <a:solidFill>
                  <a:srgbClr val="FFFFFF"/>
                </a:solidFill>
                <a:latin typeface="Microsoft YaHei"/>
                <a:ea typeface="Microsoft YaHei"/>
              </a:rPr>
              <a:t>0</a:t>
            </a:r>
            <a:r>
              <a:rPr lang="en-US" altLang="zh-CN" sz="1400" dirty="0" smtClean="0">
                <a:solidFill>
                  <a:srgbClr val="FFFFFF"/>
                </a:solidFill>
                <a:latin typeface="Microsoft YaHei"/>
                <a:ea typeface="Microsoft YaHei"/>
              </a:rPr>
              <a:t>2</a:t>
            </a:r>
            <a:endParaRPr lang="en-US" sz="1100" dirty="0"/>
          </a:p>
        </p:txBody>
      </p:sp>
      <p:sp>
        <p:nvSpPr>
          <p:cNvPr id="32" name="文本框 31"/>
          <p:cNvSpPr txBox="1"/>
          <p:nvPr/>
        </p:nvSpPr>
        <p:spPr>
          <a:xfrm>
            <a:off x="1118378" y="1117600"/>
            <a:ext cx="9536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2750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 smtClean="0">
                <a:solidFill>
                  <a:srgbClr val="2750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、模型</a:t>
            </a:r>
            <a:r>
              <a:rPr lang="zh-CN" altLang="en-US" dirty="0">
                <a:solidFill>
                  <a:srgbClr val="2750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训练：朴素贝叶斯训练、逻辑回归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35415" y="1653199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朴素贝叶斯训练，并进行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折交叉验证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378" y="2490972"/>
            <a:ext cx="8495238" cy="2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14989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0" animBg="1"/>
      <p:bldP spid="265" grpId="0" animBg="1"/>
      <p:bldP spid="266" grpId="0" animBg="1"/>
      <p:bldP spid="28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90" y="206897"/>
            <a:ext cx="1144168" cy="1048610"/>
          </a:xfrm>
          <a:prstGeom prst="rect">
            <a:avLst/>
          </a:prstGeom>
        </p:spPr>
      </p:pic>
      <p:sp>
        <p:nvSpPr>
          <p:cNvPr id="265" name="TextBox 2"/>
          <p:cNvSpPr txBox="1"/>
          <p:nvPr/>
        </p:nvSpPr>
        <p:spPr>
          <a:xfrm>
            <a:off x="1458501" y="232096"/>
            <a:ext cx="4302614" cy="571247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zh-CN" altLang="en-US" sz="3200" b="1" dirty="0" smtClean="0">
                <a:solidFill>
                  <a:srgbClr val="27506E"/>
                </a:solidFill>
                <a:latin typeface="Microsoft YaHei"/>
                <a:ea typeface="Microsoft YaHei"/>
              </a:rPr>
              <a:t>实验过程：详细过程</a:t>
            </a:r>
            <a:endParaRPr lang="en-US" sz="1100" dirty="0"/>
          </a:p>
        </p:txBody>
      </p:sp>
      <p:sp>
        <p:nvSpPr>
          <p:cNvPr id="266" name="Freeform 3"/>
          <p:cNvSpPr/>
          <p:nvPr/>
        </p:nvSpPr>
        <p:spPr>
          <a:xfrm>
            <a:off x="1595913" y="829556"/>
            <a:ext cx="565877" cy="0"/>
          </a:xfrm>
          <a:custGeom>
            <a:avLst/>
            <a:gdLst/>
            <a:ahLst/>
            <a:cxnLst/>
            <a:rect l="l" t="t" r="r" b="b"/>
            <a:pathLst>
              <a:path w="565877">
                <a:moveTo>
                  <a:pt x="0" y="0"/>
                </a:moveTo>
                <a:lnTo>
                  <a:pt x="565877" y="0"/>
                </a:lnTo>
              </a:path>
            </a:pathLst>
          </a:custGeom>
          <a:solidFill>
            <a:srgbClr val="27506E"/>
          </a:solidFill>
          <a:ln w="19050">
            <a:solidFill>
              <a:srgbClr val="27506E"/>
            </a:solidFill>
            <a:prstDash val="solid"/>
          </a:ln>
        </p:spPr>
      </p:sp>
      <p:sp>
        <p:nvSpPr>
          <p:cNvPr id="289" name="TextBox 15"/>
          <p:cNvSpPr txBox="1"/>
          <p:nvPr/>
        </p:nvSpPr>
        <p:spPr>
          <a:xfrm>
            <a:off x="865731" y="486061"/>
            <a:ext cx="505295" cy="233847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400" dirty="0" smtClean="0">
                <a:solidFill>
                  <a:srgbClr val="FFFFFF"/>
                </a:solidFill>
                <a:latin typeface="Microsoft YaHei"/>
                <a:ea typeface="Microsoft YaHei"/>
              </a:rPr>
              <a:t>0</a:t>
            </a:r>
            <a:r>
              <a:rPr lang="en-US" altLang="zh-CN" sz="1400" dirty="0" smtClean="0">
                <a:solidFill>
                  <a:srgbClr val="FFFFFF"/>
                </a:solidFill>
                <a:latin typeface="Microsoft YaHei"/>
                <a:ea typeface="Microsoft YaHei"/>
              </a:rPr>
              <a:t>2</a:t>
            </a:r>
            <a:endParaRPr lang="en-US" sz="1100" dirty="0"/>
          </a:p>
        </p:txBody>
      </p:sp>
      <p:sp>
        <p:nvSpPr>
          <p:cNvPr id="32" name="文本框 31"/>
          <p:cNvSpPr txBox="1"/>
          <p:nvPr/>
        </p:nvSpPr>
        <p:spPr>
          <a:xfrm>
            <a:off x="1118378" y="1117600"/>
            <a:ext cx="9536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2750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 smtClean="0">
                <a:solidFill>
                  <a:srgbClr val="2750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、模型</a:t>
            </a:r>
            <a:r>
              <a:rPr lang="zh-CN" altLang="en-US" dirty="0">
                <a:solidFill>
                  <a:srgbClr val="2750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训练：朴素贝叶斯训练、逻辑回归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35415" y="1653199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逻辑回归训练，并进行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折交叉验证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415" y="2375952"/>
            <a:ext cx="8057143" cy="2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9435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0" animBg="1"/>
      <p:bldP spid="265" grpId="0" animBg="1"/>
      <p:bldP spid="266" grpId="0" animBg="1"/>
      <p:bldP spid="28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90" y="206897"/>
            <a:ext cx="1144168" cy="1048610"/>
          </a:xfrm>
          <a:prstGeom prst="rect">
            <a:avLst/>
          </a:prstGeom>
        </p:spPr>
      </p:pic>
      <p:sp>
        <p:nvSpPr>
          <p:cNvPr id="265" name="TextBox 2"/>
          <p:cNvSpPr txBox="1"/>
          <p:nvPr/>
        </p:nvSpPr>
        <p:spPr>
          <a:xfrm>
            <a:off x="1458501" y="232096"/>
            <a:ext cx="4302614" cy="571247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zh-CN" altLang="en-US" sz="3200" b="1" dirty="0" smtClean="0">
                <a:solidFill>
                  <a:srgbClr val="27506E"/>
                </a:solidFill>
                <a:latin typeface="Microsoft YaHei"/>
                <a:ea typeface="Microsoft YaHei"/>
              </a:rPr>
              <a:t>实验过程：详细过程</a:t>
            </a:r>
            <a:endParaRPr lang="en-US" sz="1100" dirty="0"/>
          </a:p>
        </p:txBody>
      </p:sp>
      <p:sp>
        <p:nvSpPr>
          <p:cNvPr id="266" name="Freeform 3"/>
          <p:cNvSpPr/>
          <p:nvPr/>
        </p:nvSpPr>
        <p:spPr>
          <a:xfrm>
            <a:off x="1595913" y="829556"/>
            <a:ext cx="565877" cy="0"/>
          </a:xfrm>
          <a:custGeom>
            <a:avLst/>
            <a:gdLst/>
            <a:ahLst/>
            <a:cxnLst/>
            <a:rect l="l" t="t" r="r" b="b"/>
            <a:pathLst>
              <a:path w="565877">
                <a:moveTo>
                  <a:pt x="0" y="0"/>
                </a:moveTo>
                <a:lnTo>
                  <a:pt x="565877" y="0"/>
                </a:lnTo>
              </a:path>
            </a:pathLst>
          </a:custGeom>
          <a:solidFill>
            <a:srgbClr val="27506E"/>
          </a:solidFill>
          <a:ln w="19050">
            <a:solidFill>
              <a:srgbClr val="27506E"/>
            </a:solidFill>
            <a:prstDash val="solid"/>
          </a:ln>
        </p:spPr>
      </p:sp>
      <p:sp>
        <p:nvSpPr>
          <p:cNvPr id="289" name="TextBox 15"/>
          <p:cNvSpPr txBox="1"/>
          <p:nvPr/>
        </p:nvSpPr>
        <p:spPr>
          <a:xfrm>
            <a:off x="865731" y="486061"/>
            <a:ext cx="505295" cy="233847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400" dirty="0" smtClean="0">
                <a:solidFill>
                  <a:srgbClr val="FFFFFF"/>
                </a:solidFill>
                <a:latin typeface="Microsoft YaHei"/>
                <a:ea typeface="Microsoft YaHei"/>
              </a:rPr>
              <a:t>0</a:t>
            </a:r>
            <a:r>
              <a:rPr lang="en-US" altLang="zh-CN" sz="1400" dirty="0" smtClean="0">
                <a:solidFill>
                  <a:srgbClr val="FFFFFF"/>
                </a:solidFill>
                <a:latin typeface="Microsoft YaHei"/>
                <a:ea typeface="Microsoft YaHei"/>
              </a:rPr>
              <a:t>2</a:t>
            </a:r>
            <a:endParaRPr lang="en-US" sz="1100" dirty="0"/>
          </a:p>
        </p:txBody>
      </p:sp>
      <p:sp>
        <p:nvSpPr>
          <p:cNvPr id="32" name="文本框 31"/>
          <p:cNvSpPr txBox="1"/>
          <p:nvPr/>
        </p:nvSpPr>
        <p:spPr>
          <a:xfrm>
            <a:off x="1118378" y="1117600"/>
            <a:ext cx="9536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2750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 smtClean="0">
                <a:solidFill>
                  <a:srgbClr val="2750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、输出结果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18378" y="1884624"/>
            <a:ext cx="419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朴素贝叶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斯预测结果，排名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回归预测结果，排名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25.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56054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0" animBg="1"/>
      <p:bldP spid="265" grpId="0" animBg="1"/>
      <p:bldP spid="266" grpId="0" animBg="1"/>
      <p:bldP spid="28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3" b="-3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roup 1"/>
          <p:cNvGrpSpPr/>
          <p:nvPr/>
        </p:nvGrpSpPr>
        <p:grpSpPr>
          <a:xfrm>
            <a:off x="5243759" y="2497617"/>
            <a:ext cx="1833543" cy="499691"/>
            <a:chOff x="5243759" y="1825705"/>
            <a:chExt cx="1833543" cy="499691"/>
          </a:xfrm>
        </p:grpSpPr>
        <p:pic>
          <p:nvPicPr>
            <p:cNvPr id="208" name="Picture 20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43759" y="1825705"/>
              <a:ext cx="1833543" cy="499691"/>
            </a:xfrm>
            <a:prstGeom prst="rect">
              <a:avLst/>
            </a:prstGeom>
          </p:spPr>
        </p:pic>
        <p:sp>
          <p:nvSpPr>
            <p:cNvPr id="209" name="TextBox 208"/>
            <p:cNvSpPr txBox="1"/>
            <p:nvPr/>
          </p:nvSpPr>
          <p:spPr>
            <a:xfrm>
              <a:off x="5530979" y="1891513"/>
              <a:ext cx="1389561" cy="381890"/>
            </a:xfrm>
            <a:prstGeom prst="rect">
              <a:avLst/>
            </a:prstGeom>
          </p:spPr>
          <p:txBody>
            <a:bodyPr lIns="0" tIns="0" rIns="0" bIns="0" rtlCol="0" anchor="ctr">
              <a:spAutoFit/>
            </a:bodyPr>
            <a:lstStyle/>
            <a:p>
              <a:pPr algn="l" latinLnBrk="1">
                <a:lnSpc>
                  <a:spcPct val="116199"/>
                </a:lnSpc>
              </a:pPr>
              <a:r>
                <a:rPr lang="en-US" sz="1600">
                  <a:solidFill>
                    <a:srgbClr val="FFFFFF"/>
                  </a:solidFill>
                  <a:latin typeface="Microsoft YaHei"/>
                  <a:ea typeface="Microsoft YaHei"/>
                </a:rPr>
                <a:t>PART Three</a:t>
              </a:r>
              <a:endParaRPr lang="en-US" sz="1100"/>
            </a:p>
          </p:txBody>
        </p:sp>
      </p:grpSp>
      <p:sp>
        <p:nvSpPr>
          <p:cNvPr id="210" name="TextBox 2"/>
          <p:cNvSpPr txBox="1"/>
          <p:nvPr/>
        </p:nvSpPr>
        <p:spPr>
          <a:xfrm>
            <a:off x="5188151" y="3259482"/>
            <a:ext cx="2205806" cy="601318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zh-CN" altLang="en-US" sz="3600" b="1" dirty="0" smtClean="0">
                <a:solidFill>
                  <a:srgbClr val="FFFFFF"/>
                </a:solidFill>
                <a:latin typeface="Microsoft YaHei"/>
                <a:ea typeface="Microsoft YaHei"/>
              </a:rPr>
              <a:t>课程总结</a:t>
            </a:r>
            <a:endParaRPr lang="en-US" sz="1100" dirty="0"/>
          </a:p>
        </p:txBody>
      </p:sp>
      <p:pic>
        <p:nvPicPr>
          <p:cNvPr id="212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8566" y="3447798"/>
            <a:ext cx="5778500" cy="3045157"/>
          </a:xfrm>
          <a:prstGeom prst="rect">
            <a:avLst/>
          </a:prstGeom>
        </p:spPr>
      </p:pic>
      <p:pic>
        <p:nvPicPr>
          <p:cNvPr id="213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8496" y="1648557"/>
            <a:ext cx="3037566" cy="3620349"/>
          </a:xfrm>
          <a:prstGeom prst="rect">
            <a:avLst/>
          </a:prstGeom>
        </p:spPr>
      </p:pic>
      <p:sp>
        <p:nvSpPr>
          <p:cNvPr id="214" name="TextBox 6"/>
          <p:cNvSpPr txBox="1"/>
          <p:nvPr/>
        </p:nvSpPr>
        <p:spPr>
          <a:xfrm>
            <a:off x="2620407" y="2530971"/>
            <a:ext cx="1270000" cy="835100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5000" dirty="0">
                <a:solidFill>
                  <a:srgbClr val="FFFFFF"/>
                </a:solidFill>
                <a:latin typeface="Microsoft YaHei"/>
                <a:ea typeface="Microsoft YaHei"/>
              </a:rPr>
              <a:t>03</a:t>
            </a:r>
            <a:endParaRPr lang="en-US" sz="11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" grpId="0" animBg="1"/>
      <p:bldP spid="210" grpId="0" animBg="1"/>
      <p:bldP spid="212" grpId="0" animBg="1"/>
      <p:bldP spid="213" grpId="0" animBg="1"/>
      <p:bldP spid="2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2" name="Group 1"/>
          <p:cNvGrpSpPr/>
          <p:nvPr/>
        </p:nvGrpSpPr>
        <p:grpSpPr>
          <a:xfrm>
            <a:off x="782213" y="2177925"/>
            <a:ext cx="2193131" cy="3271720"/>
            <a:chOff x="782213" y="2177925"/>
            <a:chExt cx="2193131" cy="3271720"/>
          </a:xfrm>
        </p:grpSpPr>
        <p:sp>
          <p:nvSpPr>
            <p:cNvPr id="393" name="Freeform 392"/>
            <p:cNvSpPr/>
            <p:nvPr/>
          </p:nvSpPr>
          <p:spPr>
            <a:xfrm>
              <a:off x="782213" y="2177925"/>
              <a:ext cx="2193131" cy="3271720"/>
            </a:xfrm>
            <a:custGeom>
              <a:avLst/>
              <a:gdLst/>
              <a:ahLst/>
              <a:cxnLst/>
              <a:rect l="l" t="t" r="r" b="b"/>
              <a:pathLst>
                <a:path w="2193131" h="3271720">
                  <a:moveTo>
                    <a:pt x="1487782" y="2537474"/>
                  </a:moveTo>
                  <a:lnTo>
                    <a:pt x="704946" y="2537474"/>
                  </a:lnTo>
                  <a:cubicBezTo>
                    <a:pt x="648511" y="2537474"/>
                    <a:pt x="601998" y="2583557"/>
                    <a:pt x="601998" y="2640657"/>
                  </a:cubicBezTo>
                  <a:cubicBezTo>
                    <a:pt x="601998" y="2697397"/>
                    <a:pt x="648511" y="2742833"/>
                    <a:pt x="704946" y="2742833"/>
                  </a:cubicBezTo>
                  <a:lnTo>
                    <a:pt x="1487782" y="2742833"/>
                  </a:lnTo>
                  <a:cubicBezTo>
                    <a:pt x="1544296" y="2742833"/>
                    <a:pt x="1590399" y="2697397"/>
                    <a:pt x="1590399" y="2640657"/>
                  </a:cubicBezTo>
                  <a:cubicBezTo>
                    <a:pt x="1590399" y="2583557"/>
                    <a:pt x="1544296" y="2537474"/>
                    <a:pt x="1487782" y="2537474"/>
                  </a:cubicBezTo>
                  <a:moveTo>
                    <a:pt x="1487782" y="2852861"/>
                  </a:moveTo>
                  <a:lnTo>
                    <a:pt x="704946" y="2852861"/>
                  </a:lnTo>
                  <a:cubicBezTo>
                    <a:pt x="648511" y="2852861"/>
                    <a:pt x="601998" y="2898399"/>
                    <a:pt x="601998" y="2955563"/>
                  </a:cubicBezTo>
                  <a:cubicBezTo>
                    <a:pt x="601998" y="3012116"/>
                    <a:pt x="648511" y="3058242"/>
                    <a:pt x="704946" y="3058242"/>
                  </a:cubicBezTo>
                  <a:lnTo>
                    <a:pt x="1487782" y="3058242"/>
                  </a:lnTo>
                  <a:cubicBezTo>
                    <a:pt x="1544296" y="3058242"/>
                    <a:pt x="1590399" y="3012116"/>
                    <a:pt x="1590399" y="2955563"/>
                  </a:cubicBezTo>
                  <a:cubicBezTo>
                    <a:pt x="1590399" y="2898399"/>
                    <a:pt x="1544296" y="2852861"/>
                    <a:pt x="1487782" y="2852861"/>
                  </a:cubicBezTo>
                  <a:moveTo>
                    <a:pt x="1096145" y="3271720"/>
                  </a:moveTo>
                  <a:lnTo>
                    <a:pt x="1435489" y="3149439"/>
                  </a:lnTo>
                  <a:lnTo>
                    <a:pt x="757815" y="3149439"/>
                  </a:lnTo>
                  <a:lnTo>
                    <a:pt x="1096145" y="3271720"/>
                  </a:lnTo>
                  <a:close/>
                  <a:moveTo>
                    <a:pt x="1108339" y="0"/>
                  </a:moveTo>
                  <a:lnTo>
                    <a:pt x="1084051" y="0"/>
                  </a:lnTo>
                  <a:cubicBezTo>
                    <a:pt x="512244" y="0"/>
                    <a:pt x="0" y="463705"/>
                    <a:pt x="0" y="1035734"/>
                  </a:cubicBezTo>
                  <a:cubicBezTo>
                    <a:pt x="0" y="1607785"/>
                    <a:pt x="480924" y="1935605"/>
                    <a:pt x="529328" y="2112346"/>
                  </a:cubicBezTo>
                  <a:cubicBezTo>
                    <a:pt x="578458" y="2289360"/>
                    <a:pt x="530047" y="2377666"/>
                    <a:pt x="660137" y="2418975"/>
                  </a:cubicBezTo>
                  <a:cubicBezTo>
                    <a:pt x="789954" y="2461111"/>
                    <a:pt x="1084051" y="2452080"/>
                    <a:pt x="1084051" y="2452080"/>
                  </a:cubicBezTo>
                  <a:lnTo>
                    <a:pt x="1108339" y="2452080"/>
                  </a:lnTo>
                  <a:cubicBezTo>
                    <a:pt x="1108339" y="2452080"/>
                    <a:pt x="1402457" y="2461111"/>
                    <a:pt x="1532411" y="2418975"/>
                  </a:cubicBezTo>
                  <a:cubicBezTo>
                    <a:pt x="1662523" y="2377666"/>
                    <a:pt x="1614249" y="2289360"/>
                    <a:pt x="1663365" y="2112346"/>
                  </a:cubicBezTo>
                  <a:cubicBezTo>
                    <a:pt x="1712344" y="1935605"/>
                    <a:pt x="2193131" y="1607785"/>
                    <a:pt x="2193131" y="1035734"/>
                  </a:cubicBezTo>
                  <a:cubicBezTo>
                    <a:pt x="2193131" y="463705"/>
                    <a:pt x="1680750" y="0"/>
                    <a:pt x="1108339" y="0"/>
                  </a:cubicBezTo>
                </a:path>
              </a:pathLst>
            </a:custGeom>
            <a:solidFill>
              <a:srgbClr val="27506E"/>
            </a:solidFill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4" name="Freeform 393"/>
            <p:cNvSpPr/>
            <p:nvPr/>
          </p:nvSpPr>
          <p:spPr>
            <a:xfrm>
              <a:off x="1199575" y="2617168"/>
              <a:ext cx="1364751" cy="1364751"/>
            </a:xfrm>
            <a:custGeom>
              <a:avLst/>
              <a:gdLst/>
              <a:ahLst/>
              <a:cxnLst/>
              <a:rect l="l" t="t" r="r" b="b"/>
              <a:pathLst>
                <a:path w="1364751" h="1364751">
                  <a:moveTo>
                    <a:pt x="674270" y="408016"/>
                  </a:moveTo>
                  <a:lnTo>
                    <a:pt x="674270" y="406915"/>
                  </a:lnTo>
                  <a:cubicBezTo>
                    <a:pt x="700219" y="406915"/>
                    <a:pt x="721253" y="385875"/>
                    <a:pt x="721253" y="359923"/>
                  </a:cubicBezTo>
                  <a:cubicBezTo>
                    <a:pt x="721253" y="333971"/>
                    <a:pt x="700219" y="312930"/>
                    <a:pt x="674270" y="312930"/>
                  </a:cubicBezTo>
                  <a:cubicBezTo>
                    <a:pt x="466202" y="312930"/>
                    <a:pt x="296871" y="482277"/>
                    <a:pt x="296871" y="690381"/>
                  </a:cubicBezTo>
                  <a:cubicBezTo>
                    <a:pt x="296871" y="898485"/>
                    <a:pt x="466202" y="1067826"/>
                    <a:pt x="674270" y="1067826"/>
                  </a:cubicBezTo>
                  <a:cubicBezTo>
                    <a:pt x="882342" y="1067826"/>
                    <a:pt x="1051667" y="898485"/>
                    <a:pt x="1051667" y="690381"/>
                  </a:cubicBezTo>
                  <a:cubicBezTo>
                    <a:pt x="1051667" y="672794"/>
                    <a:pt x="1050393" y="654763"/>
                    <a:pt x="1047849" y="636886"/>
                  </a:cubicBezTo>
                  <a:lnTo>
                    <a:pt x="1045944" y="637046"/>
                  </a:lnTo>
                  <a:cubicBezTo>
                    <a:pt x="1041598" y="617258"/>
                    <a:pt x="1024787" y="602154"/>
                    <a:pt x="1003703" y="602154"/>
                  </a:cubicBezTo>
                  <a:cubicBezTo>
                    <a:pt x="980050" y="602154"/>
                    <a:pt x="961091" y="620890"/>
                    <a:pt x="959997" y="644272"/>
                  </a:cubicBezTo>
                  <a:lnTo>
                    <a:pt x="959242" y="644339"/>
                  </a:lnTo>
                  <a:cubicBezTo>
                    <a:pt x="963362" y="663690"/>
                    <a:pt x="960022" y="670592"/>
                    <a:pt x="960022" y="690381"/>
                  </a:cubicBezTo>
                  <a:cubicBezTo>
                    <a:pt x="960022" y="846112"/>
                    <a:pt x="829985" y="972841"/>
                    <a:pt x="674270" y="972841"/>
                  </a:cubicBezTo>
                  <a:cubicBezTo>
                    <a:pt x="518609" y="972841"/>
                    <a:pt x="391943" y="846112"/>
                    <a:pt x="391943" y="690381"/>
                  </a:cubicBezTo>
                  <a:cubicBezTo>
                    <a:pt x="391893" y="614943"/>
                    <a:pt x="421282" y="544005"/>
                    <a:pt x="474573" y="490711"/>
                  </a:cubicBezTo>
                  <a:cubicBezTo>
                    <a:pt x="527914" y="437357"/>
                    <a:pt x="598842" y="408016"/>
                    <a:pt x="674270" y="408016"/>
                  </a:cubicBezTo>
                  <a:close/>
                  <a:moveTo>
                    <a:pt x="806470" y="266001"/>
                  </a:moveTo>
                  <a:lnTo>
                    <a:pt x="834932" y="452693"/>
                  </a:lnTo>
                  <a:lnTo>
                    <a:pt x="833998" y="453571"/>
                  </a:lnTo>
                  <a:lnTo>
                    <a:pt x="677550" y="610138"/>
                  </a:lnTo>
                  <a:lnTo>
                    <a:pt x="675544" y="609987"/>
                  </a:lnTo>
                  <a:cubicBezTo>
                    <a:pt x="675101" y="609940"/>
                    <a:pt x="674660" y="609893"/>
                    <a:pt x="674267" y="609893"/>
                  </a:cubicBezTo>
                  <a:cubicBezTo>
                    <a:pt x="629891" y="609893"/>
                    <a:pt x="593742" y="645996"/>
                    <a:pt x="593742" y="690378"/>
                  </a:cubicBezTo>
                  <a:cubicBezTo>
                    <a:pt x="593742" y="690818"/>
                    <a:pt x="593792" y="691262"/>
                    <a:pt x="593839" y="691699"/>
                  </a:cubicBezTo>
                  <a:lnTo>
                    <a:pt x="593937" y="692878"/>
                  </a:lnTo>
                  <a:lnTo>
                    <a:pt x="596977" y="709730"/>
                  </a:lnTo>
                  <a:cubicBezTo>
                    <a:pt x="604128" y="738436"/>
                    <a:pt x="626511" y="760731"/>
                    <a:pt x="655365" y="767784"/>
                  </a:cubicBezTo>
                  <a:lnTo>
                    <a:pt x="672013" y="770765"/>
                  </a:lnTo>
                  <a:cubicBezTo>
                    <a:pt x="672799" y="770816"/>
                    <a:pt x="673582" y="770913"/>
                    <a:pt x="674267" y="770913"/>
                  </a:cubicBezTo>
                  <a:cubicBezTo>
                    <a:pt x="718643" y="770913"/>
                    <a:pt x="754746" y="734763"/>
                    <a:pt x="754746" y="690381"/>
                  </a:cubicBezTo>
                  <a:cubicBezTo>
                    <a:pt x="754746" y="690086"/>
                    <a:pt x="754699" y="689740"/>
                    <a:pt x="754699" y="689450"/>
                  </a:cubicBezTo>
                  <a:cubicBezTo>
                    <a:pt x="754648" y="688960"/>
                    <a:pt x="754601" y="688516"/>
                    <a:pt x="754601" y="688032"/>
                  </a:cubicBezTo>
                  <a:lnTo>
                    <a:pt x="754601" y="687001"/>
                  </a:lnTo>
                  <a:lnTo>
                    <a:pt x="911822" y="529701"/>
                  </a:lnTo>
                  <a:lnTo>
                    <a:pt x="1105741" y="559237"/>
                  </a:lnTo>
                  <a:lnTo>
                    <a:pt x="1110986" y="554099"/>
                  </a:lnTo>
                  <a:lnTo>
                    <a:pt x="1364751" y="300245"/>
                  </a:lnTo>
                  <a:lnTo>
                    <a:pt x="1104127" y="262916"/>
                  </a:lnTo>
                  <a:lnTo>
                    <a:pt x="1103835" y="261102"/>
                  </a:lnTo>
                  <a:lnTo>
                    <a:pt x="1064157" y="0"/>
                  </a:lnTo>
                  <a:lnTo>
                    <a:pt x="1043837" y="20279"/>
                  </a:lnTo>
                  <a:lnTo>
                    <a:pt x="805345" y="258753"/>
                  </a:lnTo>
                  <a:lnTo>
                    <a:pt x="806470" y="266001"/>
                  </a:lnTo>
                  <a:close/>
                  <a:moveTo>
                    <a:pt x="894735" y="283491"/>
                  </a:moveTo>
                  <a:lnTo>
                    <a:pt x="999650" y="183507"/>
                  </a:lnTo>
                  <a:lnTo>
                    <a:pt x="1000439" y="188110"/>
                  </a:lnTo>
                  <a:lnTo>
                    <a:pt x="1027026" y="340165"/>
                  </a:lnTo>
                  <a:lnTo>
                    <a:pt x="1045589" y="340904"/>
                  </a:lnTo>
                  <a:lnTo>
                    <a:pt x="1188229" y="360398"/>
                  </a:lnTo>
                  <a:lnTo>
                    <a:pt x="1184361" y="364026"/>
                  </a:lnTo>
                  <a:lnTo>
                    <a:pt x="1075465" y="464841"/>
                  </a:lnTo>
                  <a:lnTo>
                    <a:pt x="1074349" y="464693"/>
                  </a:lnTo>
                  <a:lnTo>
                    <a:pt x="916923" y="446323"/>
                  </a:lnTo>
                  <a:lnTo>
                    <a:pt x="916621" y="444414"/>
                  </a:lnTo>
                  <a:lnTo>
                    <a:pt x="893795" y="284372"/>
                  </a:lnTo>
                  <a:lnTo>
                    <a:pt x="894735" y="283491"/>
                  </a:lnTo>
                  <a:close/>
                  <a:moveTo>
                    <a:pt x="1322048" y="530487"/>
                  </a:moveTo>
                  <a:cubicBezTo>
                    <a:pt x="1314445" y="516207"/>
                    <a:pt x="1299895" y="506154"/>
                    <a:pt x="1282587" y="506154"/>
                  </a:cubicBezTo>
                  <a:cubicBezTo>
                    <a:pt x="1257588" y="506154"/>
                    <a:pt x="1237334" y="526414"/>
                    <a:pt x="1237334" y="551411"/>
                  </a:cubicBezTo>
                  <a:cubicBezTo>
                    <a:pt x="1237334" y="559571"/>
                    <a:pt x="1240082" y="566819"/>
                    <a:pt x="1243859" y="573426"/>
                  </a:cubicBezTo>
                  <a:lnTo>
                    <a:pt x="1243730" y="573498"/>
                  </a:lnTo>
                  <a:cubicBezTo>
                    <a:pt x="1253277" y="615626"/>
                    <a:pt x="1253519" y="647024"/>
                    <a:pt x="1253519" y="690381"/>
                  </a:cubicBezTo>
                  <a:cubicBezTo>
                    <a:pt x="1253519" y="1009827"/>
                    <a:pt x="993678" y="1269703"/>
                    <a:pt x="674270" y="1269703"/>
                  </a:cubicBezTo>
                  <a:cubicBezTo>
                    <a:pt x="354815" y="1269703"/>
                    <a:pt x="94975" y="1009827"/>
                    <a:pt x="94975" y="690381"/>
                  </a:cubicBezTo>
                  <a:cubicBezTo>
                    <a:pt x="94975" y="370932"/>
                    <a:pt x="354815" y="111056"/>
                    <a:pt x="674270" y="111056"/>
                  </a:cubicBezTo>
                  <a:cubicBezTo>
                    <a:pt x="717719" y="111056"/>
                    <a:pt x="761117" y="115908"/>
                    <a:pt x="803140" y="125458"/>
                  </a:cubicBezTo>
                  <a:lnTo>
                    <a:pt x="803562" y="123961"/>
                  </a:lnTo>
                  <a:cubicBezTo>
                    <a:pt x="805993" y="124354"/>
                    <a:pt x="808187" y="125408"/>
                    <a:pt x="810735" y="125408"/>
                  </a:cubicBezTo>
                  <a:cubicBezTo>
                    <a:pt x="836470" y="125408"/>
                    <a:pt x="857334" y="104541"/>
                    <a:pt x="857334" y="78796"/>
                  </a:cubicBezTo>
                  <a:cubicBezTo>
                    <a:pt x="857334" y="59007"/>
                    <a:pt x="844916" y="42335"/>
                    <a:pt x="827514" y="35571"/>
                  </a:cubicBezTo>
                  <a:cubicBezTo>
                    <a:pt x="766582" y="17744"/>
                    <a:pt x="738658" y="16021"/>
                    <a:pt x="674270" y="16021"/>
                  </a:cubicBezTo>
                  <a:cubicBezTo>
                    <a:pt x="302509" y="16021"/>
                    <a:pt x="0" y="318565"/>
                    <a:pt x="0" y="690381"/>
                  </a:cubicBezTo>
                  <a:cubicBezTo>
                    <a:pt x="0" y="1062197"/>
                    <a:pt x="302506" y="1364751"/>
                    <a:pt x="674270" y="1364751"/>
                  </a:cubicBezTo>
                  <a:cubicBezTo>
                    <a:pt x="1046041" y="1364751"/>
                    <a:pt x="1348538" y="1062197"/>
                    <a:pt x="1348538" y="690381"/>
                  </a:cubicBezTo>
                  <a:cubicBezTo>
                    <a:pt x="1348538" y="625770"/>
                    <a:pt x="1341736" y="591280"/>
                    <a:pt x="1323661" y="529609"/>
                  </a:cubicBezTo>
                  <a:lnTo>
                    <a:pt x="1322048" y="530487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395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90" y="206897"/>
            <a:ext cx="1144168" cy="1048610"/>
          </a:xfrm>
          <a:prstGeom prst="rect">
            <a:avLst/>
          </a:prstGeom>
        </p:spPr>
      </p:pic>
      <p:sp>
        <p:nvSpPr>
          <p:cNvPr id="396" name="TextBox 3"/>
          <p:cNvSpPr txBox="1"/>
          <p:nvPr/>
        </p:nvSpPr>
        <p:spPr>
          <a:xfrm>
            <a:off x="1458501" y="250467"/>
            <a:ext cx="2711101" cy="534505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latinLnBrk="1">
              <a:lnSpc>
                <a:spcPct val="116199"/>
              </a:lnSpc>
            </a:pPr>
            <a:r>
              <a:rPr lang="zh-CN" altLang="en-US" sz="3200" b="1" dirty="0">
                <a:solidFill>
                  <a:srgbClr val="27506E"/>
                </a:solidFill>
                <a:latin typeface="Microsoft YaHei"/>
                <a:ea typeface="Microsoft YaHei"/>
              </a:rPr>
              <a:t>课程</a:t>
            </a:r>
            <a:r>
              <a:rPr lang="zh-CN" altLang="en-US" sz="3200" b="1" dirty="0" smtClean="0">
                <a:solidFill>
                  <a:srgbClr val="27506E"/>
                </a:solidFill>
                <a:latin typeface="Microsoft YaHei"/>
                <a:ea typeface="Microsoft YaHei"/>
              </a:rPr>
              <a:t>总结</a:t>
            </a:r>
            <a:endParaRPr lang="en-US" altLang="zh-CN" sz="1100" dirty="0"/>
          </a:p>
        </p:txBody>
      </p:sp>
      <p:sp>
        <p:nvSpPr>
          <p:cNvPr id="397" name="Freeform 4"/>
          <p:cNvSpPr/>
          <p:nvPr/>
        </p:nvSpPr>
        <p:spPr>
          <a:xfrm>
            <a:off x="1595913" y="829556"/>
            <a:ext cx="565877" cy="0"/>
          </a:xfrm>
          <a:custGeom>
            <a:avLst/>
            <a:gdLst/>
            <a:ahLst/>
            <a:cxnLst/>
            <a:rect l="l" t="t" r="r" b="b"/>
            <a:pathLst>
              <a:path w="565877">
                <a:moveTo>
                  <a:pt x="0" y="0"/>
                </a:moveTo>
                <a:lnTo>
                  <a:pt x="565877" y="0"/>
                </a:lnTo>
              </a:path>
            </a:pathLst>
          </a:custGeom>
          <a:solidFill>
            <a:srgbClr val="27506E"/>
          </a:solidFill>
          <a:ln w="19050">
            <a:solidFill>
              <a:srgbClr val="27506E"/>
            </a:solidFill>
            <a:prstDash val="solid"/>
          </a:ln>
        </p:spPr>
      </p:sp>
      <p:grpSp>
        <p:nvGrpSpPr>
          <p:cNvPr id="399" name="Group 6"/>
          <p:cNvGrpSpPr/>
          <p:nvPr/>
        </p:nvGrpSpPr>
        <p:grpSpPr>
          <a:xfrm>
            <a:off x="3259389" y="1450105"/>
            <a:ext cx="4114966" cy="2393991"/>
            <a:chOff x="3332102" y="2236976"/>
            <a:chExt cx="4114966" cy="2393991"/>
          </a:xfrm>
        </p:grpSpPr>
        <p:sp>
          <p:nvSpPr>
            <p:cNvPr id="403" name="TextBox 402"/>
            <p:cNvSpPr txBox="1"/>
            <p:nvPr/>
          </p:nvSpPr>
          <p:spPr>
            <a:xfrm>
              <a:off x="3776923" y="2236976"/>
              <a:ext cx="1270000" cy="233847"/>
            </a:xfrm>
            <a:prstGeom prst="rect">
              <a:avLst/>
            </a:prstGeom>
          </p:spPr>
          <p:txBody>
            <a:bodyPr lIns="0" tIns="0" rIns="0" bIns="0" rtlCol="0" anchor="ctr">
              <a:spAutoFit/>
            </a:bodyPr>
            <a:lstStyle/>
            <a:p>
              <a:pPr algn="l" latinLnBrk="1">
                <a:lnSpc>
                  <a:spcPct val="116199"/>
                </a:lnSpc>
              </a:pPr>
              <a:r>
                <a:rPr lang="zh-CN" altLang="en-US" sz="1400" dirty="0" smtClean="0">
                  <a:solidFill>
                    <a:srgbClr val="42464B"/>
                  </a:solidFill>
                  <a:latin typeface="Microsoft YaHei"/>
                  <a:ea typeface="Microsoft YaHei"/>
                </a:rPr>
                <a:t>启示</a:t>
              </a:r>
              <a:r>
                <a:rPr lang="en-US" sz="1400" dirty="0" smtClean="0">
                  <a:solidFill>
                    <a:srgbClr val="42464B"/>
                  </a:solidFill>
                  <a:latin typeface="Microsoft YaHei"/>
                  <a:ea typeface="Microsoft YaHei"/>
                </a:rPr>
                <a:t>一</a:t>
              </a:r>
              <a:endParaRPr lang="en-US" sz="1100" dirty="0"/>
            </a:p>
          </p:txBody>
        </p:sp>
        <p:sp>
          <p:nvSpPr>
            <p:cNvPr id="404" name="TextBox 403"/>
            <p:cNvSpPr txBox="1"/>
            <p:nvPr/>
          </p:nvSpPr>
          <p:spPr>
            <a:xfrm>
              <a:off x="3841984" y="2737045"/>
              <a:ext cx="3605084" cy="233847"/>
            </a:xfrm>
            <a:prstGeom prst="rect">
              <a:avLst/>
            </a:prstGeom>
          </p:spPr>
          <p:txBody>
            <a:bodyPr lIns="0" tIns="0" rIns="0" bIns="0" rtlCol="0" anchor="ctr">
              <a:spAutoFit/>
            </a:bodyPr>
            <a:lstStyle/>
            <a:p>
              <a:pPr latinLnBrk="1">
                <a:lnSpc>
                  <a:spcPct val="116199"/>
                </a:lnSpc>
              </a:pPr>
              <a:r>
                <a:rPr lang="zh-CN" altLang="en-US" sz="1400" dirty="0" smtClean="0">
                  <a:solidFill>
                    <a:srgbClr val="42464B"/>
                  </a:solidFill>
                  <a:latin typeface="Microsoft YaHei"/>
                  <a:ea typeface="Microsoft YaHei"/>
                </a:rPr>
                <a:t>相关数据挖掘知识</a:t>
              </a:r>
              <a:endParaRPr lang="en-US" sz="1100" dirty="0"/>
            </a:p>
          </p:txBody>
        </p:sp>
        <p:sp>
          <p:nvSpPr>
            <p:cNvPr id="405" name="Freeform 404"/>
            <p:cNvSpPr/>
            <p:nvPr/>
          </p:nvSpPr>
          <p:spPr>
            <a:xfrm>
              <a:off x="3875530" y="2584040"/>
              <a:ext cx="565877" cy="0"/>
            </a:xfrm>
            <a:custGeom>
              <a:avLst/>
              <a:gdLst/>
              <a:ahLst/>
              <a:cxnLst/>
              <a:rect l="l" t="t" r="r" b="b"/>
              <a:pathLst>
                <a:path w="565877">
                  <a:moveTo>
                    <a:pt x="0" y="0"/>
                  </a:moveTo>
                  <a:lnTo>
                    <a:pt x="565877" y="0"/>
                  </a:lnTo>
                </a:path>
              </a:pathLst>
            </a:custGeom>
            <a:solidFill>
              <a:srgbClr val="27506E"/>
            </a:solidFill>
            <a:ln w="19050">
              <a:solidFill>
                <a:srgbClr val="27506E"/>
              </a:solidFill>
              <a:prstDash val="solid"/>
            </a:ln>
          </p:spPr>
        </p:sp>
        <p:sp>
          <p:nvSpPr>
            <p:cNvPr id="406" name="TextBox 405"/>
            <p:cNvSpPr txBox="1"/>
            <p:nvPr/>
          </p:nvSpPr>
          <p:spPr>
            <a:xfrm>
              <a:off x="3775939" y="3876282"/>
              <a:ext cx="1270000" cy="233847"/>
            </a:xfrm>
            <a:prstGeom prst="rect">
              <a:avLst/>
            </a:prstGeom>
          </p:spPr>
          <p:txBody>
            <a:bodyPr lIns="0" tIns="0" rIns="0" bIns="0" rtlCol="0" anchor="ctr">
              <a:spAutoFit/>
            </a:bodyPr>
            <a:lstStyle/>
            <a:p>
              <a:pPr algn="l" latinLnBrk="1">
                <a:lnSpc>
                  <a:spcPct val="116199"/>
                </a:lnSpc>
              </a:pPr>
              <a:r>
                <a:rPr lang="zh-CN" altLang="en-US" sz="1400" dirty="0" smtClean="0">
                  <a:solidFill>
                    <a:srgbClr val="42464B"/>
                  </a:solidFill>
                  <a:latin typeface="Microsoft YaHei"/>
                  <a:ea typeface="Microsoft YaHei"/>
                </a:rPr>
                <a:t>启示二</a:t>
              </a:r>
              <a:endParaRPr lang="en-US" sz="1100" dirty="0"/>
            </a:p>
          </p:txBody>
        </p:sp>
        <p:sp>
          <p:nvSpPr>
            <p:cNvPr id="407" name="TextBox 406"/>
            <p:cNvSpPr txBox="1"/>
            <p:nvPr/>
          </p:nvSpPr>
          <p:spPr>
            <a:xfrm>
              <a:off x="3811700" y="4397120"/>
              <a:ext cx="3605084" cy="233847"/>
            </a:xfrm>
            <a:prstGeom prst="rect">
              <a:avLst/>
            </a:prstGeom>
          </p:spPr>
          <p:txBody>
            <a:bodyPr lIns="0" tIns="0" rIns="0" bIns="0" rtlCol="0" anchor="ctr">
              <a:spAutoFit/>
            </a:bodyPr>
            <a:lstStyle/>
            <a:p>
              <a:pPr latinLnBrk="1">
                <a:lnSpc>
                  <a:spcPct val="116199"/>
                </a:lnSpc>
              </a:pPr>
              <a:r>
                <a:rPr lang="zh-CN" altLang="en-US" sz="1400" dirty="0" smtClean="0">
                  <a:solidFill>
                    <a:srgbClr val="42464B"/>
                  </a:solidFill>
                  <a:latin typeface="Microsoft YaHei"/>
                  <a:ea typeface="Microsoft YaHei"/>
                </a:rPr>
                <a:t>机器学习入门</a:t>
              </a:r>
              <a:endParaRPr lang="en-US" sz="1100" dirty="0"/>
            </a:p>
          </p:txBody>
        </p:sp>
        <p:sp>
          <p:nvSpPr>
            <p:cNvPr id="408" name="Freeform 407"/>
            <p:cNvSpPr/>
            <p:nvPr/>
          </p:nvSpPr>
          <p:spPr>
            <a:xfrm>
              <a:off x="3874546" y="4223346"/>
              <a:ext cx="565877" cy="0"/>
            </a:xfrm>
            <a:custGeom>
              <a:avLst/>
              <a:gdLst/>
              <a:ahLst/>
              <a:cxnLst/>
              <a:rect l="l" t="t" r="r" b="b"/>
              <a:pathLst>
                <a:path w="565877">
                  <a:moveTo>
                    <a:pt x="0" y="0"/>
                  </a:moveTo>
                  <a:lnTo>
                    <a:pt x="565876" y="0"/>
                  </a:lnTo>
                </a:path>
              </a:pathLst>
            </a:custGeom>
            <a:solidFill>
              <a:srgbClr val="27506E"/>
            </a:solidFill>
            <a:ln w="19050">
              <a:solidFill>
                <a:srgbClr val="27506E"/>
              </a:solidFill>
              <a:prstDash val="solid"/>
            </a:ln>
          </p:spPr>
        </p:sp>
        <p:sp>
          <p:nvSpPr>
            <p:cNvPr id="413" name="Freeform 412"/>
            <p:cNvSpPr/>
            <p:nvPr/>
          </p:nvSpPr>
          <p:spPr>
            <a:xfrm>
              <a:off x="3359397" y="2413563"/>
              <a:ext cx="482587" cy="458515"/>
            </a:xfrm>
            <a:custGeom>
              <a:avLst/>
              <a:gdLst/>
              <a:ahLst/>
              <a:cxnLst/>
              <a:rect l="l" t="t" r="r" b="b"/>
              <a:pathLst>
                <a:path w="482587" h="458515">
                  <a:moveTo>
                    <a:pt x="481984" y="71092"/>
                  </a:moveTo>
                  <a:lnTo>
                    <a:pt x="480640" y="74921"/>
                  </a:lnTo>
                  <a:lnTo>
                    <a:pt x="478691" y="78309"/>
                  </a:lnTo>
                  <a:lnTo>
                    <a:pt x="476003" y="81398"/>
                  </a:lnTo>
                  <a:lnTo>
                    <a:pt x="441262" y="115549"/>
                  </a:lnTo>
                  <a:lnTo>
                    <a:pt x="365662" y="40920"/>
                  </a:lnTo>
                  <a:lnTo>
                    <a:pt x="400387" y="6620"/>
                  </a:lnTo>
                  <a:lnTo>
                    <a:pt x="403227" y="4269"/>
                  </a:lnTo>
                  <a:lnTo>
                    <a:pt x="406232" y="2500"/>
                  </a:lnTo>
                  <a:lnTo>
                    <a:pt x="409525" y="1030"/>
                  </a:lnTo>
                  <a:lnTo>
                    <a:pt x="412970" y="292"/>
                  </a:lnTo>
                  <a:lnTo>
                    <a:pt x="416564" y="0"/>
                  </a:lnTo>
                  <a:lnTo>
                    <a:pt x="420008" y="292"/>
                  </a:lnTo>
                  <a:lnTo>
                    <a:pt x="423452" y="1030"/>
                  </a:lnTo>
                  <a:lnTo>
                    <a:pt x="426745" y="2500"/>
                  </a:lnTo>
                  <a:lnTo>
                    <a:pt x="429886" y="4411"/>
                  </a:lnTo>
                  <a:lnTo>
                    <a:pt x="432726" y="6769"/>
                  </a:lnTo>
                  <a:lnTo>
                    <a:pt x="476003" y="49457"/>
                  </a:lnTo>
                  <a:lnTo>
                    <a:pt x="478691" y="52547"/>
                  </a:lnTo>
                  <a:lnTo>
                    <a:pt x="480640" y="56077"/>
                  </a:lnTo>
                  <a:lnTo>
                    <a:pt x="481984" y="59755"/>
                  </a:lnTo>
                  <a:lnTo>
                    <a:pt x="482587" y="63442"/>
                  </a:lnTo>
                  <a:lnTo>
                    <a:pt x="482587" y="67264"/>
                  </a:lnTo>
                  <a:lnTo>
                    <a:pt x="481984" y="71092"/>
                  </a:lnTo>
                  <a:close/>
                  <a:moveTo>
                    <a:pt x="216855" y="337467"/>
                  </a:moveTo>
                  <a:lnTo>
                    <a:pt x="141066" y="262793"/>
                  </a:lnTo>
                  <a:lnTo>
                    <a:pt x="349408" y="56853"/>
                  </a:lnTo>
                  <a:lnTo>
                    <a:pt x="425053" y="131685"/>
                  </a:lnTo>
                  <a:lnTo>
                    <a:pt x="216855" y="337467"/>
                  </a:lnTo>
                  <a:close/>
                  <a:moveTo>
                    <a:pt x="200458" y="354379"/>
                  </a:moveTo>
                  <a:lnTo>
                    <a:pt x="109511" y="370483"/>
                  </a:lnTo>
                  <a:lnTo>
                    <a:pt x="125538" y="278779"/>
                  </a:lnTo>
                  <a:lnTo>
                    <a:pt x="200458" y="354379"/>
                  </a:lnTo>
                  <a:close/>
                  <a:moveTo>
                    <a:pt x="49326" y="127825"/>
                  </a:moveTo>
                  <a:lnTo>
                    <a:pt x="49326" y="409709"/>
                  </a:lnTo>
                  <a:lnTo>
                    <a:pt x="333034" y="409709"/>
                  </a:lnTo>
                  <a:lnTo>
                    <a:pt x="333034" y="249434"/>
                  </a:lnTo>
                  <a:lnTo>
                    <a:pt x="382352" y="200761"/>
                  </a:lnTo>
                  <a:lnTo>
                    <a:pt x="382352" y="427053"/>
                  </a:lnTo>
                  <a:lnTo>
                    <a:pt x="382064" y="432052"/>
                  </a:lnTo>
                  <a:lnTo>
                    <a:pt x="380720" y="436903"/>
                  </a:lnTo>
                  <a:lnTo>
                    <a:pt x="378787" y="441470"/>
                  </a:lnTo>
                  <a:lnTo>
                    <a:pt x="376249" y="445724"/>
                  </a:lnTo>
                  <a:lnTo>
                    <a:pt x="373123" y="449410"/>
                  </a:lnTo>
                  <a:lnTo>
                    <a:pt x="369241" y="452486"/>
                  </a:lnTo>
                  <a:lnTo>
                    <a:pt x="365072" y="454994"/>
                  </a:lnTo>
                  <a:lnTo>
                    <a:pt x="360450" y="456905"/>
                  </a:lnTo>
                  <a:lnTo>
                    <a:pt x="355541" y="458083"/>
                  </a:lnTo>
                  <a:lnTo>
                    <a:pt x="350465" y="458515"/>
                  </a:lnTo>
                  <a:lnTo>
                    <a:pt x="31743" y="458515"/>
                  </a:lnTo>
                  <a:lnTo>
                    <a:pt x="26676" y="458083"/>
                  </a:lnTo>
                  <a:lnTo>
                    <a:pt x="21759" y="456905"/>
                  </a:lnTo>
                  <a:lnTo>
                    <a:pt x="17287" y="454994"/>
                  </a:lnTo>
                  <a:lnTo>
                    <a:pt x="13119" y="452486"/>
                  </a:lnTo>
                  <a:lnTo>
                    <a:pt x="9388" y="449410"/>
                  </a:lnTo>
                  <a:lnTo>
                    <a:pt x="6111" y="445724"/>
                  </a:lnTo>
                  <a:lnTo>
                    <a:pt x="3580" y="441470"/>
                  </a:lnTo>
                  <a:lnTo>
                    <a:pt x="1639" y="436903"/>
                  </a:lnTo>
                  <a:lnTo>
                    <a:pt x="453" y="432052"/>
                  </a:lnTo>
                  <a:lnTo>
                    <a:pt x="0" y="427053"/>
                  </a:lnTo>
                  <a:lnTo>
                    <a:pt x="0" y="110623"/>
                  </a:lnTo>
                  <a:lnTo>
                    <a:pt x="453" y="105332"/>
                  </a:lnTo>
                  <a:lnTo>
                    <a:pt x="1639" y="100482"/>
                  </a:lnTo>
                  <a:lnTo>
                    <a:pt x="3580" y="96071"/>
                  </a:lnTo>
                  <a:lnTo>
                    <a:pt x="6111" y="91950"/>
                  </a:lnTo>
                  <a:lnTo>
                    <a:pt x="9388" y="88129"/>
                  </a:lnTo>
                  <a:lnTo>
                    <a:pt x="13119" y="84891"/>
                  </a:lnTo>
                  <a:lnTo>
                    <a:pt x="17287" y="82392"/>
                  </a:lnTo>
                  <a:lnTo>
                    <a:pt x="21759" y="80481"/>
                  </a:lnTo>
                  <a:lnTo>
                    <a:pt x="26676" y="79309"/>
                  </a:lnTo>
                  <a:lnTo>
                    <a:pt x="31743" y="78861"/>
                  </a:lnTo>
                  <a:lnTo>
                    <a:pt x="299063" y="78861"/>
                  </a:lnTo>
                  <a:lnTo>
                    <a:pt x="249595" y="127825"/>
                  </a:lnTo>
                  <a:lnTo>
                    <a:pt x="49326" y="127825"/>
                  </a:lnTo>
                  <a:close/>
                </a:path>
              </a:pathLst>
            </a:custGeom>
            <a:solidFill>
              <a:srgbClr val="27506E"/>
            </a:solidFill>
          </p:spPr>
        </p:sp>
        <p:sp>
          <p:nvSpPr>
            <p:cNvPr id="414" name="Freeform 413"/>
            <p:cNvSpPr/>
            <p:nvPr/>
          </p:nvSpPr>
          <p:spPr>
            <a:xfrm>
              <a:off x="3332102" y="4096415"/>
              <a:ext cx="482587" cy="458515"/>
            </a:xfrm>
            <a:custGeom>
              <a:avLst/>
              <a:gdLst/>
              <a:ahLst/>
              <a:cxnLst/>
              <a:rect l="l" t="t" r="r" b="b"/>
              <a:pathLst>
                <a:path w="482587" h="458515">
                  <a:moveTo>
                    <a:pt x="481984" y="71093"/>
                  </a:moveTo>
                  <a:lnTo>
                    <a:pt x="480640" y="74921"/>
                  </a:lnTo>
                  <a:lnTo>
                    <a:pt x="478690" y="78310"/>
                  </a:lnTo>
                  <a:lnTo>
                    <a:pt x="476002" y="81399"/>
                  </a:lnTo>
                  <a:lnTo>
                    <a:pt x="441261" y="115549"/>
                  </a:lnTo>
                  <a:lnTo>
                    <a:pt x="365661" y="40920"/>
                  </a:lnTo>
                  <a:lnTo>
                    <a:pt x="400386" y="6620"/>
                  </a:lnTo>
                  <a:lnTo>
                    <a:pt x="403227" y="4269"/>
                  </a:lnTo>
                  <a:lnTo>
                    <a:pt x="406232" y="2500"/>
                  </a:lnTo>
                  <a:lnTo>
                    <a:pt x="409525" y="1031"/>
                  </a:lnTo>
                  <a:lnTo>
                    <a:pt x="412970" y="292"/>
                  </a:lnTo>
                  <a:lnTo>
                    <a:pt x="416564" y="0"/>
                  </a:lnTo>
                  <a:lnTo>
                    <a:pt x="420008" y="292"/>
                  </a:lnTo>
                  <a:lnTo>
                    <a:pt x="423451" y="1031"/>
                  </a:lnTo>
                  <a:lnTo>
                    <a:pt x="426745" y="2500"/>
                  </a:lnTo>
                  <a:lnTo>
                    <a:pt x="429886" y="4411"/>
                  </a:lnTo>
                  <a:lnTo>
                    <a:pt x="432726" y="6769"/>
                  </a:lnTo>
                  <a:lnTo>
                    <a:pt x="476002" y="49458"/>
                  </a:lnTo>
                  <a:lnTo>
                    <a:pt x="478690" y="52547"/>
                  </a:lnTo>
                  <a:lnTo>
                    <a:pt x="480640" y="56077"/>
                  </a:lnTo>
                  <a:lnTo>
                    <a:pt x="481984" y="59756"/>
                  </a:lnTo>
                  <a:lnTo>
                    <a:pt x="482587" y="63442"/>
                  </a:lnTo>
                  <a:lnTo>
                    <a:pt x="482587" y="67264"/>
                  </a:lnTo>
                  <a:lnTo>
                    <a:pt x="481984" y="71093"/>
                  </a:lnTo>
                  <a:close/>
                  <a:moveTo>
                    <a:pt x="216855" y="337467"/>
                  </a:moveTo>
                  <a:lnTo>
                    <a:pt x="141065" y="262793"/>
                  </a:lnTo>
                  <a:lnTo>
                    <a:pt x="349408" y="56853"/>
                  </a:lnTo>
                  <a:lnTo>
                    <a:pt x="425053" y="131685"/>
                  </a:lnTo>
                  <a:lnTo>
                    <a:pt x="216855" y="337467"/>
                  </a:lnTo>
                  <a:close/>
                  <a:moveTo>
                    <a:pt x="200458" y="354379"/>
                  </a:moveTo>
                  <a:lnTo>
                    <a:pt x="109511" y="370483"/>
                  </a:lnTo>
                  <a:lnTo>
                    <a:pt x="125538" y="278779"/>
                  </a:lnTo>
                  <a:lnTo>
                    <a:pt x="200458" y="354379"/>
                  </a:lnTo>
                  <a:close/>
                  <a:moveTo>
                    <a:pt x="49325" y="127826"/>
                  </a:moveTo>
                  <a:lnTo>
                    <a:pt x="49325" y="409709"/>
                  </a:lnTo>
                  <a:lnTo>
                    <a:pt x="333034" y="409709"/>
                  </a:lnTo>
                  <a:lnTo>
                    <a:pt x="333034" y="249435"/>
                  </a:lnTo>
                  <a:lnTo>
                    <a:pt x="382351" y="200761"/>
                  </a:lnTo>
                  <a:lnTo>
                    <a:pt x="382351" y="427053"/>
                  </a:lnTo>
                  <a:lnTo>
                    <a:pt x="382064" y="432052"/>
                  </a:lnTo>
                  <a:lnTo>
                    <a:pt x="380720" y="436903"/>
                  </a:lnTo>
                  <a:lnTo>
                    <a:pt x="378787" y="441470"/>
                  </a:lnTo>
                  <a:lnTo>
                    <a:pt x="376248" y="445724"/>
                  </a:lnTo>
                  <a:lnTo>
                    <a:pt x="373123" y="449411"/>
                  </a:lnTo>
                  <a:lnTo>
                    <a:pt x="369241" y="452486"/>
                  </a:lnTo>
                  <a:lnTo>
                    <a:pt x="365072" y="454994"/>
                  </a:lnTo>
                  <a:lnTo>
                    <a:pt x="360450" y="456905"/>
                  </a:lnTo>
                  <a:lnTo>
                    <a:pt x="355540" y="458083"/>
                  </a:lnTo>
                  <a:lnTo>
                    <a:pt x="350465" y="458515"/>
                  </a:lnTo>
                  <a:lnTo>
                    <a:pt x="31743" y="458515"/>
                  </a:lnTo>
                  <a:lnTo>
                    <a:pt x="26676" y="458083"/>
                  </a:lnTo>
                  <a:lnTo>
                    <a:pt x="21759" y="456905"/>
                  </a:lnTo>
                  <a:lnTo>
                    <a:pt x="17287" y="454994"/>
                  </a:lnTo>
                  <a:lnTo>
                    <a:pt x="13119" y="452486"/>
                  </a:lnTo>
                  <a:lnTo>
                    <a:pt x="9388" y="449411"/>
                  </a:lnTo>
                  <a:lnTo>
                    <a:pt x="6111" y="445724"/>
                  </a:lnTo>
                  <a:lnTo>
                    <a:pt x="3580" y="441470"/>
                  </a:lnTo>
                  <a:lnTo>
                    <a:pt x="1639" y="436903"/>
                  </a:lnTo>
                  <a:lnTo>
                    <a:pt x="452" y="432052"/>
                  </a:lnTo>
                  <a:lnTo>
                    <a:pt x="0" y="427053"/>
                  </a:lnTo>
                  <a:lnTo>
                    <a:pt x="0" y="110623"/>
                  </a:lnTo>
                  <a:lnTo>
                    <a:pt x="452" y="105332"/>
                  </a:lnTo>
                  <a:lnTo>
                    <a:pt x="1639" y="100482"/>
                  </a:lnTo>
                  <a:lnTo>
                    <a:pt x="3580" y="96071"/>
                  </a:lnTo>
                  <a:lnTo>
                    <a:pt x="6111" y="91950"/>
                  </a:lnTo>
                  <a:lnTo>
                    <a:pt x="9388" y="88130"/>
                  </a:lnTo>
                  <a:lnTo>
                    <a:pt x="13119" y="84891"/>
                  </a:lnTo>
                  <a:lnTo>
                    <a:pt x="17287" y="82393"/>
                  </a:lnTo>
                  <a:lnTo>
                    <a:pt x="21759" y="80482"/>
                  </a:lnTo>
                  <a:lnTo>
                    <a:pt x="26676" y="79309"/>
                  </a:lnTo>
                  <a:lnTo>
                    <a:pt x="31743" y="78861"/>
                  </a:lnTo>
                  <a:lnTo>
                    <a:pt x="299063" y="78861"/>
                  </a:lnTo>
                  <a:lnTo>
                    <a:pt x="249595" y="127826"/>
                  </a:lnTo>
                  <a:lnTo>
                    <a:pt x="49325" y="127826"/>
                  </a:lnTo>
                  <a:close/>
                </a:path>
              </a:pathLst>
            </a:custGeom>
            <a:solidFill>
              <a:srgbClr val="27506E"/>
            </a:solidFill>
          </p:spPr>
        </p:sp>
      </p:grpSp>
      <p:sp>
        <p:nvSpPr>
          <p:cNvPr id="416" name="TextBox 7"/>
          <p:cNvSpPr txBox="1"/>
          <p:nvPr/>
        </p:nvSpPr>
        <p:spPr>
          <a:xfrm>
            <a:off x="865731" y="486061"/>
            <a:ext cx="505295" cy="233847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400" dirty="0" smtClean="0">
                <a:solidFill>
                  <a:srgbClr val="FFFFFF"/>
                </a:solidFill>
                <a:latin typeface="Microsoft YaHei"/>
                <a:ea typeface="Microsoft YaHei"/>
              </a:rPr>
              <a:t>0</a:t>
            </a:r>
            <a:r>
              <a:rPr lang="en-US" altLang="zh-CN" sz="1400" dirty="0" smtClean="0">
                <a:solidFill>
                  <a:srgbClr val="FFFFFF"/>
                </a:solidFill>
                <a:latin typeface="Microsoft YaHei"/>
                <a:ea typeface="Microsoft YaHei"/>
              </a:rPr>
              <a:t>4</a:t>
            </a:r>
            <a:endParaRPr lang="en-US" sz="1100" dirty="0"/>
          </a:p>
        </p:txBody>
      </p:sp>
      <p:sp>
        <p:nvSpPr>
          <p:cNvPr id="49" name="TextBox 399"/>
          <p:cNvSpPr txBox="1"/>
          <p:nvPr/>
        </p:nvSpPr>
        <p:spPr>
          <a:xfrm>
            <a:off x="3753504" y="4734350"/>
            <a:ext cx="1270000" cy="233847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zh-CN" altLang="en-US" sz="1400" dirty="0">
                <a:solidFill>
                  <a:srgbClr val="42464B"/>
                </a:solidFill>
                <a:latin typeface="Microsoft YaHei"/>
                <a:ea typeface="Microsoft YaHei"/>
              </a:rPr>
              <a:t>启示</a:t>
            </a:r>
            <a:r>
              <a:rPr lang="zh-CN" altLang="en-US" sz="1400" dirty="0" smtClean="0">
                <a:solidFill>
                  <a:srgbClr val="42464B"/>
                </a:solidFill>
                <a:latin typeface="Microsoft YaHei"/>
                <a:ea typeface="Microsoft YaHei"/>
              </a:rPr>
              <a:t>三</a:t>
            </a:r>
            <a:endParaRPr lang="en-US" sz="1100" dirty="0"/>
          </a:p>
        </p:txBody>
      </p:sp>
      <p:sp>
        <p:nvSpPr>
          <p:cNvPr id="50" name="TextBox 400"/>
          <p:cNvSpPr txBox="1"/>
          <p:nvPr/>
        </p:nvSpPr>
        <p:spPr>
          <a:xfrm>
            <a:off x="3740163" y="5217143"/>
            <a:ext cx="3605084" cy="233847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latinLnBrk="1">
              <a:lnSpc>
                <a:spcPct val="116199"/>
              </a:lnSpc>
            </a:pPr>
            <a:r>
              <a:rPr lang="zh-CN" altLang="en-US" sz="1400" dirty="0" smtClean="0">
                <a:solidFill>
                  <a:srgbClr val="42464B"/>
                </a:solidFill>
                <a:latin typeface="Microsoft YaHei"/>
                <a:ea typeface="Microsoft YaHei"/>
              </a:rPr>
              <a:t>训练代码能力</a:t>
            </a:r>
            <a:endParaRPr lang="en-US" sz="1100" dirty="0"/>
          </a:p>
        </p:txBody>
      </p:sp>
      <p:sp>
        <p:nvSpPr>
          <p:cNvPr id="51" name="Freeform 401"/>
          <p:cNvSpPr/>
          <p:nvPr/>
        </p:nvSpPr>
        <p:spPr>
          <a:xfrm>
            <a:off x="3852110" y="5081415"/>
            <a:ext cx="565877" cy="0"/>
          </a:xfrm>
          <a:custGeom>
            <a:avLst/>
            <a:gdLst/>
            <a:ahLst/>
            <a:cxnLst/>
            <a:rect l="l" t="t" r="r" b="b"/>
            <a:pathLst>
              <a:path w="565877">
                <a:moveTo>
                  <a:pt x="0" y="0"/>
                </a:moveTo>
                <a:lnTo>
                  <a:pt x="565877" y="0"/>
                </a:lnTo>
              </a:path>
            </a:pathLst>
          </a:custGeom>
          <a:solidFill>
            <a:srgbClr val="27506E"/>
          </a:solidFill>
          <a:ln w="19050">
            <a:solidFill>
              <a:srgbClr val="27506E"/>
            </a:solidFill>
            <a:prstDash val="solid"/>
          </a:ln>
        </p:spPr>
      </p:sp>
      <p:sp>
        <p:nvSpPr>
          <p:cNvPr id="52" name="Freeform 411"/>
          <p:cNvSpPr/>
          <p:nvPr/>
        </p:nvSpPr>
        <p:spPr>
          <a:xfrm>
            <a:off x="3262355" y="4869919"/>
            <a:ext cx="482587" cy="458515"/>
          </a:xfrm>
          <a:custGeom>
            <a:avLst/>
            <a:gdLst/>
            <a:ahLst/>
            <a:cxnLst/>
            <a:rect l="l" t="t" r="r" b="b"/>
            <a:pathLst>
              <a:path w="482587" h="458515">
                <a:moveTo>
                  <a:pt x="481984" y="71093"/>
                </a:moveTo>
                <a:lnTo>
                  <a:pt x="480640" y="74921"/>
                </a:lnTo>
                <a:lnTo>
                  <a:pt x="478691" y="78310"/>
                </a:lnTo>
                <a:lnTo>
                  <a:pt x="476003" y="81399"/>
                </a:lnTo>
                <a:lnTo>
                  <a:pt x="441262" y="115549"/>
                </a:lnTo>
                <a:lnTo>
                  <a:pt x="365662" y="40920"/>
                </a:lnTo>
                <a:lnTo>
                  <a:pt x="400387" y="6620"/>
                </a:lnTo>
                <a:lnTo>
                  <a:pt x="403228" y="4269"/>
                </a:lnTo>
                <a:lnTo>
                  <a:pt x="406233" y="2500"/>
                </a:lnTo>
                <a:lnTo>
                  <a:pt x="409526" y="1031"/>
                </a:lnTo>
                <a:lnTo>
                  <a:pt x="412971" y="293"/>
                </a:lnTo>
                <a:lnTo>
                  <a:pt x="416565" y="0"/>
                </a:lnTo>
                <a:lnTo>
                  <a:pt x="420008" y="293"/>
                </a:lnTo>
                <a:lnTo>
                  <a:pt x="423452" y="1031"/>
                </a:lnTo>
                <a:lnTo>
                  <a:pt x="426745" y="2500"/>
                </a:lnTo>
                <a:lnTo>
                  <a:pt x="429887" y="4411"/>
                </a:lnTo>
                <a:lnTo>
                  <a:pt x="432726" y="6769"/>
                </a:lnTo>
                <a:lnTo>
                  <a:pt x="476003" y="49458"/>
                </a:lnTo>
                <a:lnTo>
                  <a:pt x="478691" y="52547"/>
                </a:lnTo>
                <a:lnTo>
                  <a:pt x="480640" y="56078"/>
                </a:lnTo>
                <a:lnTo>
                  <a:pt x="481984" y="59756"/>
                </a:lnTo>
                <a:lnTo>
                  <a:pt x="482587" y="63443"/>
                </a:lnTo>
                <a:lnTo>
                  <a:pt x="482587" y="67264"/>
                </a:lnTo>
                <a:lnTo>
                  <a:pt x="481984" y="71093"/>
                </a:lnTo>
                <a:close/>
                <a:moveTo>
                  <a:pt x="216856" y="337467"/>
                </a:moveTo>
                <a:lnTo>
                  <a:pt x="141066" y="262794"/>
                </a:lnTo>
                <a:lnTo>
                  <a:pt x="349408" y="56854"/>
                </a:lnTo>
                <a:lnTo>
                  <a:pt x="425053" y="131685"/>
                </a:lnTo>
                <a:lnTo>
                  <a:pt x="216856" y="337467"/>
                </a:lnTo>
                <a:close/>
                <a:moveTo>
                  <a:pt x="200459" y="354379"/>
                </a:moveTo>
                <a:lnTo>
                  <a:pt x="109511" y="370484"/>
                </a:lnTo>
                <a:lnTo>
                  <a:pt x="125538" y="278780"/>
                </a:lnTo>
                <a:lnTo>
                  <a:pt x="200459" y="354379"/>
                </a:lnTo>
                <a:close/>
                <a:moveTo>
                  <a:pt x="49326" y="127826"/>
                </a:moveTo>
                <a:lnTo>
                  <a:pt x="49326" y="409709"/>
                </a:lnTo>
                <a:lnTo>
                  <a:pt x="333034" y="409709"/>
                </a:lnTo>
                <a:lnTo>
                  <a:pt x="333034" y="249435"/>
                </a:lnTo>
                <a:lnTo>
                  <a:pt x="382352" y="200762"/>
                </a:lnTo>
                <a:lnTo>
                  <a:pt x="382352" y="427054"/>
                </a:lnTo>
                <a:lnTo>
                  <a:pt x="382065" y="432053"/>
                </a:lnTo>
                <a:lnTo>
                  <a:pt x="380721" y="436904"/>
                </a:lnTo>
                <a:lnTo>
                  <a:pt x="378788" y="441471"/>
                </a:lnTo>
                <a:lnTo>
                  <a:pt x="376249" y="445724"/>
                </a:lnTo>
                <a:lnTo>
                  <a:pt x="373124" y="449411"/>
                </a:lnTo>
                <a:lnTo>
                  <a:pt x="369241" y="452486"/>
                </a:lnTo>
                <a:lnTo>
                  <a:pt x="365073" y="454994"/>
                </a:lnTo>
                <a:lnTo>
                  <a:pt x="360450" y="456905"/>
                </a:lnTo>
                <a:lnTo>
                  <a:pt x="355541" y="458084"/>
                </a:lnTo>
                <a:lnTo>
                  <a:pt x="350465" y="458516"/>
                </a:lnTo>
                <a:lnTo>
                  <a:pt x="31744" y="458516"/>
                </a:lnTo>
                <a:lnTo>
                  <a:pt x="26677" y="458084"/>
                </a:lnTo>
                <a:lnTo>
                  <a:pt x="21760" y="456905"/>
                </a:lnTo>
                <a:lnTo>
                  <a:pt x="17288" y="454994"/>
                </a:lnTo>
                <a:lnTo>
                  <a:pt x="13119" y="452486"/>
                </a:lnTo>
                <a:lnTo>
                  <a:pt x="9388" y="449411"/>
                </a:lnTo>
                <a:lnTo>
                  <a:pt x="6111" y="445724"/>
                </a:lnTo>
                <a:lnTo>
                  <a:pt x="3581" y="441471"/>
                </a:lnTo>
                <a:lnTo>
                  <a:pt x="1640" y="436904"/>
                </a:lnTo>
                <a:lnTo>
                  <a:pt x="453" y="432053"/>
                </a:lnTo>
                <a:lnTo>
                  <a:pt x="0" y="427054"/>
                </a:lnTo>
                <a:lnTo>
                  <a:pt x="0" y="110624"/>
                </a:lnTo>
                <a:lnTo>
                  <a:pt x="453" y="105332"/>
                </a:lnTo>
                <a:lnTo>
                  <a:pt x="1640" y="100482"/>
                </a:lnTo>
                <a:lnTo>
                  <a:pt x="3581" y="96072"/>
                </a:lnTo>
                <a:lnTo>
                  <a:pt x="6111" y="91951"/>
                </a:lnTo>
                <a:lnTo>
                  <a:pt x="9388" y="88130"/>
                </a:lnTo>
                <a:lnTo>
                  <a:pt x="13119" y="84892"/>
                </a:lnTo>
                <a:lnTo>
                  <a:pt x="17288" y="82393"/>
                </a:lnTo>
                <a:lnTo>
                  <a:pt x="21760" y="80482"/>
                </a:lnTo>
                <a:lnTo>
                  <a:pt x="26677" y="79309"/>
                </a:lnTo>
                <a:lnTo>
                  <a:pt x="31744" y="78861"/>
                </a:lnTo>
                <a:lnTo>
                  <a:pt x="299064" y="78861"/>
                </a:lnTo>
                <a:lnTo>
                  <a:pt x="249596" y="127826"/>
                </a:lnTo>
                <a:lnTo>
                  <a:pt x="49326" y="127826"/>
                </a:lnTo>
                <a:close/>
              </a:path>
            </a:pathLst>
          </a:custGeom>
          <a:solidFill>
            <a:srgbClr val="27506E"/>
          </a:solidFill>
        </p:spPr>
      </p:sp>
      <p:sp>
        <p:nvSpPr>
          <p:cNvPr id="53" name="矩形 52"/>
          <p:cNvSpPr/>
          <p:nvPr/>
        </p:nvSpPr>
        <p:spPr>
          <a:xfrm>
            <a:off x="7284082" y="1306355"/>
            <a:ext cx="4109388" cy="877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7347060" y="1433693"/>
            <a:ext cx="37228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数据预处理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工程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监督学习、无监督学习等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7284082" y="3159933"/>
            <a:ext cx="4109388" cy="6841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7347060" y="3287124"/>
            <a:ext cx="3722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神经网络等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311377" y="4989097"/>
            <a:ext cx="4109388" cy="4560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7374355" y="5116435"/>
            <a:ext cx="3722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竞赛实战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240453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" grpId="0" animBg="1"/>
      <p:bldP spid="395" grpId="0" animBg="1"/>
      <p:bldP spid="396" grpId="0" animBg="1"/>
      <p:bldP spid="397" grpId="0" animBg="1"/>
      <p:bldP spid="399" grpId="0" animBg="1"/>
      <p:bldP spid="4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3" b="-3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0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8289" y="1291417"/>
            <a:ext cx="2008711" cy="5200650"/>
          </a:xfrm>
          <a:prstGeom prst="rect">
            <a:avLst/>
          </a:prstGeom>
        </p:spPr>
      </p:pic>
      <p:pic>
        <p:nvPicPr>
          <p:cNvPr id="471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6" y="2433"/>
            <a:ext cx="5130488" cy="4283550"/>
          </a:xfrm>
          <a:prstGeom prst="rect">
            <a:avLst/>
          </a:prstGeom>
        </p:spPr>
      </p:pic>
      <p:sp>
        <p:nvSpPr>
          <p:cNvPr id="473" name="TextBox 4"/>
          <p:cNvSpPr txBox="1"/>
          <p:nvPr/>
        </p:nvSpPr>
        <p:spPr>
          <a:xfrm>
            <a:off x="4152474" y="3375589"/>
            <a:ext cx="4074454" cy="78547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zh-CN" altLang="en-US" sz="4400" dirty="0" smtClean="0">
                <a:solidFill>
                  <a:srgbClr val="FFFFFF"/>
                </a:solidFill>
                <a:latin typeface="Microsoft YaHei"/>
                <a:ea typeface="Microsoft YaHei"/>
              </a:rPr>
              <a:t>请老师批评指正！</a:t>
            </a:r>
            <a:endParaRPr lang="en-US" sz="1100" dirty="0"/>
          </a:p>
        </p:txBody>
      </p:sp>
      <p:grpSp>
        <p:nvGrpSpPr>
          <p:cNvPr id="474" name="Group 5"/>
          <p:cNvGrpSpPr/>
          <p:nvPr/>
        </p:nvGrpSpPr>
        <p:grpSpPr>
          <a:xfrm>
            <a:off x="4922336" y="4821606"/>
            <a:ext cx="2370474" cy="998736"/>
            <a:chOff x="4922336" y="4821606"/>
            <a:chExt cx="2370474" cy="998736"/>
          </a:xfrm>
        </p:grpSpPr>
        <p:sp>
          <p:nvSpPr>
            <p:cNvPr id="475" name="Freeform 474"/>
            <p:cNvSpPr/>
            <p:nvPr/>
          </p:nvSpPr>
          <p:spPr>
            <a:xfrm>
              <a:off x="4922336" y="4821606"/>
              <a:ext cx="114998" cy="427532"/>
            </a:xfrm>
            <a:custGeom>
              <a:avLst/>
              <a:gdLst/>
              <a:ahLst/>
              <a:cxnLst/>
              <a:rect l="l" t="t" r="r" b="b"/>
              <a:pathLst>
                <a:path w="114998" h="427532">
                  <a:moveTo>
                    <a:pt x="114998" y="427532"/>
                  </a:moveTo>
                  <a:lnTo>
                    <a:pt x="0" y="427532"/>
                  </a:lnTo>
                  <a:lnTo>
                    <a:pt x="0" y="0"/>
                  </a:lnTo>
                  <a:lnTo>
                    <a:pt x="114998" y="0"/>
                  </a:lnTo>
                  <a:lnTo>
                    <a:pt x="114998" y="42753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76" name="TextBox 475"/>
            <p:cNvSpPr txBox="1"/>
            <p:nvPr/>
          </p:nvSpPr>
          <p:spPr>
            <a:xfrm>
              <a:off x="5137033" y="4867876"/>
              <a:ext cx="2155777" cy="321306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algn="l" latinLnBrk="1">
                <a:lnSpc>
                  <a:spcPct val="116199"/>
                </a:lnSpc>
              </a:pPr>
              <a:r>
                <a:rPr lang="zh-CN" altLang="en-US" sz="1800" dirty="0" smtClean="0">
                  <a:solidFill>
                    <a:srgbClr val="FFFFFF"/>
                  </a:solidFill>
                  <a:latin typeface="Microsoft YaHei"/>
                  <a:ea typeface="Microsoft YaHei"/>
                </a:rPr>
                <a:t>指导老师</a:t>
              </a:r>
              <a:r>
                <a:rPr lang="zh-CN" altLang="en-US" sz="1800" dirty="0" smtClean="0">
                  <a:solidFill>
                    <a:srgbClr val="FFFFFF"/>
                  </a:solidFill>
                  <a:latin typeface="Microsoft YaHei"/>
                  <a:ea typeface="Microsoft YaHei"/>
                </a:rPr>
                <a:t>：</a:t>
              </a:r>
              <a:r>
                <a:rPr lang="zh-CN" altLang="en-US" dirty="0">
                  <a:solidFill>
                    <a:srgbClr val="FFFFFF"/>
                  </a:solidFill>
                  <a:latin typeface="Microsoft YaHei"/>
                  <a:ea typeface="Microsoft YaHei"/>
                </a:rPr>
                <a:t>丁兆云</a:t>
              </a:r>
              <a:endParaRPr lang="en-US" sz="1100" dirty="0"/>
            </a:p>
          </p:txBody>
        </p:sp>
        <p:sp>
          <p:nvSpPr>
            <p:cNvPr id="477" name="Freeform 476"/>
            <p:cNvSpPr/>
            <p:nvPr/>
          </p:nvSpPr>
          <p:spPr>
            <a:xfrm>
              <a:off x="4925028" y="5472570"/>
              <a:ext cx="114998" cy="347772"/>
            </a:xfrm>
            <a:custGeom>
              <a:avLst/>
              <a:gdLst/>
              <a:ahLst/>
              <a:cxnLst/>
              <a:rect l="l" t="t" r="r" b="b"/>
              <a:pathLst>
                <a:path w="114998" h="347772">
                  <a:moveTo>
                    <a:pt x="114999" y="347772"/>
                  </a:moveTo>
                  <a:lnTo>
                    <a:pt x="0" y="347772"/>
                  </a:lnTo>
                  <a:lnTo>
                    <a:pt x="0" y="0"/>
                  </a:lnTo>
                  <a:lnTo>
                    <a:pt x="114999" y="0"/>
                  </a:lnTo>
                  <a:lnTo>
                    <a:pt x="114999" y="34777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78" name="TextBox 477"/>
            <p:cNvSpPr txBox="1"/>
            <p:nvPr/>
          </p:nvSpPr>
          <p:spPr>
            <a:xfrm>
              <a:off x="5139722" y="5483364"/>
              <a:ext cx="2153088" cy="321306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algn="l" latinLnBrk="1">
                <a:lnSpc>
                  <a:spcPct val="116199"/>
                </a:lnSpc>
              </a:pPr>
              <a:r>
                <a:rPr lang="zh-CN" altLang="en-US" sz="1800" dirty="0" smtClean="0">
                  <a:solidFill>
                    <a:srgbClr val="FFFFFF"/>
                  </a:solidFill>
                  <a:latin typeface="Microsoft YaHei"/>
                  <a:ea typeface="Microsoft YaHei"/>
                </a:rPr>
                <a:t>汇报学生：钟佳淋</a:t>
              </a:r>
              <a:endParaRPr lang="en-US" sz="1100" dirty="0"/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" grpId="0" animBg="1"/>
      <p:bldP spid="471" grpId="0" animBg="1"/>
      <p:bldP spid="473" grpId="0" animBg="1"/>
      <p:bldP spid="47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760" y="3889089"/>
            <a:ext cx="11572289" cy="2694509"/>
          </a:xfrm>
          <a:prstGeom prst="rect">
            <a:avLst/>
          </a:prstGeom>
        </p:spPr>
      </p:pic>
      <p:pic>
        <p:nvPicPr>
          <p:cNvPr id="12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1595" y="519725"/>
            <a:ext cx="2392072" cy="2392072"/>
          </a:xfrm>
          <a:prstGeom prst="rect">
            <a:avLst/>
          </a:prstGeom>
        </p:spPr>
      </p:pic>
      <p:pic>
        <p:nvPicPr>
          <p:cNvPr id="13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59" y="5102260"/>
            <a:ext cx="11507841" cy="1440375"/>
          </a:xfrm>
          <a:prstGeom prst="rect">
            <a:avLst/>
          </a:prstGeom>
        </p:spPr>
      </p:pic>
      <p:pic>
        <p:nvPicPr>
          <p:cNvPr id="14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8701" y="818644"/>
            <a:ext cx="2007202" cy="2014895"/>
          </a:xfrm>
          <a:prstGeom prst="rect">
            <a:avLst/>
          </a:prstGeom>
        </p:spPr>
      </p:pic>
      <p:pic>
        <p:nvPicPr>
          <p:cNvPr id="15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0657" y="614519"/>
            <a:ext cx="778321" cy="785159"/>
          </a:xfrm>
          <a:prstGeom prst="rect">
            <a:avLst/>
          </a:prstGeom>
        </p:spPr>
      </p:pic>
      <p:pic>
        <p:nvPicPr>
          <p:cNvPr id="16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22555" y="1099006"/>
            <a:ext cx="564560" cy="569519"/>
          </a:xfrm>
          <a:prstGeom prst="rect">
            <a:avLst/>
          </a:prstGeom>
        </p:spPr>
      </p:pic>
      <p:pic>
        <p:nvPicPr>
          <p:cNvPr id="1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61310" y="610279"/>
            <a:ext cx="374183" cy="377471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5086483" y="1412325"/>
            <a:ext cx="1140896" cy="534505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3200" dirty="0" err="1">
                <a:solidFill>
                  <a:srgbClr val="FFFFFF"/>
                </a:solidFill>
                <a:latin typeface="Microsoft YaHei"/>
                <a:ea typeface="Microsoft YaHei"/>
              </a:rPr>
              <a:t>目录</a:t>
            </a:r>
            <a:endParaRPr lang="en-US" sz="1100" dirty="0"/>
          </a:p>
        </p:txBody>
      </p:sp>
      <p:pic>
        <p:nvPicPr>
          <p:cNvPr id="1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08992" y="1807403"/>
            <a:ext cx="376137" cy="379441"/>
          </a:xfrm>
          <a:prstGeom prst="rect">
            <a:avLst/>
          </a:prstGeom>
        </p:spPr>
      </p:pic>
      <p:pic>
        <p:nvPicPr>
          <p:cNvPr id="2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5858" y="2609890"/>
            <a:ext cx="379922" cy="383259"/>
          </a:xfrm>
          <a:prstGeom prst="rect">
            <a:avLst/>
          </a:prstGeom>
        </p:spPr>
      </p:pic>
      <p:pic>
        <p:nvPicPr>
          <p:cNvPr id="21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5276" y="2072662"/>
            <a:ext cx="379922" cy="383259"/>
          </a:xfrm>
          <a:prstGeom prst="rect">
            <a:avLst/>
          </a:prstGeom>
        </p:spPr>
      </p:pic>
      <p:pic>
        <p:nvPicPr>
          <p:cNvPr id="22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87945" y="2072298"/>
            <a:ext cx="226116" cy="228102"/>
          </a:xfrm>
          <a:prstGeom prst="rect">
            <a:avLst/>
          </a:prstGeom>
        </p:spPr>
      </p:pic>
      <p:pic>
        <p:nvPicPr>
          <p:cNvPr id="23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0751" y="4117018"/>
            <a:ext cx="847672" cy="855118"/>
          </a:xfrm>
          <a:prstGeom prst="rect">
            <a:avLst/>
          </a:prstGeom>
        </p:spPr>
      </p:pic>
      <p:sp>
        <p:nvSpPr>
          <p:cNvPr id="24" name="TextBox 14"/>
          <p:cNvSpPr txBox="1"/>
          <p:nvPr/>
        </p:nvSpPr>
        <p:spPr>
          <a:xfrm>
            <a:off x="3238286" y="4880764"/>
            <a:ext cx="1603339" cy="400879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zh-CN" altLang="en-US" sz="2400" b="1" dirty="0">
                <a:solidFill>
                  <a:srgbClr val="FFFFFF"/>
                </a:solidFill>
                <a:latin typeface="Microsoft YaHei"/>
                <a:ea typeface="Microsoft YaHei"/>
              </a:rPr>
              <a:t>竞赛</a:t>
            </a:r>
            <a:r>
              <a:rPr lang="zh-CN" altLang="en-US" sz="2400" b="1" dirty="0" smtClean="0">
                <a:solidFill>
                  <a:srgbClr val="FFFFFF"/>
                </a:solidFill>
                <a:latin typeface="Microsoft YaHei"/>
                <a:ea typeface="Microsoft YaHei"/>
              </a:rPr>
              <a:t>介绍</a:t>
            </a:r>
            <a:endParaRPr lang="en-US" sz="1100" dirty="0"/>
          </a:p>
        </p:txBody>
      </p:sp>
      <p:pic>
        <p:nvPicPr>
          <p:cNvPr id="25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7522" y="4110503"/>
            <a:ext cx="847672" cy="855118"/>
          </a:xfrm>
          <a:prstGeom prst="rect">
            <a:avLst/>
          </a:prstGeom>
        </p:spPr>
      </p:pic>
      <p:pic>
        <p:nvPicPr>
          <p:cNvPr id="27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9228" y="4103829"/>
            <a:ext cx="847672" cy="855118"/>
          </a:xfrm>
          <a:prstGeom prst="rect">
            <a:avLst/>
          </a:prstGeom>
        </p:spPr>
      </p:pic>
      <p:sp>
        <p:nvSpPr>
          <p:cNvPr id="28" name="TextBox 18"/>
          <p:cNvSpPr txBox="1"/>
          <p:nvPr/>
        </p:nvSpPr>
        <p:spPr>
          <a:xfrm>
            <a:off x="4999688" y="4874643"/>
            <a:ext cx="1603339" cy="400879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zh-CN" altLang="en-US" sz="2400" b="1" dirty="0" smtClean="0">
                <a:solidFill>
                  <a:srgbClr val="FFFFFF"/>
                </a:solidFill>
                <a:latin typeface="Microsoft YaHei"/>
                <a:ea typeface="Microsoft YaHei"/>
              </a:rPr>
              <a:t>实验过程</a:t>
            </a:r>
            <a:endParaRPr lang="en-US" altLang="zh-CN" sz="1100" dirty="0"/>
          </a:p>
        </p:txBody>
      </p:sp>
      <p:sp>
        <p:nvSpPr>
          <p:cNvPr id="30" name="TextBox 20"/>
          <p:cNvSpPr txBox="1"/>
          <p:nvPr/>
        </p:nvSpPr>
        <p:spPr>
          <a:xfrm>
            <a:off x="7138924" y="4847071"/>
            <a:ext cx="1325611" cy="42845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latinLnBrk="1">
              <a:lnSpc>
                <a:spcPct val="116199"/>
              </a:lnSpc>
            </a:pPr>
            <a:r>
              <a:rPr lang="zh-CN" altLang="en-US" sz="2400" b="1" dirty="0">
                <a:solidFill>
                  <a:srgbClr val="FFFFFF"/>
                </a:solidFill>
                <a:latin typeface="Microsoft YaHei"/>
                <a:ea typeface="Microsoft YaHei"/>
              </a:rPr>
              <a:t>课程</a:t>
            </a:r>
            <a:r>
              <a:rPr lang="zh-CN" altLang="en-US" sz="2400" b="1" dirty="0" smtClean="0">
                <a:solidFill>
                  <a:srgbClr val="FFFFFF"/>
                </a:solidFill>
                <a:latin typeface="Microsoft YaHei"/>
                <a:ea typeface="Microsoft YaHei"/>
              </a:rPr>
              <a:t>总结</a:t>
            </a:r>
            <a:endParaRPr lang="en-US" altLang="zh-CN" sz="1100" dirty="0"/>
          </a:p>
        </p:txBody>
      </p:sp>
      <p:sp>
        <p:nvSpPr>
          <p:cNvPr id="33" name="TextBox 23"/>
          <p:cNvSpPr txBox="1"/>
          <p:nvPr/>
        </p:nvSpPr>
        <p:spPr>
          <a:xfrm>
            <a:off x="3575668" y="4299377"/>
            <a:ext cx="505295" cy="267189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600" dirty="0">
                <a:solidFill>
                  <a:srgbClr val="FFFFFF"/>
                </a:solidFill>
                <a:latin typeface="Microsoft YaHei"/>
                <a:ea typeface="Microsoft YaHei"/>
              </a:rPr>
              <a:t>01</a:t>
            </a:r>
            <a:endParaRPr lang="en-US" sz="1100" dirty="0"/>
          </a:p>
        </p:txBody>
      </p:sp>
      <p:sp>
        <p:nvSpPr>
          <p:cNvPr id="34" name="TextBox 24"/>
          <p:cNvSpPr txBox="1"/>
          <p:nvPr/>
        </p:nvSpPr>
        <p:spPr>
          <a:xfrm>
            <a:off x="5556180" y="4295685"/>
            <a:ext cx="505295" cy="267189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600" dirty="0">
                <a:solidFill>
                  <a:srgbClr val="FFFFFF"/>
                </a:solidFill>
                <a:latin typeface="Microsoft YaHei"/>
                <a:ea typeface="Microsoft YaHei"/>
              </a:rPr>
              <a:t>02</a:t>
            </a:r>
            <a:endParaRPr lang="en-US" sz="1100" dirty="0"/>
          </a:p>
        </p:txBody>
      </p:sp>
      <p:sp>
        <p:nvSpPr>
          <p:cNvPr id="35" name="TextBox 25"/>
          <p:cNvSpPr txBox="1"/>
          <p:nvPr/>
        </p:nvSpPr>
        <p:spPr>
          <a:xfrm>
            <a:off x="7533325" y="4298040"/>
            <a:ext cx="505295" cy="267189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600" dirty="0">
                <a:solidFill>
                  <a:srgbClr val="FFFFFF"/>
                </a:solidFill>
                <a:latin typeface="Microsoft YaHei"/>
                <a:ea typeface="Microsoft YaHei"/>
              </a:rPr>
              <a:t>03</a:t>
            </a:r>
            <a:endParaRPr lang="en-US" sz="11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30" grpId="0" animBg="1"/>
      <p:bldP spid="33" grpId="0" animBg="1"/>
      <p:bldP spid="34" grpId="0" animBg="1"/>
      <p:bldP spid="3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3" b="-3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1"/>
          <p:cNvGrpSpPr/>
          <p:nvPr/>
        </p:nvGrpSpPr>
        <p:grpSpPr>
          <a:xfrm>
            <a:off x="1199045" y="1902628"/>
            <a:ext cx="3185224" cy="3014430"/>
            <a:chOff x="1199045" y="1902628"/>
            <a:chExt cx="3185224" cy="3014430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99045" y="1902628"/>
              <a:ext cx="3185224" cy="3014430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2412907" y="2615309"/>
              <a:ext cx="1175782" cy="901914"/>
            </a:xfrm>
            <a:prstGeom prst="rect">
              <a:avLst/>
            </a:prstGeom>
          </p:spPr>
          <p:txBody>
            <a:bodyPr lIns="0" tIns="0" rIns="0" bIns="0" rtlCol="0" anchor="ctr">
              <a:spAutoFit/>
            </a:bodyPr>
            <a:lstStyle/>
            <a:p>
              <a:pPr algn="ctr" latinLnBrk="1">
                <a:lnSpc>
                  <a:spcPct val="116199"/>
                </a:lnSpc>
              </a:pPr>
              <a:r>
                <a:rPr lang="en-US" sz="5400" dirty="0">
                  <a:solidFill>
                    <a:srgbClr val="FFFFFF"/>
                  </a:solidFill>
                  <a:latin typeface="Microsoft YaHei"/>
                  <a:ea typeface="Microsoft YaHei"/>
                </a:rPr>
                <a:t>01</a:t>
              </a:r>
              <a:endParaRPr lang="en-US" sz="1100" dirty="0"/>
            </a:p>
          </p:txBody>
        </p:sp>
      </p:grpSp>
      <p:pic>
        <p:nvPicPr>
          <p:cNvPr id="41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1092" y="496"/>
            <a:ext cx="3891486" cy="4036885"/>
          </a:xfrm>
          <a:prstGeom prst="rect">
            <a:avLst/>
          </a:prstGeom>
        </p:spPr>
      </p:pic>
      <p:grpSp>
        <p:nvGrpSpPr>
          <p:cNvPr id="42" name="Group 3"/>
          <p:cNvGrpSpPr/>
          <p:nvPr/>
        </p:nvGrpSpPr>
        <p:grpSpPr>
          <a:xfrm>
            <a:off x="4395198" y="2489200"/>
            <a:ext cx="2759687" cy="1354759"/>
            <a:chOff x="4395198" y="1498600"/>
            <a:chExt cx="2759687" cy="1354759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25679" y="1498600"/>
              <a:ext cx="1833543" cy="499691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4395198" y="2252041"/>
              <a:ext cx="2759687" cy="601318"/>
            </a:xfrm>
            <a:prstGeom prst="rect">
              <a:avLst/>
            </a:prstGeom>
          </p:spPr>
          <p:txBody>
            <a:bodyPr lIns="0" tIns="0" rIns="0" bIns="0" rtlCol="0" anchor="ctr">
              <a:spAutoFit/>
            </a:bodyPr>
            <a:lstStyle/>
            <a:p>
              <a:pPr algn="ctr" latinLnBrk="1">
                <a:lnSpc>
                  <a:spcPct val="116199"/>
                </a:lnSpc>
              </a:pPr>
              <a:r>
                <a:rPr lang="zh-CN" altLang="en-US" sz="3600" b="1" dirty="0">
                  <a:solidFill>
                    <a:srgbClr val="FFFFFF"/>
                  </a:solidFill>
                  <a:latin typeface="Microsoft YaHei"/>
                  <a:ea typeface="Microsoft YaHei"/>
                </a:rPr>
                <a:t>竞赛</a:t>
              </a:r>
              <a:r>
                <a:rPr lang="zh-CN" altLang="en-US" sz="3600" b="1" dirty="0" smtClean="0">
                  <a:solidFill>
                    <a:srgbClr val="FFFFFF"/>
                  </a:solidFill>
                  <a:latin typeface="Microsoft YaHei"/>
                  <a:ea typeface="Microsoft YaHei"/>
                </a:rPr>
                <a:t>介绍</a:t>
              </a:r>
              <a:endParaRPr lang="en-US" sz="1100" dirty="0"/>
            </a:p>
          </p:txBody>
        </p:sp>
      </p:grpSp>
      <p:sp>
        <p:nvSpPr>
          <p:cNvPr id="47" name="TextBox 4"/>
          <p:cNvSpPr txBox="1"/>
          <p:nvPr/>
        </p:nvSpPr>
        <p:spPr>
          <a:xfrm>
            <a:off x="5084597" y="2564509"/>
            <a:ext cx="1389561" cy="381891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1600" dirty="0">
                <a:solidFill>
                  <a:srgbClr val="FFFFFF"/>
                </a:solidFill>
                <a:latin typeface="Microsoft YaHei"/>
                <a:ea typeface="Microsoft YaHei"/>
              </a:rPr>
              <a:t>PART ONE</a:t>
            </a:r>
            <a:endParaRPr lang="en-US" sz="11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1" grpId="0" animBg="1"/>
      <p:bldP spid="42" grpId="0" animBg="1"/>
      <p:bldP spid="4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90" y="206897"/>
            <a:ext cx="1144168" cy="1048610"/>
          </a:xfrm>
          <a:prstGeom prst="rect">
            <a:avLst/>
          </a:prstGeom>
        </p:spPr>
      </p:pic>
      <p:sp>
        <p:nvSpPr>
          <p:cNvPr id="58" name="TextBox 2"/>
          <p:cNvSpPr txBox="1"/>
          <p:nvPr/>
        </p:nvSpPr>
        <p:spPr>
          <a:xfrm>
            <a:off x="1458501" y="250467"/>
            <a:ext cx="2711101" cy="534505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zh-CN" altLang="en-US" sz="3200" b="1" dirty="0">
                <a:solidFill>
                  <a:srgbClr val="27506E"/>
                </a:solidFill>
                <a:latin typeface="Microsoft YaHei"/>
                <a:ea typeface="Microsoft YaHei"/>
              </a:rPr>
              <a:t>竞赛</a:t>
            </a:r>
            <a:r>
              <a:rPr lang="zh-CN" altLang="en-US" sz="3200" b="1" dirty="0" smtClean="0">
                <a:solidFill>
                  <a:srgbClr val="27506E"/>
                </a:solidFill>
                <a:latin typeface="Microsoft YaHei"/>
                <a:ea typeface="Microsoft YaHei"/>
              </a:rPr>
              <a:t>介绍</a:t>
            </a:r>
            <a:endParaRPr lang="en-US" sz="1100" dirty="0"/>
          </a:p>
        </p:txBody>
      </p:sp>
      <p:sp>
        <p:nvSpPr>
          <p:cNvPr id="59" name="Freeform 3"/>
          <p:cNvSpPr/>
          <p:nvPr/>
        </p:nvSpPr>
        <p:spPr>
          <a:xfrm>
            <a:off x="1595913" y="829556"/>
            <a:ext cx="565877" cy="0"/>
          </a:xfrm>
          <a:custGeom>
            <a:avLst/>
            <a:gdLst/>
            <a:ahLst/>
            <a:cxnLst/>
            <a:rect l="l" t="t" r="r" b="b"/>
            <a:pathLst>
              <a:path w="565877">
                <a:moveTo>
                  <a:pt x="0" y="0"/>
                </a:moveTo>
                <a:lnTo>
                  <a:pt x="565877" y="0"/>
                </a:lnTo>
              </a:path>
            </a:pathLst>
          </a:custGeom>
          <a:solidFill>
            <a:srgbClr val="27506E"/>
          </a:solidFill>
          <a:ln w="19050">
            <a:solidFill>
              <a:srgbClr val="27506E"/>
            </a:solidFill>
            <a:prstDash val="solid"/>
          </a:ln>
        </p:spPr>
      </p:sp>
      <p:sp>
        <p:nvSpPr>
          <p:cNvPr id="61" name="TextBox 5"/>
          <p:cNvSpPr txBox="1"/>
          <p:nvPr/>
        </p:nvSpPr>
        <p:spPr>
          <a:xfrm>
            <a:off x="865731" y="486061"/>
            <a:ext cx="505295" cy="233847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400" dirty="0">
                <a:solidFill>
                  <a:srgbClr val="FFFFFF"/>
                </a:solidFill>
                <a:latin typeface="Microsoft YaHei"/>
                <a:ea typeface="Microsoft YaHei"/>
              </a:rPr>
              <a:t>01</a:t>
            </a:r>
            <a:endParaRPr lang="en-US" sz="1100" dirty="0"/>
          </a:p>
        </p:txBody>
      </p:sp>
      <p:grpSp>
        <p:nvGrpSpPr>
          <p:cNvPr id="62" name="Group 6"/>
          <p:cNvGrpSpPr/>
          <p:nvPr/>
        </p:nvGrpSpPr>
        <p:grpSpPr>
          <a:xfrm>
            <a:off x="827631" y="1080878"/>
            <a:ext cx="9726069" cy="3389522"/>
            <a:chOff x="833009" y="1061601"/>
            <a:chExt cx="9726069" cy="2330972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3009" y="1061601"/>
              <a:ext cx="9726069" cy="312073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921070" y="1143433"/>
              <a:ext cx="9349937" cy="158302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latinLnBrk="1">
                <a:lnSpc>
                  <a:spcPct val="116199"/>
                </a:lnSpc>
              </a:pPr>
              <a:r>
                <a:rPr lang="zh-CN" altLang="en-US" sz="1400" dirty="0" smtClean="0">
                  <a:solidFill>
                    <a:srgbClr val="42464B"/>
                  </a:solidFill>
                  <a:latin typeface="Microsoft YaHei"/>
                  <a:ea typeface="Microsoft YaHei"/>
                </a:rPr>
                <a:t>项目来源：</a:t>
              </a:r>
              <a:r>
                <a:rPr lang="en-US" altLang="zh-CN" sz="1400" dirty="0" err="1" smtClean="0">
                  <a:solidFill>
                    <a:srgbClr val="42464B"/>
                  </a:solidFill>
                  <a:latin typeface="Microsoft YaHei"/>
                  <a:ea typeface="Microsoft YaHei"/>
                </a:rPr>
                <a:t>DataCastle</a:t>
              </a:r>
              <a:endParaRPr lang="zh-CN" altLang="en-US" sz="1400" dirty="0">
                <a:solidFill>
                  <a:srgbClr val="42464B"/>
                </a:solidFill>
                <a:latin typeface="Microsoft YaHei"/>
                <a:ea typeface="Microsoft YaHei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877324" y="2945793"/>
              <a:ext cx="709356" cy="446780"/>
            </a:xfrm>
            <a:prstGeom prst="rect">
              <a:avLst/>
            </a:prstGeom>
          </p:spPr>
          <p:txBody>
            <a:bodyPr lIns="0" tIns="0" rIns="0" bIns="0" rtlCol="0" anchor="ctr">
              <a:spAutoFit/>
            </a:bodyPr>
            <a:lstStyle/>
            <a:p>
              <a:pPr algn="l" latinLnBrk="1">
                <a:lnSpc>
                  <a:spcPct val="116199"/>
                </a:lnSpc>
              </a:pPr>
              <a:r>
                <a:rPr lang="en-US" sz="1400">
                  <a:solidFill>
                    <a:srgbClr val="FFFFFF"/>
                  </a:solidFill>
                  <a:latin typeface="Microsoft YaHei"/>
                  <a:ea typeface="Microsoft YaHei"/>
                </a:rPr>
                <a:t>图片</a:t>
              </a:r>
              <a:endParaRPr lang="en-US" sz="110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9465723" y="2945719"/>
              <a:ext cx="709356" cy="446780"/>
            </a:xfrm>
            <a:prstGeom prst="rect">
              <a:avLst/>
            </a:prstGeom>
          </p:spPr>
          <p:txBody>
            <a:bodyPr lIns="0" tIns="0" rIns="0" bIns="0" rtlCol="0" anchor="ctr">
              <a:spAutoFit/>
            </a:bodyPr>
            <a:lstStyle/>
            <a:p>
              <a:pPr algn="l" latinLnBrk="1">
                <a:lnSpc>
                  <a:spcPct val="116199"/>
                </a:lnSpc>
              </a:pPr>
              <a:r>
                <a:rPr lang="en-US" sz="1400">
                  <a:solidFill>
                    <a:srgbClr val="FFFFFF"/>
                  </a:solidFill>
                  <a:latin typeface="Microsoft YaHei"/>
                  <a:ea typeface="Microsoft YaHei"/>
                </a:rPr>
                <a:t>图片</a:t>
              </a:r>
              <a:endParaRPr lang="en-US" sz="1100"/>
            </a:p>
          </p:txBody>
        </p:sp>
      </p:grpSp>
      <p:pic>
        <p:nvPicPr>
          <p:cNvPr id="1026" name="Picture 2" descr="https://pu-datacastle.obs.cn-north-1.myhuaweicloud.com/content/disk/share/img/acb238d8-d8ca-495e-a24c-aa9c108ba82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26" y="3209925"/>
            <a:ext cx="4362450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817" y="1756305"/>
            <a:ext cx="9726069" cy="453793"/>
          </a:xfrm>
          <a:prstGeom prst="rect">
            <a:avLst/>
          </a:prstGeom>
        </p:spPr>
      </p:pic>
      <p:sp>
        <p:nvSpPr>
          <p:cNvPr id="17" name="TextBox 64"/>
          <p:cNvSpPr txBox="1"/>
          <p:nvPr/>
        </p:nvSpPr>
        <p:spPr>
          <a:xfrm>
            <a:off x="913878" y="1875299"/>
            <a:ext cx="9349937" cy="23019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latinLnBrk="1">
              <a:lnSpc>
                <a:spcPct val="116199"/>
              </a:lnSpc>
            </a:pPr>
            <a:r>
              <a:rPr lang="zh-CN" altLang="en-US" sz="1400" dirty="0" smtClean="0">
                <a:solidFill>
                  <a:srgbClr val="42464B"/>
                </a:solidFill>
                <a:latin typeface="Microsoft YaHei"/>
                <a:ea typeface="Microsoft YaHei"/>
              </a:rPr>
              <a:t>竞赛名称：文本情感分析</a:t>
            </a:r>
            <a:endParaRPr lang="zh-CN" altLang="en-US" sz="1400" dirty="0">
              <a:solidFill>
                <a:srgbClr val="42464B"/>
              </a:solidFill>
              <a:latin typeface="Microsoft YaHei"/>
              <a:ea typeface="Microsoft YaHei"/>
            </a:endParaRPr>
          </a:p>
        </p:txBody>
      </p:sp>
      <p:pic>
        <p:nvPicPr>
          <p:cNvPr id="20" name="Picture 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817" y="2434790"/>
            <a:ext cx="9726069" cy="453793"/>
          </a:xfrm>
          <a:prstGeom prst="rect">
            <a:avLst/>
          </a:prstGeom>
        </p:spPr>
      </p:pic>
      <p:sp>
        <p:nvSpPr>
          <p:cNvPr id="21" name="TextBox 64"/>
          <p:cNvSpPr txBox="1"/>
          <p:nvPr/>
        </p:nvSpPr>
        <p:spPr>
          <a:xfrm>
            <a:off x="913878" y="2553785"/>
            <a:ext cx="9349937" cy="23019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latinLnBrk="1">
              <a:lnSpc>
                <a:spcPct val="116199"/>
              </a:lnSpc>
            </a:pPr>
            <a:r>
              <a:rPr lang="zh-CN" altLang="en-US" sz="1400" dirty="0" smtClean="0">
                <a:solidFill>
                  <a:srgbClr val="42464B"/>
                </a:solidFill>
                <a:latin typeface="Microsoft YaHei"/>
                <a:ea typeface="Microsoft YaHei"/>
              </a:rPr>
              <a:t>现有排名：</a:t>
            </a:r>
            <a:r>
              <a:rPr lang="en-US" altLang="zh-CN" sz="1400" dirty="0" smtClean="0">
                <a:solidFill>
                  <a:srgbClr val="42464B"/>
                </a:solidFill>
                <a:latin typeface="Microsoft YaHei"/>
                <a:ea typeface="Microsoft YaHei"/>
              </a:rPr>
              <a:t>23/221</a:t>
            </a:r>
            <a:r>
              <a:rPr lang="zh-CN" altLang="en-US" sz="1400" dirty="0" smtClean="0">
                <a:solidFill>
                  <a:srgbClr val="42464B"/>
                </a:solidFill>
                <a:latin typeface="Microsoft YaHei"/>
                <a:ea typeface="Microsoft YaHei"/>
              </a:rPr>
              <a:t>（</a:t>
            </a:r>
            <a:r>
              <a:rPr lang="en-US" altLang="zh-CN" sz="1400" dirty="0" smtClean="0">
                <a:solidFill>
                  <a:srgbClr val="42464B"/>
                </a:solidFill>
                <a:latin typeface="Microsoft YaHei"/>
                <a:ea typeface="Microsoft YaHei"/>
              </a:rPr>
              <a:t>17</a:t>
            </a:r>
            <a:r>
              <a:rPr lang="zh-CN" altLang="en-US" sz="1400" dirty="0" smtClean="0">
                <a:solidFill>
                  <a:srgbClr val="42464B"/>
                </a:solidFill>
                <a:latin typeface="Microsoft YaHei"/>
                <a:ea typeface="Microsoft YaHei"/>
              </a:rPr>
              <a:t>分），</a:t>
            </a:r>
            <a:r>
              <a:rPr lang="en-US" altLang="zh-CN" sz="1400" dirty="0">
                <a:solidFill>
                  <a:srgbClr val="42464B"/>
                </a:solidFill>
                <a:latin typeface="Microsoft YaHei"/>
                <a:ea typeface="Microsoft YaHei"/>
              </a:rPr>
              <a:t>NUDT</a:t>
            </a:r>
            <a:r>
              <a:rPr lang="zh-CN" altLang="en-US" sz="1400" dirty="0">
                <a:solidFill>
                  <a:srgbClr val="42464B"/>
                </a:solidFill>
                <a:latin typeface="Microsoft YaHei"/>
                <a:ea typeface="Microsoft YaHei"/>
              </a:rPr>
              <a:t>丁兆云</a:t>
            </a:r>
            <a:r>
              <a:rPr lang="en-US" altLang="zh-CN" sz="1400" dirty="0" smtClean="0">
                <a:solidFill>
                  <a:srgbClr val="42464B"/>
                </a:solidFill>
                <a:latin typeface="Microsoft YaHei"/>
                <a:ea typeface="Microsoft YaHei"/>
              </a:rPr>
              <a:t>DM2020B-ZJL</a:t>
            </a:r>
            <a:endParaRPr lang="en-US" altLang="zh-CN" sz="1400" dirty="0">
              <a:solidFill>
                <a:srgbClr val="42464B"/>
              </a:solidFill>
              <a:latin typeface="Microsoft YaHei"/>
              <a:ea typeface="Microsoft YaHei"/>
            </a:endParaRPr>
          </a:p>
        </p:txBody>
      </p:sp>
      <p:pic>
        <p:nvPicPr>
          <p:cNvPr id="22" name="图片 21"/>
          <p:cNvPicPr/>
          <p:nvPr/>
        </p:nvPicPr>
        <p:blipFill>
          <a:blip r:embed="rId6"/>
          <a:stretch>
            <a:fillRect/>
          </a:stretch>
        </p:blipFill>
        <p:spPr>
          <a:xfrm>
            <a:off x="5277576" y="3209924"/>
            <a:ext cx="5682524" cy="326707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59" grpId="0" animBg="1"/>
      <p:bldP spid="61" grpId="0" animBg="1"/>
      <p:bldP spid="6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90" y="206897"/>
            <a:ext cx="1144168" cy="1048610"/>
          </a:xfrm>
          <a:prstGeom prst="rect">
            <a:avLst/>
          </a:prstGeom>
        </p:spPr>
      </p:pic>
      <p:sp>
        <p:nvSpPr>
          <p:cNvPr id="58" name="TextBox 2"/>
          <p:cNvSpPr txBox="1"/>
          <p:nvPr/>
        </p:nvSpPr>
        <p:spPr>
          <a:xfrm>
            <a:off x="1458501" y="250467"/>
            <a:ext cx="2711101" cy="534505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zh-CN" altLang="en-US" sz="3200" b="1" dirty="0">
                <a:solidFill>
                  <a:srgbClr val="27506E"/>
                </a:solidFill>
                <a:latin typeface="Microsoft YaHei"/>
                <a:ea typeface="Microsoft YaHei"/>
              </a:rPr>
              <a:t>竞赛</a:t>
            </a:r>
            <a:r>
              <a:rPr lang="zh-CN" altLang="en-US" sz="3200" b="1" dirty="0" smtClean="0">
                <a:solidFill>
                  <a:srgbClr val="27506E"/>
                </a:solidFill>
                <a:latin typeface="Microsoft YaHei"/>
                <a:ea typeface="Microsoft YaHei"/>
              </a:rPr>
              <a:t>介绍</a:t>
            </a:r>
            <a:endParaRPr lang="en-US" sz="1100" dirty="0"/>
          </a:p>
        </p:txBody>
      </p:sp>
      <p:sp>
        <p:nvSpPr>
          <p:cNvPr id="59" name="Freeform 3"/>
          <p:cNvSpPr/>
          <p:nvPr/>
        </p:nvSpPr>
        <p:spPr>
          <a:xfrm>
            <a:off x="1595913" y="829556"/>
            <a:ext cx="565877" cy="0"/>
          </a:xfrm>
          <a:custGeom>
            <a:avLst/>
            <a:gdLst/>
            <a:ahLst/>
            <a:cxnLst/>
            <a:rect l="l" t="t" r="r" b="b"/>
            <a:pathLst>
              <a:path w="565877">
                <a:moveTo>
                  <a:pt x="0" y="0"/>
                </a:moveTo>
                <a:lnTo>
                  <a:pt x="565877" y="0"/>
                </a:lnTo>
              </a:path>
            </a:pathLst>
          </a:custGeom>
          <a:solidFill>
            <a:srgbClr val="27506E"/>
          </a:solidFill>
          <a:ln w="19050">
            <a:solidFill>
              <a:srgbClr val="27506E"/>
            </a:solidFill>
            <a:prstDash val="solid"/>
          </a:ln>
        </p:spPr>
      </p:sp>
      <p:sp>
        <p:nvSpPr>
          <p:cNvPr id="61" name="TextBox 5"/>
          <p:cNvSpPr txBox="1"/>
          <p:nvPr/>
        </p:nvSpPr>
        <p:spPr>
          <a:xfrm>
            <a:off x="865731" y="486061"/>
            <a:ext cx="505295" cy="233847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400" dirty="0">
                <a:solidFill>
                  <a:srgbClr val="FFFFFF"/>
                </a:solidFill>
                <a:latin typeface="Microsoft YaHei"/>
                <a:ea typeface="Microsoft YaHei"/>
              </a:rPr>
              <a:t>01</a:t>
            </a:r>
            <a:endParaRPr lang="en-US" sz="1100" dirty="0"/>
          </a:p>
        </p:txBody>
      </p:sp>
      <p:grpSp>
        <p:nvGrpSpPr>
          <p:cNvPr id="62" name="Group 6"/>
          <p:cNvGrpSpPr/>
          <p:nvPr/>
        </p:nvGrpSpPr>
        <p:grpSpPr>
          <a:xfrm>
            <a:off x="831260" y="1256735"/>
            <a:ext cx="9791383" cy="4538127"/>
            <a:chOff x="869295" y="1005343"/>
            <a:chExt cx="9791383" cy="3120866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9295" y="1005343"/>
              <a:ext cx="9791383" cy="3120866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952332" y="1155125"/>
              <a:ext cx="1433808" cy="271363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latinLnBrk="1">
                <a:lnSpc>
                  <a:spcPct val="116199"/>
                </a:lnSpc>
              </a:pPr>
              <a:r>
                <a:rPr lang="zh-CN" altLang="en-US" sz="2400" b="1" dirty="0" smtClean="0">
                  <a:solidFill>
                    <a:srgbClr val="42464B"/>
                  </a:solidFill>
                  <a:latin typeface="Microsoft YaHei"/>
                  <a:ea typeface="Microsoft YaHei"/>
                </a:rPr>
                <a:t>竞赛背景：</a:t>
              </a:r>
              <a:endParaRPr lang="zh-CN" altLang="en-US" sz="2400" b="1" dirty="0">
                <a:solidFill>
                  <a:srgbClr val="42464B"/>
                </a:solidFill>
                <a:latin typeface="Microsoft YaHei"/>
                <a:ea typeface="Microsoft YaHei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877324" y="2945793"/>
              <a:ext cx="709356" cy="446780"/>
            </a:xfrm>
            <a:prstGeom prst="rect">
              <a:avLst/>
            </a:prstGeom>
          </p:spPr>
          <p:txBody>
            <a:bodyPr lIns="0" tIns="0" rIns="0" bIns="0" rtlCol="0" anchor="ctr">
              <a:spAutoFit/>
            </a:bodyPr>
            <a:lstStyle/>
            <a:p>
              <a:pPr algn="l" latinLnBrk="1">
                <a:lnSpc>
                  <a:spcPct val="116199"/>
                </a:lnSpc>
              </a:pPr>
              <a:r>
                <a:rPr lang="en-US" sz="1400">
                  <a:solidFill>
                    <a:srgbClr val="FFFFFF"/>
                  </a:solidFill>
                  <a:latin typeface="Microsoft YaHei"/>
                  <a:ea typeface="Microsoft YaHei"/>
                </a:rPr>
                <a:t>图片</a:t>
              </a:r>
              <a:endParaRPr lang="en-US" sz="110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9465723" y="2945719"/>
              <a:ext cx="709356" cy="446780"/>
            </a:xfrm>
            <a:prstGeom prst="rect">
              <a:avLst/>
            </a:prstGeom>
          </p:spPr>
          <p:txBody>
            <a:bodyPr lIns="0" tIns="0" rIns="0" bIns="0" rtlCol="0" anchor="ctr">
              <a:spAutoFit/>
            </a:bodyPr>
            <a:lstStyle/>
            <a:p>
              <a:pPr algn="l" latinLnBrk="1">
                <a:lnSpc>
                  <a:spcPct val="116199"/>
                </a:lnSpc>
              </a:pPr>
              <a:r>
                <a:rPr lang="en-US" sz="1400">
                  <a:solidFill>
                    <a:srgbClr val="FFFFFF"/>
                  </a:solidFill>
                  <a:latin typeface="Microsoft YaHei"/>
                  <a:ea typeface="Microsoft YaHei"/>
                </a:rPr>
                <a:t>图片</a:t>
              </a:r>
              <a:endParaRPr lang="en-US" sz="1100"/>
            </a:p>
          </p:txBody>
        </p:sp>
      </p:grpSp>
      <p:sp>
        <p:nvSpPr>
          <p:cNvPr id="2" name="矩形 1"/>
          <p:cNvSpPr/>
          <p:nvPr/>
        </p:nvSpPr>
        <p:spPr>
          <a:xfrm>
            <a:off x="1467572" y="2012890"/>
            <a:ext cx="90383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606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本赛题属于</a:t>
            </a:r>
            <a:r>
              <a:rPr lang="en-US" altLang="zh-CN" sz="2000" dirty="0">
                <a:solidFill>
                  <a:srgbClr val="606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000" dirty="0">
                <a:solidFill>
                  <a:srgbClr val="606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最简数据挖掘</a:t>
            </a:r>
            <a:r>
              <a:rPr lang="en-US" altLang="zh-CN" sz="2000" dirty="0">
                <a:solidFill>
                  <a:srgbClr val="606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000" dirty="0">
                <a:solidFill>
                  <a:srgbClr val="606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系列练习赛中的一个赛题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64"/>
          <p:cNvSpPr txBox="1"/>
          <p:nvPr/>
        </p:nvSpPr>
        <p:spPr>
          <a:xfrm>
            <a:off x="946954" y="2628005"/>
            <a:ext cx="1433808" cy="39459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latinLnBrk="1">
              <a:lnSpc>
                <a:spcPct val="116199"/>
              </a:lnSpc>
            </a:pPr>
            <a:r>
              <a:rPr lang="zh-CN" altLang="en-US" sz="2400" b="1" dirty="0" smtClean="0">
                <a:solidFill>
                  <a:srgbClr val="42464B"/>
                </a:solidFill>
                <a:latin typeface="Microsoft YaHei"/>
                <a:ea typeface="Microsoft YaHei"/>
              </a:rPr>
              <a:t>竞赛任务：</a:t>
            </a:r>
            <a:endParaRPr lang="zh-CN" altLang="en-US" sz="2400" b="1" dirty="0">
              <a:solidFill>
                <a:srgbClr val="42464B"/>
              </a:solidFill>
              <a:latin typeface="Microsoft YaHei"/>
              <a:ea typeface="Microsoft YaHei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487529" y="3155890"/>
            <a:ext cx="90383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606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给定电影评论文本信息，建立分类模型，判断网站评论数据中的情感类别。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64"/>
          <p:cNvSpPr txBox="1"/>
          <p:nvPr/>
        </p:nvSpPr>
        <p:spPr>
          <a:xfrm>
            <a:off x="946954" y="3847205"/>
            <a:ext cx="1433808" cy="39459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latinLnBrk="1">
              <a:lnSpc>
                <a:spcPct val="116199"/>
              </a:lnSpc>
            </a:pPr>
            <a:r>
              <a:rPr lang="zh-CN" altLang="en-US" sz="2400" b="1" dirty="0" smtClean="0">
                <a:solidFill>
                  <a:srgbClr val="42464B"/>
                </a:solidFill>
                <a:latin typeface="Microsoft YaHei"/>
                <a:ea typeface="Microsoft YaHei"/>
              </a:rPr>
              <a:t>评分标准：</a:t>
            </a:r>
            <a:endParaRPr lang="zh-CN" altLang="en-US" sz="2400" b="1" dirty="0">
              <a:solidFill>
                <a:srgbClr val="42464B"/>
              </a:solidFill>
              <a:latin typeface="Microsoft YaHei"/>
              <a:ea typeface="Microsoft YaHei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487529" y="4369137"/>
            <a:ext cx="903837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606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评分算法为标准的</a:t>
            </a:r>
            <a:r>
              <a:rPr lang="en-US" altLang="zh-CN" sz="2000" dirty="0" err="1">
                <a:solidFill>
                  <a:srgbClr val="606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marco</a:t>
            </a:r>
            <a:r>
              <a:rPr lang="en-US" altLang="zh-CN" sz="2000" dirty="0">
                <a:solidFill>
                  <a:srgbClr val="606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F1</a:t>
            </a:r>
            <a:r>
              <a:rPr lang="zh-CN" altLang="en-US" sz="2000" dirty="0">
                <a:solidFill>
                  <a:srgbClr val="606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，参考代码如下： </a:t>
            </a:r>
            <a:r>
              <a:rPr lang="en-US" altLang="zh-CN" sz="2000" dirty="0">
                <a:solidFill>
                  <a:srgbClr val="606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</a:t>
            </a:r>
            <a:r>
              <a:rPr lang="en-US" altLang="zh-CN" sz="2000" dirty="0" err="1">
                <a:solidFill>
                  <a:srgbClr val="606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sklearn.metrics</a:t>
            </a:r>
            <a:r>
              <a:rPr lang="en-US" altLang="zh-CN" sz="2000" dirty="0">
                <a:solidFill>
                  <a:srgbClr val="606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import f1_score </a:t>
            </a:r>
            <a:r>
              <a:rPr lang="en-US" altLang="zh-CN" sz="2000" dirty="0" err="1">
                <a:solidFill>
                  <a:srgbClr val="606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y_true</a:t>
            </a:r>
            <a:r>
              <a:rPr lang="en-US" altLang="zh-CN" sz="2000" dirty="0">
                <a:solidFill>
                  <a:srgbClr val="606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[1, 0, 1, 0] </a:t>
            </a:r>
            <a:r>
              <a:rPr lang="en-US" altLang="zh-CN" sz="2000" dirty="0" err="1">
                <a:solidFill>
                  <a:srgbClr val="606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y_pred</a:t>
            </a:r>
            <a:r>
              <a:rPr lang="en-US" altLang="zh-CN" sz="2000" dirty="0">
                <a:solidFill>
                  <a:srgbClr val="606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[1, 1, 1, 0] score = f1_score(</a:t>
            </a:r>
            <a:r>
              <a:rPr lang="en-US" altLang="zh-CN" sz="2000" dirty="0" err="1">
                <a:solidFill>
                  <a:srgbClr val="606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y_true</a:t>
            </a:r>
            <a:r>
              <a:rPr lang="en-US" altLang="zh-CN" sz="2000" dirty="0">
                <a:solidFill>
                  <a:srgbClr val="606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dirty="0" err="1">
                <a:solidFill>
                  <a:srgbClr val="606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y_pred</a:t>
            </a:r>
            <a:r>
              <a:rPr lang="en-US" altLang="zh-CN" sz="2000" dirty="0">
                <a:solidFill>
                  <a:srgbClr val="606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average='macro')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02536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59" grpId="0" animBg="1"/>
      <p:bldP spid="61" grpId="0" animBg="1"/>
      <p:bldP spid="6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90" y="206897"/>
            <a:ext cx="1144168" cy="1048610"/>
          </a:xfrm>
          <a:prstGeom prst="rect">
            <a:avLst/>
          </a:prstGeom>
        </p:spPr>
      </p:pic>
      <p:sp>
        <p:nvSpPr>
          <p:cNvPr id="58" name="TextBox 2"/>
          <p:cNvSpPr txBox="1"/>
          <p:nvPr/>
        </p:nvSpPr>
        <p:spPr>
          <a:xfrm>
            <a:off x="1458501" y="250467"/>
            <a:ext cx="2711101" cy="534505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zh-CN" altLang="en-US" sz="3200" b="1" dirty="0">
                <a:solidFill>
                  <a:srgbClr val="27506E"/>
                </a:solidFill>
                <a:latin typeface="Microsoft YaHei"/>
                <a:ea typeface="Microsoft YaHei"/>
              </a:rPr>
              <a:t>竞赛</a:t>
            </a:r>
            <a:r>
              <a:rPr lang="zh-CN" altLang="en-US" sz="3200" b="1" dirty="0" smtClean="0">
                <a:solidFill>
                  <a:srgbClr val="27506E"/>
                </a:solidFill>
                <a:latin typeface="Microsoft YaHei"/>
                <a:ea typeface="Microsoft YaHei"/>
              </a:rPr>
              <a:t>介绍</a:t>
            </a:r>
            <a:endParaRPr lang="en-US" sz="1100" dirty="0"/>
          </a:p>
        </p:txBody>
      </p:sp>
      <p:sp>
        <p:nvSpPr>
          <p:cNvPr id="59" name="Freeform 3"/>
          <p:cNvSpPr/>
          <p:nvPr/>
        </p:nvSpPr>
        <p:spPr>
          <a:xfrm>
            <a:off x="1595913" y="829556"/>
            <a:ext cx="565877" cy="0"/>
          </a:xfrm>
          <a:custGeom>
            <a:avLst/>
            <a:gdLst/>
            <a:ahLst/>
            <a:cxnLst/>
            <a:rect l="l" t="t" r="r" b="b"/>
            <a:pathLst>
              <a:path w="565877">
                <a:moveTo>
                  <a:pt x="0" y="0"/>
                </a:moveTo>
                <a:lnTo>
                  <a:pt x="565877" y="0"/>
                </a:lnTo>
              </a:path>
            </a:pathLst>
          </a:custGeom>
          <a:solidFill>
            <a:srgbClr val="27506E"/>
          </a:solidFill>
          <a:ln w="19050">
            <a:solidFill>
              <a:srgbClr val="27506E"/>
            </a:solidFill>
            <a:prstDash val="solid"/>
          </a:ln>
        </p:spPr>
      </p:sp>
      <p:sp>
        <p:nvSpPr>
          <p:cNvPr id="61" name="TextBox 5"/>
          <p:cNvSpPr txBox="1"/>
          <p:nvPr/>
        </p:nvSpPr>
        <p:spPr>
          <a:xfrm>
            <a:off x="865731" y="486061"/>
            <a:ext cx="505295" cy="233847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400" dirty="0">
                <a:solidFill>
                  <a:srgbClr val="FFFFFF"/>
                </a:solidFill>
                <a:latin typeface="Microsoft YaHei"/>
                <a:ea typeface="Microsoft YaHei"/>
              </a:rPr>
              <a:t>01</a:t>
            </a:r>
            <a:endParaRPr lang="en-US" sz="1100" dirty="0"/>
          </a:p>
        </p:txBody>
      </p:sp>
      <p:sp>
        <p:nvSpPr>
          <p:cNvPr id="2" name="矩形 1"/>
          <p:cNvSpPr/>
          <p:nvPr/>
        </p:nvSpPr>
        <p:spPr>
          <a:xfrm>
            <a:off x="827630" y="1890737"/>
            <a:ext cx="972606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606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rgbClr val="606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000" dirty="0" smtClean="0">
                <a:solidFill>
                  <a:srgbClr val="606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2000" dirty="0">
                <a:solidFill>
                  <a:srgbClr val="606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主要包括</a:t>
            </a:r>
            <a:r>
              <a:rPr lang="en-US" altLang="zh-CN" sz="2000" dirty="0">
                <a:solidFill>
                  <a:srgbClr val="606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IMDB</a:t>
            </a:r>
            <a:r>
              <a:rPr lang="zh-CN" altLang="en-US" sz="2000" dirty="0">
                <a:solidFill>
                  <a:srgbClr val="606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网站上的电影评论文本数据。 数据分为训练数据和测试数据，分别保存在</a:t>
            </a:r>
            <a:r>
              <a:rPr lang="en-US" altLang="zh-CN" sz="2000" dirty="0">
                <a:solidFill>
                  <a:srgbClr val="606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train.csv</a:t>
            </a:r>
            <a:r>
              <a:rPr lang="zh-CN" altLang="en-US" sz="2000" dirty="0">
                <a:solidFill>
                  <a:srgbClr val="606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606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test_noLabel.csv</a:t>
            </a:r>
            <a:r>
              <a:rPr lang="zh-CN" altLang="en-US" sz="2000" dirty="0">
                <a:solidFill>
                  <a:srgbClr val="606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两个文件中。 </a:t>
            </a:r>
            <a:endParaRPr lang="en-US" altLang="zh-CN" sz="2000" dirty="0" smtClean="0">
              <a:solidFill>
                <a:srgbClr val="6062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solidFill>
                <a:srgbClr val="6062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rgbClr val="606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train.csv</a:t>
            </a:r>
            <a:r>
              <a:rPr lang="zh-CN" altLang="en-US" sz="2000" dirty="0" smtClean="0">
                <a:solidFill>
                  <a:srgbClr val="606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rgbClr val="606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25000</a:t>
            </a:r>
            <a:r>
              <a:rPr lang="zh-CN" altLang="en-US" sz="2000" dirty="0" smtClean="0">
                <a:solidFill>
                  <a:srgbClr val="606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条电影评论文本数据，</a:t>
            </a:r>
            <a:r>
              <a:rPr lang="zh-CN" altLang="en-US" sz="2000" dirty="0">
                <a:solidFill>
                  <a:srgbClr val="606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字段说明如下： （</a:t>
            </a:r>
            <a:r>
              <a:rPr lang="en-US" altLang="zh-CN" sz="2000" dirty="0">
                <a:solidFill>
                  <a:srgbClr val="606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606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rgbClr val="606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000" dirty="0">
                <a:solidFill>
                  <a:srgbClr val="606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：编号 （</a:t>
            </a:r>
            <a:r>
              <a:rPr lang="en-US" altLang="zh-CN" sz="2000" dirty="0">
                <a:solidFill>
                  <a:srgbClr val="606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606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rgbClr val="606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TXT</a:t>
            </a:r>
            <a:r>
              <a:rPr lang="zh-CN" altLang="en-US" sz="2000" dirty="0">
                <a:solidFill>
                  <a:srgbClr val="606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：电影评论文本 （</a:t>
            </a:r>
            <a:r>
              <a:rPr lang="en-US" altLang="zh-CN" sz="2000" dirty="0">
                <a:solidFill>
                  <a:srgbClr val="606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606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rgbClr val="606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Label</a:t>
            </a:r>
            <a:r>
              <a:rPr lang="zh-CN" altLang="en-US" sz="2000" dirty="0">
                <a:solidFill>
                  <a:srgbClr val="606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：评论的情感类别，</a:t>
            </a:r>
            <a:r>
              <a:rPr lang="en-US" altLang="zh-CN" sz="2000" dirty="0">
                <a:solidFill>
                  <a:srgbClr val="606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606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表示积极，</a:t>
            </a:r>
            <a:r>
              <a:rPr lang="en-US" altLang="zh-CN" sz="2000" dirty="0">
                <a:solidFill>
                  <a:srgbClr val="606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solidFill>
                  <a:srgbClr val="606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表示消极。 </a:t>
            </a:r>
            <a:endParaRPr lang="en-US" altLang="zh-CN" sz="2000" dirty="0" smtClean="0">
              <a:solidFill>
                <a:srgbClr val="6062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rgbClr val="6062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rgbClr val="606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test_noLabel.csv</a:t>
            </a:r>
            <a:r>
              <a:rPr lang="zh-CN" altLang="en-US" sz="2000" dirty="0" smtClean="0">
                <a:solidFill>
                  <a:srgbClr val="606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rgbClr val="606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25000</a:t>
            </a:r>
            <a:r>
              <a:rPr lang="zh-CN" altLang="en-US" sz="2000" dirty="0" smtClean="0">
                <a:solidFill>
                  <a:srgbClr val="606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条测试数据，不</a:t>
            </a:r>
            <a:r>
              <a:rPr lang="zh-CN" altLang="en-US" sz="2000" dirty="0">
                <a:solidFill>
                  <a:srgbClr val="606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包括评论的情感类别，需要通过由训练数据所建立的模型以及所给的测试数据，得出测试数据相应的情感类别。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Picture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631" y="1080878"/>
            <a:ext cx="9726069" cy="453793"/>
          </a:xfrm>
          <a:prstGeom prst="rect">
            <a:avLst/>
          </a:prstGeom>
        </p:spPr>
      </p:pic>
      <p:sp>
        <p:nvSpPr>
          <p:cNvPr id="17" name="TextBox 64"/>
          <p:cNvSpPr txBox="1"/>
          <p:nvPr/>
        </p:nvSpPr>
        <p:spPr>
          <a:xfrm>
            <a:off x="915692" y="1117671"/>
            <a:ext cx="9349937" cy="39459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latinLnBrk="1">
              <a:lnSpc>
                <a:spcPct val="116199"/>
              </a:lnSpc>
            </a:pPr>
            <a:r>
              <a:rPr lang="zh-CN" altLang="en-US" sz="2400" b="1" dirty="0" smtClean="0">
                <a:solidFill>
                  <a:srgbClr val="42464B"/>
                </a:solidFill>
                <a:latin typeface="Microsoft YaHei"/>
                <a:ea typeface="Microsoft YaHei"/>
              </a:rPr>
              <a:t>竞赛数据：</a:t>
            </a:r>
            <a:endParaRPr lang="zh-CN" altLang="en-US" sz="2400" b="1" dirty="0">
              <a:solidFill>
                <a:srgbClr val="42464B"/>
              </a:solidFill>
              <a:latin typeface="Microsoft YaHei"/>
              <a:ea typeface="Microsoft YaHei"/>
            </a:endParaRPr>
          </a:p>
        </p:txBody>
      </p:sp>
      <p:pic>
        <p:nvPicPr>
          <p:cNvPr id="20" name="图片 19"/>
          <p:cNvPicPr/>
          <p:nvPr/>
        </p:nvPicPr>
        <p:blipFill rotWithShape="1">
          <a:blip r:embed="rId4"/>
          <a:srcRect b="77807"/>
          <a:stretch/>
        </p:blipFill>
        <p:spPr>
          <a:xfrm>
            <a:off x="1909694" y="4801348"/>
            <a:ext cx="6531113" cy="136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65113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59" grpId="0" animBg="1"/>
      <p:bldP spid="6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3" b="-3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14" y="17216"/>
            <a:ext cx="2027135" cy="5200650"/>
          </a:xfrm>
          <a:prstGeom prst="rect">
            <a:avLst/>
          </a:prstGeom>
        </p:spPr>
      </p:pic>
      <p:pic>
        <p:nvPicPr>
          <p:cNvPr id="129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2259" y="3439931"/>
            <a:ext cx="3665733" cy="3061491"/>
          </a:xfrm>
          <a:prstGeom prst="rect">
            <a:avLst/>
          </a:prstGeom>
        </p:spPr>
      </p:pic>
      <p:grpSp>
        <p:nvGrpSpPr>
          <p:cNvPr id="130" name="Group 3"/>
          <p:cNvGrpSpPr/>
          <p:nvPr/>
        </p:nvGrpSpPr>
        <p:grpSpPr>
          <a:xfrm>
            <a:off x="4026311" y="2600918"/>
            <a:ext cx="1833543" cy="499691"/>
            <a:chOff x="4026311" y="2107390"/>
            <a:chExt cx="1833543" cy="499691"/>
          </a:xfrm>
        </p:grpSpPr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26311" y="2107390"/>
              <a:ext cx="1833543" cy="499691"/>
            </a:xfrm>
            <a:prstGeom prst="rect">
              <a:avLst/>
            </a:prstGeom>
          </p:spPr>
        </p:pic>
        <p:sp>
          <p:nvSpPr>
            <p:cNvPr id="132" name="TextBox 131"/>
            <p:cNvSpPr txBox="1"/>
            <p:nvPr/>
          </p:nvSpPr>
          <p:spPr>
            <a:xfrm>
              <a:off x="4313531" y="2173198"/>
              <a:ext cx="1389561" cy="381890"/>
            </a:xfrm>
            <a:prstGeom prst="rect">
              <a:avLst/>
            </a:prstGeom>
          </p:spPr>
          <p:txBody>
            <a:bodyPr lIns="0" tIns="0" rIns="0" bIns="0" rtlCol="0" anchor="ctr">
              <a:spAutoFit/>
            </a:bodyPr>
            <a:lstStyle/>
            <a:p>
              <a:pPr algn="l" latinLnBrk="1">
                <a:lnSpc>
                  <a:spcPct val="116199"/>
                </a:lnSpc>
              </a:pPr>
              <a:r>
                <a:rPr lang="en-US" sz="1600">
                  <a:solidFill>
                    <a:srgbClr val="FFFFFF"/>
                  </a:solidFill>
                  <a:latin typeface="Microsoft YaHei"/>
                  <a:ea typeface="Microsoft YaHei"/>
                </a:rPr>
                <a:t>PART TWO</a:t>
              </a:r>
              <a:endParaRPr lang="en-US" sz="1100"/>
            </a:p>
          </p:txBody>
        </p:sp>
      </p:grpSp>
      <p:sp>
        <p:nvSpPr>
          <p:cNvPr id="133" name="TextBox 4"/>
          <p:cNvSpPr txBox="1"/>
          <p:nvPr/>
        </p:nvSpPr>
        <p:spPr>
          <a:xfrm>
            <a:off x="3540054" y="3411882"/>
            <a:ext cx="2759687" cy="601318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zh-CN" altLang="en-US" sz="3600" b="1" dirty="0" smtClean="0">
                <a:solidFill>
                  <a:srgbClr val="FFFFFF"/>
                </a:solidFill>
                <a:latin typeface="Microsoft YaHei"/>
                <a:ea typeface="Microsoft YaHei"/>
              </a:rPr>
              <a:t>实验过程</a:t>
            </a:r>
            <a:endParaRPr lang="en-US" sz="1100" dirty="0"/>
          </a:p>
        </p:txBody>
      </p:sp>
      <p:grpSp>
        <p:nvGrpSpPr>
          <p:cNvPr id="135" name="Group 6"/>
          <p:cNvGrpSpPr/>
          <p:nvPr/>
        </p:nvGrpSpPr>
        <p:grpSpPr>
          <a:xfrm>
            <a:off x="6181772" y="1129569"/>
            <a:ext cx="3450516" cy="3844850"/>
            <a:chOff x="6181772" y="1129569"/>
            <a:chExt cx="3450516" cy="3844850"/>
          </a:xfrm>
        </p:grpSpPr>
        <p:pic>
          <p:nvPicPr>
            <p:cNvPr id="136" name="Picture 13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81772" y="1129569"/>
              <a:ext cx="3450516" cy="3844850"/>
            </a:xfrm>
            <a:prstGeom prst="rect">
              <a:avLst/>
            </a:prstGeom>
          </p:spPr>
        </p:pic>
        <p:sp>
          <p:nvSpPr>
            <p:cNvPr id="137" name="TextBox 136"/>
            <p:cNvSpPr txBox="1"/>
            <p:nvPr/>
          </p:nvSpPr>
          <p:spPr>
            <a:xfrm>
              <a:off x="7707067" y="2806538"/>
              <a:ext cx="1030024" cy="835100"/>
            </a:xfrm>
            <a:prstGeom prst="rect">
              <a:avLst/>
            </a:prstGeom>
          </p:spPr>
          <p:txBody>
            <a:bodyPr lIns="0" tIns="0" rIns="0" bIns="0" rtlCol="0" anchor="ctr">
              <a:spAutoFit/>
            </a:bodyPr>
            <a:lstStyle/>
            <a:p>
              <a:pPr algn="ctr" latinLnBrk="1">
                <a:lnSpc>
                  <a:spcPct val="116199"/>
                </a:lnSpc>
              </a:pPr>
              <a:r>
                <a:rPr lang="en-US" sz="5000" dirty="0">
                  <a:solidFill>
                    <a:srgbClr val="FFFFFF"/>
                  </a:solidFill>
                  <a:latin typeface="Microsoft YaHei"/>
                  <a:ea typeface="Microsoft YaHei"/>
                </a:rPr>
                <a:t>02</a:t>
              </a:r>
              <a:endParaRPr lang="en-US" sz="1100" dirty="0"/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  <p:bldP spid="129" grpId="0" animBg="1"/>
      <p:bldP spid="130" grpId="0" animBg="1"/>
      <p:bldP spid="133" grpId="0" animBg="1"/>
      <p:bldP spid="1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90" y="206897"/>
            <a:ext cx="1144168" cy="1048610"/>
          </a:xfrm>
          <a:prstGeom prst="rect">
            <a:avLst/>
          </a:prstGeom>
        </p:spPr>
      </p:pic>
      <p:sp>
        <p:nvSpPr>
          <p:cNvPr id="265" name="TextBox 2"/>
          <p:cNvSpPr txBox="1"/>
          <p:nvPr/>
        </p:nvSpPr>
        <p:spPr>
          <a:xfrm>
            <a:off x="1458501" y="232096"/>
            <a:ext cx="4302614" cy="571247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zh-CN" altLang="en-US" sz="3200" b="1" dirty="0" smtClean="0">
                <a:solidFill>
                  <a:srgbClr val="27506E"/>
                </a:solidFill>
                <a:latin typeface="Microsoft YaHei"/>
                <a:ea typeface="Microsoft YaHei"/>
              </a:rPr>
              <a:t>实验过程：程序框架</a:t>
            </a:r>
            <a:endParaRPr lang="en-US" sz="1100" dirty="0"/>
          </a:p>
        </p:txBody>
      </p:sp>
      <p:sp>
        <p:nvSpPr>
          <p:cNvPr id="266" name="Freeform 3"/>
          <p:cNvSpPr/>
          <p:nvPr/>
        </p:nvSpPr>
        <p:spPr>
          <a:xfrm>
            <a:off x="1595913" y="829556"/>
            <a:ext cx="565877" cy="0"/>
          </a:xfrm>
          <a:custGeom>
            <a:avLst/>
            <a:gdLst/>
            <a:ahLst/>
            <a:cxnLst/>
            <a:rect l="l" t="t" r="r" b="b"/>
            <a:pathLst>
              <a:path w="565877">
                <a:moveTo>
                  <a:pt x="0" y="0"/>
                </a:moveTo>
                <a:lnTo>
                  <a:pt x="565877" y="0"/>
                </a:lnTo>
              </a:path>
            </a:pathLst>
          </a:custGeom>
          <a:solidFill>
            <a:srgbClr val="27506E"/>
          </a:solidFill>
          <a:ln w="19050">
            <a:solidFill>
              <a:srgbClr val="27506E"/>
            </a:solidFill>
            <a:prstDash val="solid"/>
          </a:ln>
        </p:spPr>
      </p:sp>
      <p:sp>
        <p:nvSpPr>
          <p:cNvPr id="289" name="TextBox 15"/>
          <p:cNvSpPr txBox="1"/>
          <p:nvPr/>
        </p:nvSpPr>
        <p:spPr>
          <a:xfrm>
            <a:off x="865731" y="486061"/>
            <a:ext cx="505295" cy="233847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400" dirty="0" smtClean="0">
                <a:solidFill>
                  <a:srgbClr val="FFFFFF"/>
                </a:solidFill>
                <a:latin typeface="Microsoft YaHei"/>
                <a:ea typeface="Microsoft YaHei"/>
              </a:rPr>
              <a:t>0</a:t>
            </a:r>
            <a:r>
              <a:rPr lang="en-US" altLang="zh-CN" sz="1400" dirty="0" smtClean="0">
                <a:solidFill>
                  <a:srgbClr val="FFFFFF"/>
                </a:solidFill>
                <a:latin typeface="Microsoft YaHei"/>
                <a:ea typeface="Microsoft YaHei"/>
              </a:rPr>
              <a:t>2</a:t>
            </a:r>
            <a:endParaRPr lang="en-US" sz="1100" dirty="0"/>
          </a:p>
        </p:txBody>
      </p:sp>
      <p:grpSp>
        <p:nvGrpSpPr>
          <p:cNvPr id="3" name="组合 2"/>
          <p:cNvGrpSpPr/>
          <p:nvPr/>
        </p:nvGrpSpPr>
        <p:grpSpPr>
          <a:xfrm rot="5400000">
            <a:off x="4023242" y="16514"/>
            <a:ext cx="1853464" cy="6646437"/>
            <a:chOff x="4318368" y="1255507"/>
            <a:chExt cx="1853464" cy="4815094"/>
          </a:xfrm>
        </p:grpSpPr>
        <p:cxnSp>
          <p:nvCxnSpPr>
            <p:cNvPr id="4" name="直接箭头连接符 3"/>
            <p:cNvCxnSpPr/>
            <p:nvPr/>
          </p:nvCxnSpPr>
          <p:spPr>
            <a:xfrm flipV="1">
              <a:off x="5257114" y="1255507"/>
              <a:ext cx="0" cy="4815094"/>
            </a:xfrm>
            <a:prstGeom prst="straightConnector1">
              <a:avLst/>
            </a:prstGeom>
            <a:ln>
              <a:solidFill>
                <a:srgbClr val="27506E"/>
              </a:solidFill>
              <a:headEnd type="none" w="med" len="med"/>
              <a:tailEnd type="none" w="med" len="med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Freeform 271"/>
            <p:cNvSpPr/>
            <p:nvPr/>
          </p:nvSpPr>
          <p:spPr>
            <a:xfrm>
              <a:off x="4833594" y="2181570"/>
              <a:ext cx="106706" cy="106706"/>
            </a:xfrm>
            <a:custGeom>
              <a:avLst/>
              <a:gdLst/>
              <a:ahLst/>
              <a:cxnLst/>
              <a:rect l="l" t="t" r="r" b="b"/>
              <a:pathLst>
                <a:path w="106706" h="106706">
                  <a:moveTo>
                    <a:pt x="106706" y="53353"/>
                  </a:moveTo>
                  <a:cubicBezTo>
                    <a:pt x="106706" y="82820"/>
                    <a:pt x="82819" y="106706"/>
                    <a:pt x="53353" y="106706"/>
                  </a:cubicBezTo>
                  <a:cubicBezTo>
                    <a:pt x="23887" y="106706"/>
                    <a:pt x="0" y="82820"/>
                    <a:pt x="0" y="53353"/>
                  </a:cubicBezTo>
                  <a:cubicBezTo>
                    <a:pt x="0" y="23887"/>
                    <a:pt x="23887" y="0"/>
                    <a:pt x="53353" y="0"/>
                  </a:cubicBezTo>
                  <a:cubicBezTo>
                    <a:pt x="82819" y="0"/>
                    <a:pt x="106706" y="23887"/>
                    <a:pt x="106706" y="53353"/>
                  </a:cubicBezTo>
                  <a:close/>
                </a:path>
              </a:pathLst>
            </a:custGeom>
            <a:solidFill>
              <a:srgbClr val="27506E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78" name="弧形 77"/>
            <p:cNvSpPr/>
            <p:nvPr/>
          </p:nvSpPr>
          <p:spPr>
            <a:xfrm>
              <a:off x="4330382" y="2218984"/>
              <a:ext cx="926732" cy="383830"/>
            </a:xfrm>
            <a:prstGeom prst="arc">
              <a:avLst>
                <a:gd name="adj1" fmla="val 18069560"/>
                <a:gd name="adj2" fmla="val 0"/>
              </a:avLst>
            </a:prstGeom>
            <a:ln>
              <a:solidFill>
                <a:srgbClr val="27506E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Freeform 271"/>
            <p:cNvSpPr/>
            <p:nvPr/>
          </p:nvSpPr>
          <p:spPr>
            <a:xfrm>
              <a:off x="4787900" y="3903664"/>
              <a:ext cx="106706" cy="106706"/>
            </a:xfrm>
            <a:custGeom>
              <a:avLst/>
              <a:gdLst/>
              <a:ahLst/>
              <a:cxnLst/>
              <a:rect l="l" t="t" r="r" b="b"/>
              <a:pathLst>
                <a:path w="106706" h="106706">
                  <a:moveTo>
                    <a:pt x="106706" y="53353"/>
                  </a:moveTo>
                  <a:cubicBezTo>
                    <a:pt x="106706" y="82820"/>
                    <a:pt x="82819" y="106706"/>
                    <a:pt x="53353" y="106706"/>
                  </a:cubicBezTo>
                  <a:cubicBezTo>
                    <a:pt x="23887" y="106706"/>
                    <a:pt x="0" y="82820"/>
                    <a:pt x="0" y="53353"/>
                  </a:cubicBezTo>
                  <a:cubicBezTo>
                    <a:pt x="0" y="23887"/>
                    <a:pt x="23887" y="0"/>
                    <a:pt x="53353" y="0"/>
                  </a:cubicBezTo>
                  <a:cubicBezTo>
                    <a:pt x="82819" y="0"/>
                    <a:pt x="106706" y="23887"/>
                    <a:pt x="106706" y="53353"/>
                  </a:cubicBezTo>
                  <a:close/>
                </a:path>
              </a:pathLst>
            </a:custGeom>
            <a:solidFill>
              <a:srgbClr val="27506E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81" name="弧形 80"/>
            <p:cNvSpPr/>
            <p:nvPr/>
          </p:nvSpPr>
          <p:spPr>
            <a:xfrm>
              <a:off x="4318368" y="3934170"/>
              <a:ext cx="926732" cy="383830"/>
            </a:xfrm>
            <a:prstGeom prst="arc">
              <a:avLst>
                <a:gd name="adj1" fmla="val 18069560"/>
                <a:gd name="adj2" fmla="val 0"/>
              </a:avLst>
            </a:prstGeom>
            <a:ln>
              <a:solidFill>
                <a:srgbClr val="27506E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Freeform 271"/>
            <p:cNvSpPr/>
            <p:nvPr/>
          </p:nvSpPr>
          <p:spPr>
            <a:xfrm>
              <a:off x="5549900" y="2687294"/>
              <a:ext cx="106706" cy="106706"/>
            </a:xfrm>
            <a:custGeom>
              <a:avLst/>
              <a:gdLst/>
              <a:ahLst/>
              <a:cxnLst/>
              <a:rect l="l" t="t" r="r" b="b"/>
              <a:pathLst>
                <a:path w="106706" h="106706">
                  <a:moveTo>
                    <a:pt x="106706" y="53353"/>
                  </a:moveTo>
                  <a:cubicBezTo>
                    <a:pt x="106706" y="82820"/>
                    <a:pt x="82819" y="106706"/>
                    <a:pt x="53353" y="106706"/>
                  </a:cubicBezTo>
                  <a:cubicBezTo>
                    <a:pt x="23887" y="106706"/>
                    <a:pt x="0" y="82820"/>
                    <a:pt x="0" y="53353"/>
                  </a:cubicBezTo>
                  <a:cubicBezTo>
                    <a:pt x="0" y="23887"/>
                    <a:pt x="23887" y="0"/>
                    <a:pt x="53353" y="0"/>
                  </a:cubicBezTo>
                  <a:cubicBezTo>
                    <a:pt x="82819" y="0"/>
                    <a:pt x="106706" y="23887"/>
                    <a:pt x="106706" y="53353"/>
                  </a:cubicBezTo>
                  <a:close/>
                </a:path>
              </a:pathLst>
            </a:custGeom>
            <a:solidFill>
              <a:srgbClr val="27506E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84" name="弧形 83"/>
            <p:cNvSpPr/>
            <p:nvPr/>
          </p:nvSpPr>
          <p:spPr>
            <a:xfrm flipH="1">
              <a:off x="5245100" y="2714970"/>
              <a:ext cx="926732" cy="383830"/>
            </a:xfrm>
            <a:prstGeom prst="arc">
              <a:avLst>
                <a:gd name="adj1" fmla="val 18069560"/>
                <a:gd name="adj2" fmla="val 0"/>
              </a:avLst>
            </a:prstGeom>
            <a:ln>
              <a:solidFill>
                <a:srgbClr val="27506E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Freeform 271"/>
            <p:cNvSpPr/>
            <p:nvPr/>
          </p:nvSpPr>
          <p:spPr>
            <a:xfrm>
              <a:off x="5549900" y="4596507"/>
              <a:ext cx="106706" cy="106706"/>
            </a:xfrm>
            <a:custGeom>
              <a:avLst/>
              <a:gdLst/>
              <a:ahLst/>
              <a:cxnLst/>
              <a:rect l="l" t="t" r="r" b="b"/>
              <a:pathLst>
                <a:path w="106706" h="106706">
                  <a:moveTo>
                    <a:pt x="106706" y="53353"/>
                  </a:moveTo>
                  <a:cubicBezTo>
                    <a:pt x="106706" y="82820"/>
                    <a:pt x="82819" y="106706"/>
                    <a:pt x="53353" y="106706"/>
                  </a:cubicBezTo>
                  <a:cubicBezTo>
                    <a:pt x="23887" y="106706"/>
                    <a:pt x="0" y="82820"/>
                    <a:pt x="0" y="53353"/>
                  </a:cubicBezTo>
                  <a:cubicBezTo>
                    <a:pt x="0" y="23887"/>
                    <a:pt x="23887" y="0"/>
                    <a:pt x="53353" y="0"/>
                  </a:cubicBezTo>
                  <a:cubicBezTo>
                    <a:pt x="82819" y="0"/>
                    <a:pt x="106706" y="23887"/>
                    <a:pt x="106706" y="53353"/>
                  </a:cubicBezTo>
                  <a:close/>
                </a:path>
              </a:pathLst>
            </a:custGeom>
            <a:solidFill>
              <a:srgbClr val="27506E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87" name="弧形 86"/>
            <p:cNvSpPr/>
            <p:nvPr/>
          </p:nvSpPr>
          <p:spPr>
            <a:xfrm flipH="1">
              <a:off x="5245100" y="4627013"/>
              <a:ext cx="926732" cy="383830"/>
            </a:xfrm>
            <a:prstGeom prst="arc">
              <a:avLst>
                <a:gd name="adj1" fmla="val 18069560"/>
                <a:gd name="adj2" fmla="val 0"/>
              </a:avLst>
            </a:prstGeom>
            <a:ln>
              <a:solidFill>
                <a:srgbClr val="27506E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2161790" y="4043526"/>
            <a:ext cx="261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2750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数据清洗和预处理</a:t>
            </a:r>
            <a:endParaRPr lang="zh-CN" altLang="en-US" dirty="0">
              <a:solidFill>
                <a:srgbClr val="27506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935051" y="2400988"/>
            <a:ext cx="128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2750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特征工程</a:t>
            </a:r>
            <a:endParaRPr lang="zh-CN" altLang="en-US" dirty="0">
              <a:solidFill>
                <a:srgbClr val="27506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761115" y="3999167"/>
            <a:ext cx="261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2750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模型训练</a:t>
            </a:r>
            <a:endParaRPr lang="zh-CN" altLang="en-US" dirty="0">
              <a:solidFill>
                <a:srgbClr val="27506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579384" y="2435198"/>
            <a:ext cx="1180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2750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交叉验证</a:t>
            </a:r>
            <a:endParaRPr lang="zh-CN" altLang="en-US" dirty="0">
              <a:solidFill>
                <a:srgbClr val="27506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302870" y="3167080"/>
            <a:ext cx="261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2750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输出结果</a:t>
            </a:r>
            <a:endParaRPr lang="zh-CN" altLang="en-US" dirty="0">
              <a:solidFill>
                <a:srgbClr val="27506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94469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0" animBg="1"/>
      <p:bldP spid="265" grpId="0" animBg="1"/>
      <p:bldP spid="266" grpId="0" animBg="1"/>
      <p:bldP spid="28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90" y="206897"/>
            <a:ext cx="1144168" cy="1048610"/>
          </a:xfrm>
          <a:prstGeom prst="rect">
            <a:avLst/>
          </a:prstGeom>
        </p:spPr>
      </p:pic>
      <p:sp>
        <p:nvSpPr>
          <p:cNvPr id="265" name="TextBox 2"/>
          <p:cNvSpPr txBox="1"/>
          <p:nvPr/>
        </p:nvSpPr>
        <p:spPr>
          <a:xfrm>
            <a:off x="1458501" y="232096"/>
            <a:ext cx="4302614" cy="571247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zh-CN" altLang="en-US" sz="3200" b="1" dirty="0" smtClean="0">
                <a:solidFill>
                  <a:srgbClr val="27506E"/>
                </a:solidFill>
                <a:latin typeface="Microsoft YaHei"/>
                <a:ea typeface="Microsoft YaHei"/>
              </a:rPr>
              <a:t>实验过程：详细过程</a:t>
            </a:r>
            <a:endParaRPr lang="en-US" sz="1100" dirty="0"/>
          </a:p>
        </p:txBody>
      </p:sp>
      <p:sp>
        <p:nvSpPr>
          <p:cNvPr id="266" name="Freeform 3"/>
          <p:cNvSpPr/>
          <p:nvPr/>
        </p:nvSpPr>
        <p:spPr>
          <a:xfrm>
            <a:off x="1595913" y="829556"/>
            <a:ext cx="565877" cy="0"/>
          </a:xfrm>
          <a:custGeom>
            <a:avLst/>
            <a:gdLst/>
            <a:ahLst/>
            <a:cxnLst/>
            <a:rect l="l" t="t" r="r" b="b"/>
            <a:pathLst>
              <a:path w="565877">
                <a:moveTo>
                  <a:pt x="0" y="0"/>
                </a:moveTo>
                <a:lnTo>
                  <a:pt x="565877" y="0"/>
                </a:lnTo>
              </a:path>
            </a:pathLst>
          </a:custGeom>
          <a:solidFill>
            <a:srgbClr val="27506E"/>
          </a:solidFill>
          <a:ln w="19050">
            <a:solidFill>
              <a:srgbClr val="27506E"/>
            </a:solidFill>
            <a:prstDash val="solid"/>
          </a:ln>
        </p:spPr>
      </p:sp>
      <p:sp>
        <p:nvSpPr>
          <p:cNvPr id="289" name="TextBox 15"/>
          <p:cNvSpPr txBox="1"/>
          <p:nvPr/>
        </p:nvSpPr>
        <p:spPr>
          <a:xfrm>
            <a:off x="865731" y="486061"/>
            <a:ext cx="505295" cy="233847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400" dirty="0" smtClean="0">
                <a:solidFill>
                  <a:srgbClr val="FFFFFF"/>
                </a:solidFill>
                <a:latin typeface="Microsoft YaHei"/>
                <a:ea typeface="Microsoft YaHei"/>
              </a:rPr>
              <a:t>0</a:t>
            </a:r>
            <a:r>
              <a:rPr lang="en-US" altLang="zh-CN" sz="1400" dirty="0" smtClean="0">
                <a:solidFill>
                  <a:srgbClr val="FFFFFF"/>
                </a:solidFill>
                <a:latin typeface="Microsoft YaHei"/>
                <a:ea typeface="Microsoft YaHei"/>
              </a:rPr>
              <a:t>2</a:t>
            </a:r>
            <a:endParaRPr lang="en-US" sz="1100" dirty="0"/>
          </a:p>
        </p:txBody>
      </p:sp>
      <p:sp>
        <p:nvSpPr>
          <p:cNvPr id="32" name="文本框 31"/>
          <p:cNvSpPr txBox="1"/>
          <p:nvPr/>
        </p:nvSpPr>
        <p:spPr>
          <a:xfrm>
            <a:off x="1118378" y="1350005"/>
            <a:ext cx="9536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2750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solidFill>
                  <a:srgbClr val="2750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、外部依赖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BeautifulSoup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RegexpTokenizer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stopwords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44388" y="1803400"/>
            <a:ext cx="9053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2750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solidFill>
                  <a:srgbClr val="2750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、数据清洗及预处理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：去掉文本中不符合规范的部分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461" y="2198818"/>
            <a:ext cx="5257143" cy="4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7627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0" animBg="1"/>
      <p:bldP spid="265" grpId="0" animBg="1"/>
      <p:bldP spid="266" grpId="0" animBg="1"/>
      <p:bldP spid="28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1898</TotalTime>
  <Words>569</Words>
  <Application>Microsoft Office PowerPoint</Application>
  <PresentationFormat>自定义</PresentationFormat>
  <Paragraphs>104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等线</vt:lpstr>
      <vt:lpstr>宋体</vt:lpstr>
      <vt:lpstr>微软雅黑</vt:lpstr>
      <vt:lpstr>微软雅黑</vt:lpstr>
      <vt:lpstr>Arial</vt:lpstr>
      <vt:lpstr>Calibri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钟 佳淋</cp:lastModifiedBy>
  <cp:revision>427</cp:revision>
  <dcterms:created xsi:type="dcterms:W3CDTF">2006-08-16T00:00:00Z</dcterms:created>
  <dcterms:modified xsi:type="dcterms:W3CDTF">2020-12-12T04:55:52Z</dcterms:modified>
</cp:coreProperties>
</file>