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11088003" r:id="rId3"/>
    <p:sldId id="11088006" r:id="rId4"/>
    <p:sldId id="11088033" r:id="rId5"/>
    <p:sldId id="11088004" r:id="rId6"/>
    <p:sldId id="11088034" r:id="rId7"/>
    <p:sldId id="11088035" r:id="rId8"/>
    <p:sldId id="11088036" r:id="rId9"/>
    <p:sldId id="11088065" r:id="rId10"/>
    <p:sldId id="11088093" r:id="rId11"/>
    <p:sldId id="11088094" r:id="rId12"/>
    <p:sldId id="11088095" r:id="rId13"/>
    <p:sldId id="11088096" r:id="rId14"/>
    <p:sldId id="11088097" r:id="rId15"/>
    <p:sldId id="11088098" r:id="rId16"/>
    <p:sldId id="11088099" r:id="rId17"/>
  </p:sldIdLst>
  <p:sldSz cx="24384000" cy="13715365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tags" Target="../tags/tag12.xml"/><Relationship Id="rId4" Type="http://schemas.openxmlformats.org/officeDocument/2006/relationships/image" Target="../media/image21.png"/><Relationship Id="rId3" Type="http://schemas.openxmlformats.org/officeDocument/2006/relationships/tags" Target="../tags/tag11.xml"/><Relationship Id="rId2" Type="http://schemas.openxmlformats.org/officeDocument/2006/relationships/image" Target="../media/image6.png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666024" y="574127"/>
            <a:ext cx="23051950" cy="12555045"/>
          </a:xfrm>
          <a:prstGeom prst="rect">
            <a:avLst/>
          </a:prstGeom>
        </p:spPr>
      </p:pic>
      <p:sp>
        <p:nvSpPr>
          <p:cNvPr id="467" name="文本"/>
          <p:cNvSpPr>
            <a:spLocks noGrp="1"/>
          </p:cNvSpPr>
          <p:nvPr>
            <p:ph type="ctrTitle"/>
          </p:nvPr>
        </p:nvSpPr>
        <p:spPr>
          <a:xfrm>
            <a:off x="2372360" y="2618105"/>
            <a:ext cx="17287875" cy="358267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ts val="13575"/>
              </a:lnSpc>
            </a:pPr>
            <a:r>
              <a:rPr lang="zh-CN" altLang="en-US" sz="10100" b="0" i="0" u="none" spc="10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Noto Sans S Chinese Medium" charset="-122"/>
              </a:rPr>
              <a:t>测测你的一见钟情指数</a:t>
            </a:r>
            <a:br>
              <a:rPr lang="zh-CN" altLang="en-US" sz="10100" b="0" i="0" u="none" spc="10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Noto Sans S Chinese Medium" charset="-122"/>
              </a:rPr>
            </a:br>
            <a:endParaRPr lang="zh-CN" altLang="en-US" sz="10100" b="0" i="0" u="none" spc="1070" dirty="0">
              <a:solidFill>
                <a:srgbClr val="000000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Noto Sans S Chinese Medium" charset="-122"/>
            </a:endParaRPr>
          </a:p>
        </p:txBody>
      </p:sp>
      <p:pic>
        <p:nvPicPr>
          <p:cNvPr id="3565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17713960" y="6821805"/>
            <a:ext cx="4199255" cy="1019175"/>
          </a:xfrm>
          <a:prstGeom prst="rect">
            <a:avLst/>
          </a:prstGeom>
        </p:spPr>
      </p:pic>
      <p:sp>
        <p:nvSpPr>
          <p:cNvPr id="4034" name="文本"/>
          <p:cNvSpPr>
            <a:spLocks noGrp="1"/>
          </p:cNvSpPr>
          <p:nvPr>
            <p:ph type="ctrTitle"/>
          </p:nvPr>
        </p:nvSpPr>
        <p:spPr>
          <a:xfrm>
            <a:off x="18043258" y="7016823"/>
            <a:ext cx="3348442" cy="45684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4080"/>
              </a:lnSpc>
            </a:pPr>
            <a:r>
              <a:rPr lang="zh-CN" altLang="en-US" sz="3400" b="0" i="0" u="none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Noto Sans S Chinese Regular" charset="-122"/>
              </a:rPr>
              <a:t>汇报人：鲁晨阳</a:t>
            </a:r>
            <a:endParaRPr lang="zh-CN" altLang="en-US" sz="3400" b="0" i="0" u="none" spc="0" dirty="0">
              <a:solidFill>
                <a:srgbClr val="000000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Noto Sans S Chinese Regular" charset="-122"/>
            </a:endParaRPr>
          </a:p>
        </p:txBody>
      </p:sp>
      <p:pic>
        <p:nvPicPr>
          <p:cNvPr id="3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17714595" y="8221980"/>
            <a:ext cx="4197985" cy="14395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907635" y="8462010"/>
            <a:ext cx="42843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黑体" panose="02010609060101010101" charset="-122"/>
                <a:ea typeface="黑体" panose="02010609060101010101" charset="-122"/>
              </a:rPr>
              <a:t>单位：系统工程学院</a:t>
            </a:r>
            <a:endParaRPr lang="zh-CN" altLang="en-US" sz="36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666024" y="579842"/>
            <a:ext cx="23051950" cy="12555045"/>
          </a:xfrm>
          <a:prstGeom prst="rect">
            <a:avLst/>
          </a:prstGeom>
        </p:spPr>
      </p:pic>
      <p:sp>
        <p:nvSpPr>
          <p:cNvPr id="467" name="文本"/>
          <p:cNvSpPr>
            <a:spLocks noGrp="1"/>
          </p:cNvSpPr>
          <p:nvPr>
            <p:ph type="ctrTitle"/>
          </p:nvPr>
        </p:nvSpPr>
        <p:spPr>
          <a:xfrm>
            <a:off x="8203153" y="1457576"/>
            <a:ext cx="8157901" cy="98740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9395"/>
              </a:lnSpc>
            </a:pPr>
            <a:r>
              <a:rPr lang="zh-CN" altLang="en-US" sz="8000" b="0" u="none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Noto Sans S Chinese Medium" charset="-122"/>
              </a:rPr>
              <a:t>数据分析</a:t>
            </a:r>
            <a:endParaRPr lang="zh-CN" altLang="en-US" sz="8000" b="0" u="none" spc="0" dirty="0">
              <a:solidFill>
                <a:srgbClr val="000000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Noto Sans S Chinese Medium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23260" y="5636895"/>
            <a:ext cx="18523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黑体" panose="02010609060101010101" charset="-122"/>
                <a:ea typeface="黑体" panose="02010609060101010101" charset="-122"/>
              </a:rPr>
              <a:t>	</a:t>
            </a:r>
            <a:endParaRPr lang="zh-CN" altLang="en-US" sz="48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46350" y="2757805"/>
            <a:ext cx="182619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4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：多少人因为相亲找到对象</a:t>
            </a:r>
            <a:endParaRPr lang="zh-CN" altLang="en-US" sz="4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95" y="4133215"/>
            <a:ext cx="11706225" cy="5972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5980" y="4016375"/>
            <a:ext cx="8609965" cy="7358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666024" y="579842"/>
            <a:ext cx="23051950" cy="12555045"/>
          </a:xfrm>
          <a:prstGeom prst="rect">
            <a:avLst/>
          </a:prstGeom>
        </p:spPr>
      </p:pic>
      <p:sp>
        <p:nvSpPr>
          <p:cNvPr id="467" name="文本"/>
          <p:cNvSpPr>
            <a:spLocks noGrp="1"/>
          </p:cNvSpPr>
          <p:nvPr>
            <p:ph type="ctrTitle"/>
          </p:nvPr>
        </p:nvSpPr>
        <p:spPr>
          <a:xfrm>
            <a:off x="8203153" y="1457576"/>
            <a:ext cx="8157901" cy="98740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9395"/>
              </a:lnSpc>
            </a:pPr>
            <a:r>
              <a:rPr lang="zh-CN" altLang="en-US" sz="8000" b="0" u="none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Noto Sans S Chinese Medium" charset="-122"/>
              </a:rPr>
              <a:t>数据分析</a:t>
            </a:r>
            <a:endParaRPr lang="zh-CN" altLang="en-US" sz="8000" b="0" u="none" spc="0" dirty="0">
              <a:solidFill>
                <a:srgbClr val="000000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Noto Sans S Chinese Medium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23260" y="5636895"/>
            <a:ext cx="18523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黑体" panose="02010609060101010101" charset="-122"/>
                <a:ea typeface="黑体" panose="02010609060101010101" charset="-122"/>
              </a:rPr>
              <a:t>	</a:t>
            </a:r>
            <a:endParaRPr lang="zh-CN" altLang="en-US" sz="48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46350" y="2757805"/>
            <a:ext cx="182619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4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：比率是否和性别有关</a:t>
            </a:r>
            <a:endParaRPr lang="zh-CN" altLang="en-US" sz="4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010" y="4242435"/>
            <a:ext cx="14506575" cy="6067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4340" y="2541270"/>
            <a:ext cx="10288905" cy="86321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350" y="3263265"/>
            <a:ext cx="9282430" cy="7187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666024" y="579842"/>
            <a:ext cx="23051950" cy="12555045"/>
          </a:xfrm>
          <a:prstGeom prst="rect">
            <a:avLst/>
          </a:prstGeom>
        </p:spPr>
      </p:pic>
      <p:sp>
        <p:nvSpPr>
          <p:cNvPr id="467" name="文本"/>
          <p:cNvSpPr>
            <a:spLocks noGrp="1"/>
          </p:cNvSpPr>
          <p:nvPr>
            <p:ph type="ctrTitle"/>
          </p:nvPr>
        </p:nvSpPr>
        <p:spPr>
          <a:xfrm>
            <a:off x="8203153" y="1457576"/>
            <a:ext cx="8157901" cy="98740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9395"/>
              </a:lnSpc>
            </a:pPr>
            <a:r>
              <a:rPr lang="zh-CN" altLang="en-US" sz="8000" b="0" u="none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Noto Sans S Chinese Medium" charset="-122"/>
              </a:rPr>
              <a:t>数据分析</a:t>
            </a:r>
            <a:endParaRPr lang="zh-CN" altLang="en-US" sz="8000" b="0" u="none" spc="0" dirty="0">
              <a:solidFill>
                <a:srgbClr val="000000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Noto Sans S Chinese Medium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23260" y="5636895"/>
            <a:ext cx="18523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黑体" panose="02010609060101010101" charset="-122"/>
                <a:ea typeface="黑体" panose="02010609060101010101" charset="-122"/>
              </a:rPr>
              <a:t>	</a:t>
            </a:r>
            <a:endParaRPr lang="zh-CN" altLang="en-US" sz="48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46350" y="2757805"/>
            <a:ext cx="182619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4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：比率是否和年龄</a:t>
            </a:r>
            <a:r>
              <a:rPr lang="zh-CN" altLang="en-US" sz="4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有关</a:t>
            </a:r>
            <a:endParaRPr lang="zh-CN" altLang="en-US" sz="4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860" y="3587750"/>
            <a:ext cx="11242675" cy="908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666024" y="579842"/>
            <a:ext cx="23051950" cy="12555045"/>
          </a:xfrm>
          <a:prstGeom prst="rect">
            <a:avLst/>
          </a:prstGeom>
        </p:spPr>
      </p:pic>
      <p:sp>
        <p:nvSpPr>
          <p:cNvPr id="467" name="文本"/>
          <p:cNvSpPr>
            <a:spLocks noGrp="1"/>
          </p:cNvSpPr>
          <p:nvPr>
            <p:ph type="ctrTitle"/>
          </p:nvPr>
        </p:nvSpPr>
        <p:spPr>
          <a:xfrm>
            <a:off x="8203153" y="1457576"/>
            <a:ext cx="8157901" cy="98740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9395"/>
              </a:lnSpc>
            </a:pPr>
            <a:r>
              <a:rPr lang="zh-CN" altLang="en-US" sz="8000" b="0" u="none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Noto Sans S Chinese Medium" charset="-122"/>
              </a:rPr>
              <a:t>预测</a:t>
            </a:r>
            <a:endParaRPr lang="zh-CN" altLang="en-US" sz="8000" b="0" u="none" spc="0" dirty="0">
              <a:solidFill>
                <a:srgbClr val="000000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Noto Sans S Chinese Medium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23260" y="5636895"/>
            <a:ext cx="18523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黑体" panose="02010609060101010101" charset="-122"/>
                <a:ea typeface="黑体" panose="02010609060101010101" charset="-122"/>
              </a:rPr>
              <a:t>	</a:t>
            </a:r>
            <a:endParaRPr lang="zh-CN" altLang="en-US" sz="480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260" y="4509770"/>
            <a:ext cx="17451705" cy="66655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30575" y="2828290"/>
            <a:ext cx="48723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latin typeface="黑体" panose="02010609060101010101" charset="-122"/>
                <a:ea typeface="黑体" panose="02010609060101010101" charset="-122"/>
              </a:rPr>
              <a:t>特征</a:t>
            </a:r>
            <a:endParaRPr lang="zh-CN" altLang="en-US" sz="60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666024" y="579842"/>
            <a:ext cx="23051950" cy="12555045"/>
          </a:xfrm>
          <a:prstGeom prst="rect">
            <a:avLst/>
          </a:prstGeom>
        </p:spPr>
      </p:pic>
      <p:sp>
        <p:nvSpPr>
          <p:cNvPr id="467" name="文本"/>
          <p:cNvSpPr>
            <a:spLocks noGrp="1"/>
          </p:cNvSpPr>
          <p:nvPr>
            <p:ph type="ctrTitle"/>
          </p:nvPr>
        </p:nvSpPr>
        <p:spPr>
          <a:xfrm>
            <a:off x="8203153" y="1457576"/>
            <a:ext cx="8157901" cy="98740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9395"/>
              </a:lnSpc>
            </a:pPr>
            <a:r>
              <a:rPr lang="zh-CN" altLang="en-US" sz="8000" b="0" u="none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Noto Sans S Chinese Medium" charset="-122"/>
              </a:rPr>
              <a:t>预测</a:t>
            </a:r>
            <a:endParaRPr lang="zh-CN" altLang="en-US" sz="8000" b="0" u="none" spc="0" dirty="0">
              <a:solidFill>
                <a:srgbClr val="000000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Noto Sans S Chinese Medium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23260" y="5636895"/>
            <a:ext cx="18523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黑体" panose="02010609060101010101" charset="-122"/>
                <a:ea typeface="黑体" panose="02010609060101010101" charset="-122"/>
              </a:rPr>
              <a:t>	</a:t>
            </a:r>
            <a:endParaRPr lang="zh-CN" altLang="en-US" sz="48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30575" y="2828290"/>
            <a:ext cx="48723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latin typeface="黑体" panose="02010609060101010101" charset="-122"/>
                <a:ea typeface="黑体" panose="02010609060101010101" charset="-122"/>
              </a:rPr>
              <a:t>结果</a:t>
            </a:r>
            <a:endParaRPr lang="zh-CN" altLang="en-US" sz="600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202930" y="3843020"/>
            <a:ext cx="7817485" cy="89871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017395" y="4789805"/>
            <a:ext cx="23625810" cy="3611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666024" y="579842"/>
            <a:ext cx="23051950" cy="12555045"/>
          </a:xfrm>
          <a:prstGeom prst="rect">
            <a:avLst/>
          </a:prstGeom>
        </p:spPr>
      </p:pic>
      <p:sp>
        <p:nvSpPr>
          <p:cNvPr id="467" name="文本"/>
          <p:cNvSpPr>
            <a:spLocks noGrp="1"/>
          </p:cNvSpPr>
          <p:nvPr>
            <p:ph type="ctrTitle"/>
          </p:nvPr>
        </p:nvSpPr>
        <p:spPr>
          <a:xfrm>
            <a:off x="8203153" y="1457576"/>
            <a:ext cx="8157901" cy="98740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9395"/>
              </a:lnSpc>
            </a:pPr>
            <a:r>
              <a:rPr lang="zh-CN" altLang="en-US" sz="8000" b="0" u="none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Noto Sans S Chinese Medium" charset="-122"/>
              </a:rPr>
              <a:t>总结</a:t>
            </a:r>
            <a:endParaRPr lang="zh-CN" altLang="en-US" sz="8000" b="0" u="none" spc="0" dirty="0">
              <a:solidFill>
                <a:srgbClr val="000000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Noto Sans S Chinese Medium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23260" y="5636895"/>
            <a:ext cx="18523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黑体" panose="02010609060101010101" charset="-122"/>
                <a:ea typeface="黑体" panose="02010609060101010101" charset="-122"/>
              </a:rPr>
              <a:t>	</a:t>
            </a:r>
            <a:endParaRPr lang="zh-CN" altLang="en-US" sz="48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9370" y="3784600"/>
            <a:ext cx="15139670" cy="7200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1:</a:t>
            </a:r>
            <a:r>
              <a:rPr lang="zh-CN" altLang="en-US" sz="6600"/>
              <a:t>特征筛选非常重要</a:t>
            </a:r>
            <a:endParaRPr lang="zh-CN" altLang="en-US" sz="6600"/>
          </a:p>
          <a:p>
            <a:r>
              <a:rPr lang="en-US" altLang="zh-CN" sz="6600"/>
              <a:t>2</a:t>
            </a:r>
            <a:r>
              <a:rPr lang="zh-CN" altLang="en-US" sz="6600">
                <a:ea typeface="宋体" panose="02010600030101010101" pitchFamily="2" charset="-122"/>
              </a:rPr>
              <a:t>：在筛选特征时，我发现attr_o,sinc_o,intel_o,fun_o,amb_o,shar_o这几个特征和成功相关率比较高，其分别就是相亲对方给出的关于外观，真诚度，智商，风趣程度，事业以及兴趣爱好的打分。</a:t>
            </a:r>
            <a:endParaRPr lang="zh-CN" altLang="en-US" sz="66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678724" y="579842"/>
            <a:ext cx="23051950" cy="12555045"/>
          </a:xfrm>
          <a:prstGeom prst="rect">
            <a:avLst/>
          </a:prstGeom>
        </p:spPr>
      </p:pic>
      <p:sp>
        <p:nvSpPr>
          <p:cNvPr id="467" name="文本"/>
          <p:cNvSpPr>
            <a:spLocks noGrp="1"/>
          </p:cNvSpPr>
          <p:nvPr>
            <p:ph type="ctrTitle"/>
          </p:nvPr>
        </p:nvSpPr>
        <p:spPr>
          <a:xfrm>
            <a:off x="9454147" y="1225035"/>
            <a:ext cx="5501105" cy="84895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7930"/>
              </a:lnSpc>
            </a:pPr>
            <a:r>
              <a:rPr lang="zh-CN" altLang="en-US" sz="5900" b="0" i="0" u="none" spc="625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Noto Sans S Chinese Medium" charset="-122"/>
              </a:rPr>
              <a:t>赛题与数据</a:t>
            </a:r>
            <a:endParaRPr lang="zh-CN" altLang="en-US" sz="5900" b="0" i="0" u="none" spc="625" dirty="0">
              <a:solidFill>
                <a:srgbClr val="000000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Noto Sans S Chinese Medium" charset="-122"/>
            </a:endParaRPr>
          </a:p>
        </p:txBody>
      </p:sp>
      <p:pic>
        <p:nvPicPr>
          <p:cNvPr id="5037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2686797" y="5170697"/>
            <a:ext cx="816793" cy="816793"/>
          </a:xfrm>
          <a:prstGeom prst="rect">
            <a:avLst/>
          </a:prstGeom>
        </p:spPr>
      </p:pic>
      <p:sp>
        <p:nvSpPr>
          <p:cNvPr id="4" name="文本"/>
          <p:cNvSpPr>
            <a:spLocks noGrp="1"/>
          </p:cNvSpPr>
          <p:nvPr/>
        </p:nvSpPr>
        <p:spPr>
          <a:xfrm>
            <a:off x="4285152" y="9739925"/>
            <a:ext cx="2406141" cy="5524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920"/>
              </a:lnSpc>
            </a:pP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6560" y="3817620"/>
            <a:ext cx="21627465" cy="8216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本次一见钟情学习赛，受到哥伦布亚商学院教授Ray Fisman和Sheena Iyengar联合发布的文章《伴侣选择中的性别差异(Gender Differences in Mate Selection: Evidence From a Speed Dating Experiment)》启发，决定利用机器学习的数据实验来分析当下男女在相亲交友时，个人的内在外在各类因素对最终相亲结果的影响。</a:t>
            </a:r>
            <a:endParaRPr lang="zh-CN" altLang="en-US" sz="4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4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4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在2002年-2004年期间，Ray Fisman教授和Sheena Iyengar教授在筹备论文时，邀请志愿者参加闪电速配实验(相亲车轮战，每4分钟与一名相亲对象快速沟通，然后再换下一个相亲对象)，提供一些相关的个人信息给相亲对象，并询问相亲对象给出是否愿意在不久的未来再次见面。本次学习赛的分析数据，记录了当时一见钟情相亲实验时，志愿者的相关信息及相亲结果。</a:t>
            </a:r>
            <a:endParaRPr lang="zh-CN" altLang="en-US" sz="4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4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4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678724" y="579842"/>
            <a:ext cx="23051950" cy="12555045"/>
          </a:xfrm>
          <a:prstGeom prst="rect">
            <a:avLst/>
          </a:prstGeom>
        </p:spPr>
      </p:pic>
      <p:sp>
        <p:nvSpPr>
          <p:cNvPr id="467" name="文本"/>
          <p:cNvSpPr>
            <a:spLocks noGrp="1"/>
          </p:cNvSpPr>
          <p:nvPr>
            <p:ph type="ctrTitle"/>
          </p:nvPr>
        </p:nvSpPr>
        <p:spPr>
          <a:xfrm>
            <a:off x="9454147" y="1225035"/>
            <a:ext cx="5501105" cy="84895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7930"/>
              </a:lnSpc>
            </a:pPr>
            <a:r>
              <a:rPr lang="zh-CN" altLang="en-US" sz="5900" b="0" i="0" u="none" spc="625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Noto Sans S Chinese Medium" charset="-122"/>
              </a:rPr>
              <a:t>赛题与数据</a:t>
            </a:r>
            <a:endParaRPr lang="zh-CN" altLang="en-US" sz="5900" b="0" i="0" u="none" spc="625" dirty="0">
              <a:solidFill>
                <a:srgbClr val="000000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Noto Sans S Chinese Medium" charset="-122"/>
            </a:endParaRPr>
          </a:p>
        </p:txBody>
      </p:sp>
      <p:pic>
        <p:nvPicPr>
          <p:cNvPr id="5037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2686797" y="5170697"/>
            <a:ext cx="816793" cy="816793"/>
          </a:xfrm>
          <a:prstGeom prst="rect">
            <a:avLst/>
          </a:prstGeom>
        </p:spPr>
      </p:pic>
      <p:sp>
        <p:nvSpPr>
          <p:cNvPr id="4" name="文本"/>
          <p:cNvSpPr>
            <a:spLocks noGrp="1"/>
          </p:cNvSpPr>
          <p:nvPr/>
        </p:nvSpPr>
        <p:spPr>
          <a:xfrm>
            <a:off x="4285152" y="9739925"/>
            <a:ext cx="2406141" cy="5524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920"/>
              </a:lnSpc>
            </a:pP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6560" y="3817620"/>
            <a:ext cx="2162746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数据集的内容包括实验志愿者的性别、年龄、人种、专业、地区、收入等特征，以及志愿者对配偶是否来自同一地区、同一信仰等观点的预期。</a:t>
            </a:r>
            <a:endParaRPr lang="zh-CN" altLang="en-US" sz="4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4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4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选手可以针对数据集不同字段间的相互影响进行分析，训练一个机器学习模型，去预测实验人身上一个或多个特性对其相亲成功与否的影响。也就是利用其它特征信息，预测数据集中的“match”字段的结果，1=成功，0=不成功。</a:t>
            </a:r>
            <a:endParaRPr lang="zh-CN" altLang="en-US" sz="4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4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endParaRPr lang="zh-CN" altLang="en-US" sz="4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560" y="8253730"/>
            <a:ext cx="20859750" cy="47898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755559" y="454112"/>
            <a:ext cx="23051950" cy="12555045"/>
          </a:xfrm>
          <a:prstGeom prst="rect">
            <a:avLst/>
          </a:prstGeom>
        </p:spPr>
      </p:pic>
      <p:sp>
        <p:nvSpPr>
          <p:cNvPr id="467" name="文本"/>
          <p:cNvSpPr>
            <a:spLocks noGrp="1"/>
          </p:cNvSpPr>
          <p:nvPr>
            <p:ph type="ctrTitle"/>
          </p:nvPr>
        </p:nvSpPr>
        <p:spPr>
          <a:xfrm>
            <a:off x="8203153" y="1457576"/>
            <a:ext cx="8157901" cy="98740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9395"/>
              </a:lnSpc>
            </a:pPr>
            <a:r>
              <a:rPr lang="zh-CN" altLang="en-US" sz="8000" b="0" u="none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Noto Sans S Chinese Medium" charset="-122"/>
              </a:rPr>
              <a:t>解决思路</a:t>
            </a:r>
            <a:endParaRPr lang="zh-CN" altLang="en-US" sz="8000" b="0" u="none" spc="0" dirty="0">
              <a:solidFill>
                <a:srgbClr val="000000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Noto Sans S Chinese Medium" charset="-122"/>
            </a:endParaRPr>
          </a:p>
        </p:txBody>
      </p:sp>
      <p:sp>
        <p:nvSpPr>
          <p:cNvPr id="2283" name="文本"/>
          <p:cNvSpPr>
            <a:spLocks noGrp="1"/>
          </p:cNvSpPr>
          <p:nvPr>
            <p:ph type="ctrTitle"/>
          </p:nvPr>
        </p:nvSpPr>
        <p:spPr>
          <a:xfrm>
            <a:off x="5070740" y="4499668"/>
            <a:ext cx="4538078" cy="73166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6515"/>
              </a:lnSpc>
            </a:pPr>
            <a:r>
              <a:rPr lang="zh-CN" altLang="en-US" sz="5430" b="0" i="0" u="none" spc="0" dirty="0">
                <a:solidFill>
                  <a:srgbClr val="000000">
                    <a:alpha val="100000"/>
                  </a:srgbClr>
                </a:solidFill>
                <a:latin typeface="Noto Sans S Chinese Medium" charset="-122"/>
                <a:ea typeface="Noto Sans S Chinese Medium" charset="-122"/>
                <a:cs typeface="Noto Sans S Chinese Medium" charset="-122"/>
              </a:rPr>
              <a:t>分析特征</a:t>
            </a:r>
            <a:endParaRPr lang="zh-CN" altLang="en-US" sz="5430" b="0" i="0" u="none" spc="0" dirty="0">
              <a:solidFill>
                <a:srgbClr val="000000">
                  <a:alpha val="100000"/>
                </a:srgbClr>
              </a:solidFill>
              <a:latin typeface="Noto Sans S Chinese Medium" charset="-122"/>
              <a:ea typeface="Noto Sans S Chinese Medium" charset="-122"/>
              <a:cs typeface="Noto Sans S Chinese Medium" charset="-122"/>
            </a:endParaRPr>
          </a:p>
        </p:txBody>
      </p:sp>
      <p:sp>
        <p:nvSpPr>
          <p:cNvPr id="4419" name="文本"/>
          <p:cNvSpPr>
            <a:spLocks noGrp="1"/>
          </p:cNvSpPr>
          <p:nvPr>
            <p:ph type="ctrTitle"/>
          </p:nvPr>
        </p:nvSpPr>
        <p:spPr>
          <a:xfrm>
            <a:off x="5070475" y="6640830"/>
            <a:ext cx="10650220" cy="72961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6515"/>
              </a:lnSpc>
            </a:pPr>
            <a:r>
              <a:rPr lang="zh-CN" altLang="en-US" sz="5430" b="0" i="0" u="none" spc="0" dirty="0">
                <a:solidFill>
                  <a:srgbClr val="000000">
                    <a:alpha val="100000"/>
                  </a:srgbClr>
                </a:solidFill>
                <a:latin typeface="Noto Sans S Chinese Medium" charset="-122"/>
                <a:ea typeface="Noto Sans S Chinese Medium" charset="-122"/>
                <a:cs typeface="Noto Sans S Chinese Medium" charset="-122"/>
              </a:rPr>
              <a:t>筛选特征，构造数据</a:t>
            </a:r>
            <a:endParaRPr lang="zh-CN" altLang="en-US" sz="5430" b="0" i="0" u="none" spc="0" dirty="0">
              <a:solidFill>
                <a:srgbClr val="000000">
                  <a:alpha val="100000"/>
                </a:srgbClr>
              </a:solidFill>
              <a:latin typeface="Noto Sans S Chinese Medium" charset="-122"/>
              <a:ea typeface="Noto Sans S Chinese Medium" charset="-122"/>
              <a:cs typeface="Noto Sans S Chinese Medium" charset="-122"/>
            </a:endParaRPr>
          </a:p>
        </p:txBody>
      </p:sp>
      <p:sp>
        <p:nvSpPr>
          <p:cNvPr id="6555" name="文本"/>
          <p:cNvSpPr>
            <a:spLocks noGrp="1"/>
          </p:cNvSpPr>
          <p:nvPr>
            <p:ph type="ctrTitle"/>
          </p:nvPr>
        </p:nvSpPr>
        <p:spPr>
          <a:xfrm>
            <a:off x="5070475" y="8789670"/>
            <a:ext cx="10037445" cy="73279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6515"/>
              </a:lnSpc>
            </a:pPr>
            <a:r>
              <a:rPr lang="zh-CN" altLang="en-US" sz="5430" b="0" i="0" u="none" spc="0" dirty="0">
                <a:solidFill>
                  <a:srgbClr val="000000">
                    <a:alpha val="100000"/>
                  </a:srgbClr>
                </a:solidFill>
                <a:latin typeface="Noto Sans S Chinese Medium" charset="-122"/>
                <a:ea typeface="Noto Sans S Chinese Medium" charset="-122"/>
                <a:cs typeface="Noto Sans S Chinese Medium" charset="-122"/>
              </a:rPr>
              <a:t>建模</a:t>
            </a:r>
            <a:r>
              <a:rPr lang="zh-CN" altLang="en-US" sz="5430" b="0" i="0" u="none" spc="0" dirty="0">
                <a:solidFill>
                  <a:srgbClr val="000000">
                    <a:alpha val="100000"/>
                  </a:srgbClr>
                </a:solidFill>
                <a:latin typeface="Noto Sans S Chinese Medium" charset="-122"/>
                <a:ea typeface="Noto Sans S Chinese Medium" charset="-122"/>
                <a:cs typeface="Noto Sans S Chinese Medium" charset="-122"/>
              </a:rPr>
              <a:t>预测</a:t>
            </a:r>
            <a:endParaRPr lang="zh-CN" altLang="en-US" sz="5430" b="0" i="0" u="none" spc="0" dirty="0">
              <a:solidFill>
                <a:srgbClr val="000000">
                  <a:alpha val="100000"/>
                </a:srgbClr>
              </a:solidFill>
              <a:latin typeface="Noto Sans S Chinese Medium" charset="-122"/>
              <a:ea typeface="Noto Sans S Chinese Medium" charset="-122"/>
              <a:cs typeface="Noto Sans S Chinese Medium" charset="-122"/>
            </a:endParaRPr>
          </a:p>
        </p:txBody>
      </p:sp>
      <p:pic>
        <p:nvPicPr>
          <p:cNvPr id="10829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3271108" y="4202942"/>
            <a:ext cx="1307134" cy="1307134"/>
          </a:xfrm>
          <a:prstGeom prst="rect">
            <a:avLst/>
          </a:prstGeom>
        </p:spPr>
      </p:pic>
      <p:sp>
        <p:nvSpPr>
          <p:cNvPr id="11299" name="文本"/>
          <p:cNvSpPr>
            <a:spLocks noGrp="1"/>
          </p:cNvSpPr>
          <p:nvPr>
            <p:ph type="ctrTitle"/>
          </p:nvPr>
        </p:nvSpPr>
        <p:spPr>
          <a:xfrm>
            <a:off x="3500759" y="4557132"/>
            <a:ext cx="873231" cy="73305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7555"/>
              </a:lnSpc>
            </a:pPr>
            <a:r>
              <a:rPr lang="zh-CN" altLang="en-US" sz="6295" b="0" i="0" u="none" spc="0" dirty="0">
                <a:solidFill>
                  <a:srgbClr val="000000">
                    <a:alpha val="100000"/>
                  </a:srgbClr>
                </a:solidFill>
                <a:latin typeface="HappyZcool" charset="-122"/>
                <a:ea typeface="HappyZcool" charset="-122"/>
                <a:cs typeface="HappyZcool" charset="-122"/>
              </a:rPr>
              <a:t>01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12290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3271108" y="6297279"/>
            <a:ext cx="1307134" cy="1307134"/>
          </a:xfrm>
          <a:prstGeom prst="rect">
            <a:avLst/>
          </a:prstGeom>
        </p:spPr>
      </p:pic>
      <p:sp>
        <p:nvSpPr>
          <p:cNvPr id="12760" name="文本"/>
          <p:cNvSpPr>
            <a:spLocks noGrp="1"/>
          </p:cNvSpPr>
          <p:nvPr>
            <p:ph type="ctrTitle"/>
          </p:nvPr>
        </p:nvSpPr>
        <p:spPr>
          <a:xfrm>
            <a:off x="3500759" y="6651469"/>
            <a:ext cx="873231" cy="73305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7555"/>
              </a:lnSpc>
            </a:pPr>
            <a:r>
              <a:rPr lang="zh-CN" altLang="en-US" sz="6295" b="0" i="0" u="none" spc="0" dirty="0">
                <a:solidFill>
                  <a:srgbClr val="000000">
                    <a:alpha val="100000"/>
                  </a:srgbClr>
                </a:solidFill>
                <a:latin typeface="HappyZcool" charset="-122"/>
                <a:ea typeface="HappyZcool" charset="-122"/>
                <a:cs typeface="HappyZcool" charset="-122"/>
              </a:rPr>
              <a:t>02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13751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3271108" y="8435625"/>
            <a:ext cx="1307134" cy="1307134"/>
          </a:xfrm>
          <a:prstGeom prst="rect">
            <a:avLst/>
          </a:prstGeom>
        </p:spPr>
      </p:pic>
      <p:sp>
        <p:nvSpPr>
          <p:cNvPr id="14221" name="文本"/>
          <p:cNvSpPr>
            <a:spLocks noGrp="1"/>
          </p:cNvSpPr>
          <p:nvPr>
            <p:ph type="ctrTitle"/>
          </p:nvPr>
        </p:nvSpPr>
        <p:spPr>
          <a:xfrm>
            <a:off x="3500759" y="8789816"/>
            <a:ext cx="873231" cy="73305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7555"/>
              </a:lnSpc>
            </a:pPr>
            <a:r>
              <a:rPr lang="zh-CN" altLang="en-US" sz="6295" b="0" i="0" u="none" spc="0" dirty="0">
                <a:solidFill>
                  <a:srgbClr val="000000">
                    <a:alpha val="100000"/>
                  </a:srgbClr>
                </a:solidFill>
                <a:latin typeface="HappyZcool" charset="-122"/>
                <a:ea typeface="HappyZcool" charset="-122"/>
                <a:cs typeface="HappyZcool" charset="-122"/>
              </a:rPr>
              <a:t>03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666024" y="579842"/>
            <a:ext cx="23051950" cy="12555045"/>
          </a:xfrm>
          <a:prstGeom prst="rect">
            <a:avLst/>
          </a:prstGeom>
        </p:spPr>
      </p:pic>
      <p:sp>
        <p:nvSpPr>
          <p:cNvPr id="467" name="文本"/>
          <p:cNvSpPr>
            <a:spLocks noGrp="1"/>
          </p:cNvSpPr>
          <p:nvPr>
            <p:ph type="ctrTitle"/>
          </p:nvPr>
        </p:nvSpPr>
        <p:spPr>
          <a:xfrm>
            <a:off x="8203153" y="1457576"/>
            <a:ext cx="8157901" cy="98740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9395"/>
              </a:lnSpc>
            </a:pPr>
            <a:r>
              <a:rPr lang="zh-CN" altLang="en-US" sz="8000" b="0" u="none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Noto Sans S Chinese Medium" charset="-122"/>
              </a:rPr>
              <a:t>特征分析</a:t>
            </a:r>
            <a:endParaRPr lang="zh-CN" altLang="en-US" sz="8000" b="0" u="none" spc="0" dirty="0">
              <a:solidFill>
                <a:srgbClr val="000000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Noto Sans S Chinese Medium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7820" y="2696845"/>
            <a:ext cx="14488795" cy="9618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8555" y="3187700"/>
            <a:ext cx="14551025" cy="90150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666024" y="579842"/>
            <a:ext cx="23051950" cy="12555045"/>
          </a:xfrm>
          <a:prstGeom prst="rect">
            <a:avLst/>
          </a:prstGeom>
        </p:spPr>
      </p:pic>
      <p:sp>
        <p:nvSpPr>
          <p:cNvPr id="467" name="文本"/>
          <p:cNvSpPr>
            <a:spLocks noGrp="1"/>
          </p:cNvSpPr>
          <p:nvPr>
            <p:ph type="ctrTitle"/>
          </p:nvPr>
        </p:nvSpPr>
        <p:spPr>
          <a:xfrm>
            <a:off x="8203153" y="1457576"/>
            <a:ext cx="8157901" cy="98740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9395"/>
              </a:lnSpc>
            </a:pPr>
            <a:r>
              <a:rPr lang="zh-CN" altLang="en-US" sz="8000" b="0" u="none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Noto Sans S Chinese Medium" charset="-122"/>
              </a:rPr>
              <a:t>特征分析</a:t>
            </a:r>
            <a:endParaRPr lang="zh-CN" altLang="en-US" sz="8000" b="0" u="none" spc="0" dirty="0">
              <a:solidFill>
                <a:srgbClr val="000000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Noto Sans S Chinese Medium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23260" y="5636895"/>
            <a:ext cx="185235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黑体" panose="02010609060101010101" charset="-122"/>
                <a:ea typeface="黑体" panose="02010609060101010101" charset="-122"/>
              </a:rPr>
              <a:t>	</a:t>
            </a:r>
            <a:r>
              <a:rPr lang="zh-CN" altLang="en-US" sz="4800">
                <a:latin typeface="黑体" panose="02010609060101010101" charset="-122"/>
                <a:ea typeface="黑体" panose="02010609060101010101" charset="-122"/>
              </a:rPr>
              <a:t>通过观察，我们不难发现，在这短短的两年中，这个实验的小酒馆经历了8000多场快速相亲的实验，可见这个酒馆生意确实不错。然后从数据的宽度来看，我们会发现一共</a:t>
            </a:r>
            <a:r>
              <a:rPr lang="en-US" altLang="zh-CN" sz="4800">
                <a:latin typeface="黑体" panose="02010609060101010101" charset="-122"/>
                <a:ea typeface="黑体" panose="02010609060101010101" charset="-122"/>
              </a:rPr>
              <a:t>195</a:t>
            </a:r>
            <a:r>
              <a:rPr lang="zh-CN" altLang="en-US" sz="4800">
                <a:latin typeface="黑体" panose="02010609060101010101" charset="-122"/>
                <a:ea typeface="黑体" panose="02010609060101010101" charset="-122"/>
              </a:rPr>
              <a:t>个特征，上一页时具体每个特征的介绍，我并没有看完，但大体上看了一下。作为解题</a:t>
            </a:r>
            <a:r>
              <a:rPr lang="zh-CN" altLang="en-US" sz="4800">
                <a:latin typeface="黑体" panose="02010609060101010101" charset="-122"/>
                <a:ea typeface="黑体" panose="02010609060101010101" charset="-122"/>
              </a:rPr>
              <a:t>来说，看这些特征用处不大，但若是想要知道哪些方面最吸引人，就得好好研究这些特征了</a:t>
            </a:r>
            <a:r>
              <a:rPr lang="zh-CN" altLang="en-US" sz="4800"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zh-CN" altLang="en-US" sz="48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666024" y="579842"/>
            <a:ext cx="23051950" cy="12555045"/>
          </a:xfrm>
          <a:prstGeom prst="rect">
            <a:avLst/>
          </a:prstGeom>
        </p:spPr>
      </p:pic>
      <p:sp>
        <p:nvSpPr>
          <p:cNvPr id="467" name="文本"/>
          <p:cNvSpPr>
            <a:spLocks noGrp="1"/>
          </p:cNvSpPr>
          <p:nvPr>
            <p:ph type="ctrTitle"/>
          </p:nvPr>
        </p:nvSpPr>
        <p:spPr>
          <a:xfrm>
            <a:off x="8203153" y="1457576"/>
            <a:ext cx="8157901" cy="98740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9395"/>
              </a:lnSpc>
            </a:pPr>
            <a:r>
              <a:rPr lang="zh-CN" altLang="en-US" sz="8000" b="0" u="none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Noto Sans S Chinese Medium" charset="-122"/>
              </a:rPr>
              <a:t>数据整理</a:t>
            </a:r>
            <a:endParaRPr lang="zh-CN" altLang="en-US" sz="8000" b="0" u="none" spc="0" dirty="0">
              <a:solidFill>
                <a:srgbClr val="000000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Noto Sans S Chinese Medium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23260" y="5636895"/>
            <a:ext cx="18523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黑体" panose="02010609060101010101" charset="-122"/>
                <a:ea typeface="黑体" panose="02010609060101010101" charset="-122"/>
              </a:rPr>
              <a:t>	</a:t>
            </a:r>
            <a:endParaRPr lang="zh-CN" altLang="en-US" sz="480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20" y="5379720"/>
            <a:ext cx="15446375" cy="76193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10790" y="4323715"/>
            <a:ext cx="203377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黑体" panose="02010609060101010101" charset="-122"/>
                <a:ea typeface="黑体" panose="02010609060101010101" charset="-122"/>
              </a:rPr>
              <a:t>读取文件，并找出每个特征的缺失值，按照从低到高排序</a:t>
            </a:r>
            <a:endParaRPr lang="zh-CN" altLang="en-US" sz="40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666024" y="579842"/>
            <a:ext cx="23051950" cy="12555045"/>
          </a:xfrm>
          <a:prstGeom prst="rect">
            <a:avLst/>
          </a:prstGeom>
        </p:spPr>
      </p:pic>
      <p:sp>
        <p:nvSpPr>
          <p:cNvPr id="467" name="文本"/>
          <p:cNvSpPr>
            <a:spLocks noGrp="1"/>
          </p:cNvSpPr>
          <p:nvPr>
            <p:ph type="ctrTitle"/>
          </p:nvPr>
        </p:nvSpPr>
        <p:spPr>
          <a:xfrm>
            <a:off x="8203153" y="1457576"/>
            <a:ext cx="8157901" cy="98740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9395"/>
              </a:lnSpc>
            </a:pPr>
            <a:r>
              <a:rPr lang="zh-CN" altLang="en-US" sz="8000" b="0" u="none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Noto Sans S Chinese Medium" charset="-122"/>
              </a:rPr>
              <a:t>数据整理</a:t>
            </a:r>
            <a:endParaRPr lang="zh-CN" altLang="en-US" sz="8000" b="0" u="none" spc="0" dirty="0">
              <a:solidFill>
                <a:srgbClr val="000000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Noto Sans S Chinese Medium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23260" y="5636895"/>
            <a:ext cx="18523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黑体" panose="02010609060101010101" charset="-122"/>
                <a:ea typeface="黑体" panose="02010609060101010101" charset="-122"/>
              </a:rPr>
              <a:t>	</a:t>
            </a:r>
            <a:endParaRPr lang="zh-CN" altLang="en-US" sz="480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765" y="2862580"/>
            <a:ext cx="10121265" cy="1015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8960" y="2854325"/>
            <a:ext cx="8477885" cy="10166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666024" y="579842"/>
            <a:ext cx="23051950" cy="12555045"/>
          </a:xfrm>
          <a:prstGeom prst="rect">
            <a:avLst/>
          </a:prstGeom>
        </p:spPr>
      </p:pic>
      <p:sp>
        <p:nvSpPr>
          <p:cNvPr id="467" name="文本"/>
          <p:cNvSpPr>
            <a:spLocks noGrp="1"/>
          </p:cNvSpPr>
          <p:nvPr>
            <p:ph type="ctrTitle"/>
          </p:nvPr>
        </p:nvSpPr>
        <p:spPr>
          <a:xfrm>
            <a:off x="8203153" y="1457576"/>
            <a:ext cx="8157901" cy="98740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9395"/>
              </a:lnSpc>
            </a:pPr>
            <a:r>
              <a:rPr lang="zh-CN" altLang="en-US" sz="8000" b="0" u="none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Noto Sans S Chinese Medium" charset="-122"/>
              </a:rPr>
              <a:t>数据整理</a:t>
            </a:r>
            <a:endParaRPr lang="zh-CN" altLang="en-US" sz="8000" b="0" u="none" spc="0" dirty="0">
              <a:solidFill>
                <a:srgbClr val="000000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Noto Sans S Chinese Medium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23260" y="5636895"/>
            <a:ext cx="18523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黑体" panose="02010609060101010101" charset="-122"/>
                <a:ea typeface="黑体" panose="02010609060101010101" charset="-122"/>
              </a:rPr>
              <a:t>	</a:t>
            </a:r>
            <a:endParaRPr lang="zh-CN" altLang="en-US" sz="48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47035" y="6141720"/>
            <a:ext cx="182619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通过以上代码，我们不难发现，其实还有很多的特征是缺失的。这一点在我们后面做分析和建模的时候，都需要关注到。因为一旦一个特征缺失的数据较多，就会导致分析误差变大或者模型过拟合/精度下降。看完数据的完整程度，我们就可以继续往下探索了。</a:t>
            </a:r>
            <a:endParaRPr lang="zh-CN" altLang="en-US" sz="4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9771.72440944882,&quot;width&quot;:36302.283464566928}"/>
</p:tagLst>
</file>

<file path=ppt/tags/tag10.xml><?xml version="1.0" encoding="utf-8"?>
<p:tagLst xmlns:p="http://schemas.openxmlformats.org/presentationml/2006/main">
  <p:tag name="KSO_WM_UNIT_PLACING_PICTURE_USER_VIEWPORT" val="{&quot;height&quot;:19771.72440944882,&quot;width&quot;:36302.283464566928}"/>
</p:tagLst>
</file>

<file path=ppt/tags/tag11.xml><?xml version="1.0" encoding="utf-8"?>
<p:tagLst xmlns:p="http://schemas.openxmlformats.org/presentationml/2006/main">
  <p:tag name="KSO_WM_UNIT_PLACING_PICTURE_USER_VIEWPORT" val="{&quot;height&quot;:14153,&quot;width&quot;:12311}"/>
</p:tagLst>
</file>

<file path=ppt/tags/tag12.xml><?xml version="1.0" encoding="utf-8"?>
<p:tagLst xmlns:p="http://schemas.openxmlformats.org/presentationml/2006/main">
  <p:tag name="KSO_WM_UNIT_PLACING_PICTURE_USER_VIEWPORT" val="{&quot;height&quot;:3270,&quot;width&quot;:21390}"/>
</p:tagLst>
</file>

<file path=ppt/tags/tag13.xml><?xml version="1.0" encoding="utf-8"?>
<p:tagLst xmlns:p="http://schemas.openxmlformats.org/presentationml/2006/main">
  <p:tag name="KSO_WM_UNIT_PLACING_PICTURE_USER_VIEWPORT" val="{&quot;height&quot;:19771.72440944882,&quot;width&quot;:36302.283464566928}"/>
</p:tagLst>
</file>

<file path=ppt/tags/tag2.xml><?xml version="1.0" encoding="utf-8"?>
<p:tagLst xmlns:p="http://schemas.openxmlformats.org/presentationml/2006/main">
  <p:tag name="KSO_WM_UNIT_PLACING_PICTURE_USER_VIEWPORT" val="{&quot;height&quot;:19771.72440944882,&quot;width&quot;:36302.283464566928}"/>
</p:tagLst>
</file>

<file path=ppt/tags/tag3.xml><?xml version="1.0" encoding="utf-8"?>
<p:tagLst xmlns:p="http://schemas.openxmlformats.org/presentationml/2006/main">
  <p:tag name="KSO_WM_UNIT_PLACING_PICTURE_USER_VIEWPORT" val="{&quot;height&quot;:19771.72440944882,&quot;width&quot;:36302.283464566928}"/>
</p:tagLst>
</file>

<file path=ppt/tags/tag4.xml><?xml version="1.0" encoding="utf-8"?>
<p:tagLst xmlns:p="http://schemas.openxmlformats.org/presentationml/2006/main">
  <p:tag name="KSO_WM_UNIT_PLACING_PICTURE_USER_VIEWPORT" val="{&quot;height&quot;:19771.72440944882,&quot;width&quot;:36302.283464566928}"/>
</p:tagLst>
</file>

<file path=ppt/tags/tag5.xml><?xml version="1.0" encoding="utf-8"?>
<p:tagLst xmlns:p="http://schemas.openxmlformats.org/presentationml/2006/main">
  <p:tag name="KSO_WM_UNIT_PLACING_PICTURE_USER_VIEWPORT" val="{&quot;height&quot;:19771.72440944882,&quot;width&quot;:36302.283464566928}"/>
</p:tagLst>
</file>

<file path=ppt/tags/tag6.xml><?xml version="1.0" encoding="utf-8"?>
<p:tagLst xmlns:p="http://schemas.openxmlformats.org/presentationml/2006/main">
  <p:tag name="KSO_WM_UNIT_PLACING_PICTURE_USER_VIEWPORT" val="{&quot;height&quot;:19771.72440944882,&quot;width&quot;:36302.283464566928}"/>
</p:tagLst>
</file>

<file path=ppt/tags/tag7.xml><?xml version="1.0" encoding="utf-8"?>
<p:tagLst xmlns:p="http://schemas.openxmlformats.org/presentationml/2006/main">
  <p:tag name="KSO_WM_UNIT_PLACING_PICTURE_USER_VIEWPORT" val="{&quot;height&quot;:19771.72440944882,&quot;width&quot;:36302.283464566928}"/>
</p:tagLst>
</file>

<file path=ppt/tags/tag8.xml><?xml version="1.0" encoding="utf-8"?>
<p:tagLst xmlns:p="http://schemas.openxmlformats.org/presentationml/2006/main">
  <p:tag name="KSO_WM_UNIT_PLACING_PICTURE_USER_VIEWPORT" val="{&quot;height&quot;:19771.72440944882,&quot;width&quot;:36302.283464566928}"/>
</p:tagLst>
</file>

<file path=ppt/tags/tag9.xml><?xml version="1.0" encoding="utf-8"?>
<p:tagLst xmlns:p="http://schemas.openxmlformats.org/presentationml/2006/main">
  <p:tag name="KSO_WM_UNIT_PLACING_PICTURE_USER_VIEWPORT" val="{&quot;height&quot;:19771.72440944882,&quot;width&quot;:36302.283464566928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1113</Words>
  <Application>WPS 演示</Application>
  <PresentationFormat>自定义</PresentationFormat>
  <Paragraphs>95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Arial</vt:lpstr>
      <vt:lpstr>黑体</vt:lpstr>
      <vt:lpstr>Noto Sans S Chinese Medium</vt:lpstr>
      <vt:lpstr>Noto Sans S Chinese Regular</vt:lpstr>
      <vt:lpstr>HappyZcool</vt:lpstr>
      <vt:lpstr>微软雅黑</vt:lpstr>
      <vt:lpstr>Arial Unicode MS</vt:lpstr>
      <vt:lpstr>Calibri</vt:lpstr>
      <vt:lpstr>Office Theme</vt:lpstr>
      <vt:lpstr>汇报人：鲁晨阳</vt:lpstr>
      <vt:lpstr>赛题与数据</vt:lpstr>
      <vt:lpstr>赛题与数据</vt:lpstr>
      <vt:lpstr>03</vt:lpstr>
      <vt:lpstr>特征分析</vt:lpstr>
      <vt:lpstr>特征分析</vt:lpstr>
      <vt:lpstr>数据整理</vt:lpstr>
      <vt:lpstr>数据整理</vt:lpstr>
      <vt:lpstr>数据整理</vt:lpstr>
      <vt:lpstr>数据分析</vt:lpstr>
      <vt:lpstr>数据分析</vt:lpstr>
      <vt:lpstr>数据分析</vt:lpstr>
      <vt:lpstr>预测</vt:lpstr>
      <vt:lpstr>预测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天下布武</cp:lastModifiedBy>
  <cp:revision>7</cp:revision>
  <dcterms:created xsi:type="dcterms:W3CDTF">2020-12-02T07:34:00Z</dcterms:created>
  <dcterms:modified xsi:type="dcterms:W3CDTF">2020-12-06T11:34:40Z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