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1" r:id="rId1"/>
  </p:sldMasterIdLst>
  <p:notesMasterIdLst>
    <p:notesMasterId r:id="rId39"/>
  </p:notesMasterIdLst>
  <p:handoutMasterIdLst>
    <p:handoutMasterId r:id="rId40"/>
  </p:handoutMasterIdLst>
  <p:sldIdLst>
    <p:sldId id="485" r:id="rId2"/>
    <p:sldId id="472" r:id="rId3"/>
    <p:sldId id="486" r:id="rId4"/>
    <p:sldId id="525" r:id="rId5"/>
    <p:sldId id="609" r:id="rId6"/>
    <p:sldId id="592" r:id="rId7"/>
    <p:sldId id="594" r:id="rId8"/>
    <p:sldId id="593" r:id="rId9"/>
    <p:sldId id="487" r:id="rId10"/>
    <p:sldId id="529" r:id="rId11"/>
    <p:sldId id="595" r:id="rId12"/>
    <p:sldId id="597" r:id="rId13"/>
    <p:sldId id="617" r:id="rId14"/>
    <p:sldId id="596" r:id="rId15"/>
    <p:sldId id="598" r:id="rId16"/>
    <p:sldId id="601" r:id="rId17"/>
    <p:sldId id="602" r:id="rId18"/>
    <p:sldId id="603" r:id="rId19"/>
    <p:sldId id="604" r:id="rId20"/>
    <p:sldId id="605" r:id="rId21"/>
    <p:sldId id="624" r:id="rId22"/>
    <p:sldId id="600" r:id="rId23"/>
    <p:sldId id="611" r:id="rId24"/>
    <p:sldId id="613" r:id="rId25"/>
    <p:sldId id="615" r:id="rId26"/>
    <p:sldId id="620" r:id="rId27"/>
    <p:sldId id="619" r:id="rId28"/>
    <p:sldId id="618" r:id="rId29"/>
    <p:sldId id="616" r:id="rId30"/>
    <p:sldId id="621" r:id="rId31"/>
    <p:sldId id="622" r:id="rId32"/>
    <p:sldId id="623" r:id="rId33"/>
    <p:sldId id="610" r:id="rId34"/>
    <p:sldId id="606" r:id="rId35"/>
    <p:sldId id="607" r:id="rId36"/>
    <p:sldId id="608" r:id="rId37"/>
    <p:sldId id="599" r:id="rId38"/>
  </p:sldIdLst>
  <p:sldSz cx="9144000" cy="5143500" type="screen16x9"/>
  <p:notesSz cx="6858000" cy="9144000"/>
  <p:custDataLst>
    <p:tags r:id="rId41"/>
  </p:custDataLst>
  <p:defaultTextStyle>
    <a:defPPr>
      <a:defRPr lang="zh-CN"/>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621">
          <p15:clr>
            <a:srgbClr val="A4A3A4"/>
          </p15:clr>
        </p15:guide>
        <p15:guide id="4" orient="horz" pos="680">
          <p15:clr>
            <a:srgbClr val="A4A3A4"/>
          </p15:clr>
        </p15:guide>
        <p15:guide id="5" orient="horz" pos="2927">
          <p15:clr>
            <a:srgbClr val="A4A3A4"/>
          </p15:clr>
        </p15:guide>
        <p15:guide id="6" pos="2875">
          <p15:clr>
            <a:srgbClr val="A4A3A4"/>
          </p15:clr>
        </p15:guide>
        <p15:guide id="7" pos="373">
          <p15:clr>
            <a:srgbClr val="A4A3A4"/>
          </p15:clr>
        </p15:guide>
        <p15:guide id="8" pos="538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F39700"/>
    <a:srgbClr val="909090"/>
    <a:srgbClr val="454545"/>
    <a:srgbClr val="FF8607"/>
    <a:srgbClr val="282828"/>
    <a:srgbClr val="071F65"/>
    <a:srgbClr val="006CB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98" autoAdjust="0"/>
    <p:restoredTop sz="95080" autoAdjust="0"/>
  </p:normalViewPr>
  <p:slideViewPr>
    <p:cSldViewPr snapToGrid="0" snapToObjects="1">
      <p:cViewPr varScale="1">
        <p:scale>
          <a:sx n="96" d="100"/>
          <a:sy n="96" d="100"/>
        </p:scale>
        <p:origin x="352" y="64"/>
      </p:cViewPr>
      <p:guideLst>
        <p:guide orient="horz" pos="2160"/>
        <p:guide pos="3840"/>
        <p:guide orient="horz" pos="1621"/>
        <p:guide orient="horz" pos="680"/>
        <p:guide orient="horz" pos="2927"/>
        <p:guide pos="2875"/>
        <p:guide pos="373"/>
        <p:guide pos="538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4B18F8A-74B5-9148-A891-627592061A38}" type="datetimeFigureOut">
              <a:rPr kumimoji="1" lang="zh-CN" altLang="en-US" smtClean="0"/>
              <a:t>2017/11/28</a:t>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08768D9-5829-CA4C-800C-5932EF9830F6}" type="slidenum">
              <a:rPr kumimoji="1" lang="zh-CN" altLang="en-US" smtClean="0"/>
              <a:t>‹#›</a:t>
            </a:fld>
            <a:endParaRPr kumimoji="1" lang="zh-CN" altLang="en-US"/>
          </a:p>
        </p:txBody>
      </p:sp>
    </p:spTree>
    <p:extLst>
      <p:ext uri="{BB962C8B-B14F-4D97-AF65-F5344CB8AC3E}">
        <p14:creationId xmlns:p14="http://schemas.microsoft.com/office/powerpoint/2010/main" val="5661965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D6ACD6-F780-4A47-B5D9-D292A4BD6F81}" type="datetimeFigureOut">
              <a:rPr kumimoji="1" lang="zh-CN" altLang="en-US" smtClean="0"/>
              <a:t>2017/11/28</a:t>
            </a:fld>
            <a:endParaRPr kumimoji="1"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12715C-60D8-4442-95C1-470452B8606C}" type="slidenum">
              <a:rPr kumimoji="1" lang="zh-CN" altLang="en-US" smtClean="0"/>
              <a:t>‹#›</a:t>
            </a:fld>
            <a:endParaRPr kumimoji="1" lang="zh-CN" altLang="en-US"/>
          </a:p>
        </p:txBody>
      </p:sp>
    </p:spTree>
    <p:extLst>
      <p:ext uri="{BB962C8B-B14F-4D97-AF65-F5344CB8AC3E}">
        <p14:creationId xmlns:p14="http://schemas.microsoft.com/office/powerpoint/2010/main" val="1820028297"/>
      </p:ext>
    </p:extLst>
  </p:cSld>
  <p:clrMap bg1="lt1" tx1="dk1" bg2="lt2" tx2="dk2" accent1="accent1" accent2="accent2" accent3="accent3" accent4="accent4" accent5="accent5" accent6="accent6" hlink="hlink" folHlink="folHlink"/>
  <p:hf hdr="0" ftr="0" dt="0"/>
  <p:notesStyle>
    <a:lvl1pPr marL="0" algn="l" defTabSz="342900" rtl="0" eaLnBrk="1" latinLnBrk="0" hangingPunct="1">
      <a:defRPr sz="900" kern="1200">
        <a:solidFill>
          <a:schemeClr val="tx1"/>
        </a:solidFill>
        <a:latin typeface="+mn-lt"/>
        <a:ea typeface="+mn-ea"/>
        <a:cs typeface="+mn-cs"/>
      </a:defRPr>
    </a:lvl1pPr>
    <a:lvl2pPr marL="342900" algn="l" defTabSz="342900" rtl="0" eaLnBrk="1" latinLnBrk="0" hangingPunct="1">
      <a:defRPr sz="900" kern="1200">
        <a:solidFill>
          <a:schemeClr val="tx1"/>
        </a:solidFill>
        <a:latin typeface="+mn-lt"/>
        <a:ea typeface="+mn-ea"/>
        <a:cs typeface="+mn-cs"/>
      </a:defRPr>
    </a:lvl2pPr>
    <a:lvl3pPr marL="685800" algn="l" defTabSz="342900" rtl="0" eaLnBrk="1" latinLnBrk="0" hangingPunct="1">
      <a:defRPr sz="900" kern="1200">
        <a:solidFill>
          <a:schemeClr val="tx1"/>
        </a:solidFill>
        <a:latin typeface="+mn-lt"/>
        <a:ea typeface="+mn-ea"/>
        <a:cs typeface="+mn-cs"/>
      </a:defRPr>
    </a:lvl3pPr>
    <a:lvl4pPr marL="1028700" algn="l" defTabSz="342900" rtl="0" eaLnBrk="1" latinLnBrk="0" hangingPunct="1">
      <a:defRPr sz="900" kern="1200">
        <a:solidFill>
          <a:schemeClr val="tx1"/>
        </a:solidFill>
        <a:latin typeface="+mn-lt"/>
        <a:ea typeface="+mn-ea"/>
        <a:cs typeface="+mn-cs"/>
      </a:defRPr>
    </a:lvl4pPr>
    <a:lvl5pPr marL="1371600" algn="l" defTabSz="342900" rtl="0" eaLnBrk="1" latinLnBrk="0" hangingPunct="1">
      <a:defRPr sz="900" kern="1200">
        <a:solidFill>
          <a:schemeClr val="tx1"/>
        </a:solidFill>
        <a:latin typeface="+mn-lt"/>
        <a:ea typeface="+mn-ea"/>
        <a:cs typeface="+mn-cs"/>
      </a:defRPr>
    </a:lvl5pPr>
    <a:lvl6pPr marL="1714500" algn="l" defTabSz="342900" rtl="0" eaLnBrk="1" latinLnBrk="0" hangingPunct="1">
      <a:defRPr sz="900" kern="1200">
        <a:solidFill>
          <a:schemeClr val="tx1"/>
        </a:solidFill>
        <a:latin typeface="+mn-lt"/>
        <a:ea typeface="+mn-ea"/>
        <a:cs typeface="+mn-cs"/>
      </a:defRPr>
    </a:lvl6pPr>
    <a:lvl7pPr marL="2057400" algn="l" defTabSz="342900" rtl="0" eaLnBrk="1" latinLnBrk="0" hangingPunct="1">
      <a:defRPr sz="900" kern="1200">
        <a:solidFill>
          <a:schemeClr val="tx1"/>
        </a:solidFill>
        <a:latin typeface="+mn-lt"/>
        <a:ea typeface="+mn-ea"/>
        <a:cs typeface="+mn-cs"/>
      </a:defRPr>
    </a:lvl7pPr>
    <a:lvl8pPr marL="2400300" algn="l" defTabSz="342900" rtl="0" eaLnBrk="1" latinLnBrk="0" hangingPunct="1">
      <a:defRPr sz="900" kern="1200">
        <a:solidFill>
          <a:schemeClr val="tx1"/>
        </a:solidFill>
        <a:latin typeface="+mn-lt"/>
        <a:ea typeface="+mn-ea"/>
        <a:cs typeface="+mn-cs"/>
      </a:defRPr>
    </a:lvl8pPr>
    <a:lvl9pPr marL="2743200" algn="l" defTabSz="3429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a:t>
            </a:fld>
            <a:endParaRPr kumimoji="1" lang="zh-CN" altLang="en-US"/>
          </a:p>
        </p:txBody>
      </p:sp>
    </p:spTree>
    <p:extLst>
      <p:ext uri="{BB962C8B-B14F-4D97-AF65-F5344CB8AC3E}">
        <p14:creationId xmlns:p14="http://schemas.microsoft.com/office/powerpoint/2010/main" val="23250774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10</a:t>
            </a:fld>
            <a:endParaRPr kumimoji="1" lang="zh-CN" altLang="en-US"/>
          </a:p>
        </p:txBody>
      </p:sp>
    </p:spTree>
    <p:extLst>
      <p:ext uri="{BB962C8B-B14F-4D97-AF65-F5344CB8AC3E}">
        <p14:creationId xmlns:p14="http://schemas.microsoft.com/office/powerpoint/2010/main" val="2359850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11</a:t>
            </a:fld>
            <a:endParaRPr kumimoji="1" lang="zh-CN" altLang="en-US"/>
          </a:p>
        </p:txBody>
      </p:sp>
    </p:spTree>
    <p:extLst>
      <p:ext uri="{BB962C8B-B14F-4D97-AF65-F5344CB8AC3E}">
        <p14:creationId xmlns:p14="http://schemas.microsoft.com/office/powerpoint/2010/main" val="3540914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12</a:t>
            </a:fld>
            <a:endParaRPr kumimoji="1" lang="zh-CN" altLang="en-US"/>
          </a:p>
        </p:txBody>
      </p:sp>
    </p:spTree>
    <p:extLst>
      <p:ext uri="{BB962C8B-B14F-4D97-AF65-F5344CB8AC3E}">
        <p14:creationId xmlns:p14="http://schemas.microsoft.com/office/powerpoint/2010/main" val="15975893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13</a:t>
            </a:fld>
            <a:endParaRPr kumimoji="1" lang="zh-CN" altLang="en-US"/>
          </a:p>
        </p:txBody>
      </p:sp>
    </p:spTree>
    <p:extLst>
      <p:ext uri="{BB962C8B-B14F-4D97-AF65-F5344CB8AC3E}">
        <p14:creationId xmlns:p14="http://schemas.microsoft.com/office/powerpoint/2010/main" val="3652229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kumimoji="1" lang="en-US" altLang="zh-CN" sz="900" dirty="0">
                <a:solidFill>
                  <a:srgbClr val="071F65"/>
                </a:solidFill>
                <a:latin typeface="微软雅黑" panose="020B0503020204020204" pitchFamily="34" charset="-122"/>
                <a:ea typeface="微软雅黑" panose="020B0503020204020204" pitchFamily="34" charset="-122"/>
                <a:cs typeface="微软雅黑"/>
              </a:rPr>
              <a:t> </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在体系结构建模前建立建模框架可以提供方法指导，规范模型开发过程，有助于后期对体系各方面的验证评估。</a:t>
            </a:r>
            <a:endParaRPr kumimoji="1" lang="en-US" altLang="zh-CN" sz="900" dirty="0">
              <a:solidFill>
                <a:srgbClr val="071F65"/>
              </a:solidFill>
              <a:latin typeface="微软雅黑" panose="020B0503020204020204" pitchFamily="34" charset="-122"/>
              <a:ea typeface="微软雅黑" panose="020B0503020204020204" pitchFamily="34" charset="-122"/>
              <a:cs typeface="微软雅黑"/>
            </a:endParaRPr>
          </a:p>
          <a:p>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14</a:t>
            </a:fld>
            <a:endParaRPr kumimoji="1" lang="zh-CN" altLang="en-US"/>
          </a:p>
        </p:txBody>
      </p:sp>
    </p:spTree>
    <p:extLst>
      <p:ext uri="{BB962C8B-B14F-4D97-AF65-F5344CB8AC3E}">
        <p14:creationId xmlns:p14="http://schemas.microsoft.com/office/powerpoint/2010/main" val="35178881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15</a:t>
            </a:fld>
            <a:endParaRPr kumimoji="1" lang="zh-CN" altLang="en-US"/>
          </a:p>
        </p:txBody>
      </p:sp>
    </p:spTree>
    <p:extLst>
      <p:ext uri="{BB962C8B-B14F-4D97-AF65-F5344CB8AC3E}">
        <p14:creationId xmlns:p14="http://schemas.microsoft.com/office/powerpoint/2010/main" val="32409107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16</a:t>
            </a:fld>
            <a:endParaRPr kumimoji="1" lang="zh-CN" altLang="en-US"/>
          </a:p>
        </p:txBody>
      </p:sp>
    </p:spTree>
    <p:extLst>
      <p:ext uri="{BB962C8B-B14F-4D97-AF65-F5344CB8AC3E}">
        <p14:creationId xmlns:p14="http://schemas.microsoft.com/office/powerpoint/2010/main" val="14786540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17</a:t>
            </a:fld>
            <a:endParaRPr kumimoji="1" lang="zh-CN" altLang="en-US"/>
          </a:p>
        </p:txBody>
      </p:sp>
    </p:spTree>
    <p:extLst>
      <p:ext uri="{BB962C8B-B14F-4D97-AF65-F5344CB8AC3E}">
        <p14:creationId xmlns:p14="http://schemas.microsoft.com/office/powerpoint/2010/main" val="30581311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18</a:t>
            </a:fld>
            <a:endParaRPr kumimoji="1" lang="zh-CN" altLang="en-US"/>
          </a:p>
        </p:txBody>
      </p:sp>
    </p:spTree>
    <p:extLst>
      <p:ext uri="{BB962C8B-B14F-4D97-AF65-F5344CB8AC3E}">
        <p14:creationId xmlns:p14="http://schemas.microsoft.com/office/powerpoint/2010/main" val="33526747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19</a:t>
            </a:fld>
            <a:endParaRPr kumimoji="1" lang="zh-CN" altLang="en-US"/>
          </a:p>
        </p:txBody>
      </p:sp>
    </p:spTree>
    <p:extLst>
      <p:ext uri="{BB962C8B-B14F-4D97-AF65-F5344CB8AC3E}">
        <p14:creationId xmlns:p14="http://schemas.microsoft.com/office/powerpoint/2010/main" val="855880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主要任务是面向空战体系进行</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分析</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，构建相应的视图产品并从静态和动态两方面对体系做出描述，特别是动态视图模型、可执行模型及</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其</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映射关系的构建，重点研究空战体系中逻辑合理性、行为</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正确</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性等方面的可执行验证，从而辅助决策人员对构建好的体系结构进行优化与决策</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a:t>
            </a:r>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2</a:t>
            </a:fld>
            <a:endParaRPr kumimoji="1" lang="zh-CN" altLang="en-US"/>
          </a:p>
        </p:txBody>
      </p:sp>
    </p:spTree>
    <p:extLst>
      <p:ext uri="{BB962C8B-B14F-4D97-AF65-F5344CB8AC3E}">
        <p14:creationId xmlns:p14="http://schemas.microsoft.com/office/powerpoint/2010/main" val="40070296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20</a:t>
            </a:fld>
            <a:endParaRPr kumimoji="1" lang="zh-CN" altLang="en-US"/>
          </a:p>
        </p:txBody>
      </p:sp>
    </p:spTree>
    <p:extLst>
      <p:ext uri="{BB962C8B-B14F-4D97-AF65-F5344CB8AC3E}">
        <p14:creationId xmlns:p14="http://schemas.microsoft.com/office/powerpoint/2010/main" val="2266843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21</a:t>
            </a:fld>
            <a:endParaRPr kumimoji="1" lang="zh-CN" altLang="en-US"/>
          </a:p>
        </p:txBody>
      </p:sp>
    </p:spTree>
    <p:extLst>
      <p:ext uri="{BB962C8B-B14F-4D97-AF65-F5344CB8AC3E}">
        <p14:creationId xmlns:p14="http://schemas.microsoft.com/office/powerpoint/2010/main" val="3188976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kumimoji="1" lang="en-US" altLang="zh-CN" sz="900" dirty="0">
                <a:solidFill>
                  <a:srgbClr val="071F65"/>
                </a:solidFill>
                <a:latin typeface="微软雅黑" panose="020B0503020204020204" pitchFamily="34" charset="-122"/>
                <a:ea typeface="微软雅黑" panose="020B0503020204020204" pitchFamily="34" charset="-122"/>
                <a:cs typeface="微软雅黑"/>
              </a:rPr>
              <a:t> </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在体系结构建模前建立建模框架可以提供方法指导，规范模型开发过程，有助于后期对体系各方面的验证评估。</a:t>
            </a:r>
            <a:endParaRPr kumimoji="1" lang="en-US" altLang="zh-CN" sz="900" dirty="0">
              <a:solidFill>
                <a:srgbClr val="071F65"/>
              </a:solidFill>
              <a:latin typeface="微软雅黑" panose="020B0503020204020204" pitchFamily="34" charset="-122"/>
              <a:ea typeface="微软雅黑" panose="020B0503020204020204" pitchFamily="34" charset="-122"/>
              <a:cs typeface="微软雅黑"/>
            </a:endParaRPr>
          </a:p>
          <a:p>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22</a:t>
            </a:fld>
            <a:endParaRPr kumimoji="1" lang="zh-CN" altLang="en-US"/>
          </a:p>
        </p:txBody>
      </p:sp>
    </p:spTree>
    <p:extLst>
      <p:ext uri="{BB962C8B-B14F-4D97-AF65-F5344CB8AC3E}">
        <p14:creationId xmlns:p14="http://schemas.microsoft.com/office/powerpoint/2010/main" val="24479192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23</a:t>
            </a:fld>
            <a:endParaRPr kumimoji="1" lang="zh-CN" altLang="en-US"/>
          </a:p>
        </p:txBody>
      </p:sp>
    </p:spTree>
    <p:extLst>
      <p:ext uri="{BB962C8B-B14F-4D97-AF65-F5344CB8AC3E}">
        <p14:creationId xmlns:p14="http://schemas.microsoft.com/office/powerpoint/2010/main" val="4243016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24</a:t>
            </a:fld>
            <a:endParaRPr kumimoji="1" lang="zh-CN" altLang="en-US"/>
          </a:p>
        </p:txBody>
      </p:sp>
    </p:spTree>
    <p:extLst>
      <p:ext uri="{BB962C8B-B14F-4D97-AF65-F5344CB8AC3E}">
        <p14:creationId xmlns:p14="http://schemas.microsoft.com/office/powerpoint/2010/main" val="5944454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25</a:t>
            </a:fld>
            <a:endParaRPr kumimoji="1" lang="zh-CN" altLang="en-US"/>
          </a:p>
        </p:txBody>
      </p:sp>
    </p:spTree>
    <p:extLst>
      <p:ext uri="{BB962C8B-B14F-4D97-AF65-F5344CB8AC3E}">
        <p14:creationId xmlns:p14="http://schemas.microsoft.com/office/powerpoint/2010/main" val="8981722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26</a:t>
            </a:fld>
            <a:endParaRPr kumimoji="1" lang="zh-CN" altLang="en-US"/>
          </a:p>
        </p:txBody>
      </p:sp>
    </p:spTree>
    <p:extLst>
      <p:ext uri="{BB962C8B-B14F-4D97-AF65-F5344CB8AC3E}">
        <p14:creationId xmlns:p14="http://schemas.microsoft.com/office/powerpoint/2010/main" val="10108519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27</a:t>
            </a:fld>
            <a:endParaRPr kumimoji="1" lang="zh-CN" altLang="en-US"/>
          </a:p>
        </p:txBody>
      </p:sp>
    </p:spTree>
    <p:extLst>
      <p:ext uri="{BB962C8B-B14F-4D97-AF65-F5344CB8AC3E}">
        <p14:creationId xmlns:p14="http://schemas.microsoft.com/office/powerpoint/2010/main" val="22585278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28</a:t>
            </a:fld>
            <a:endParaRPr kumimoji="1" lang="zh-CN" altLang="en-US"/>
          </a:p>
        </p:txBody>
      </p:sp>
    </p:spTree>
    <p:extLst>
      <p:ext uri="{BB962C8B-B14F-4D97-AF65-F5344CB8AC3E}">
        <p14:creationId xmlns:p14="http://schemas.microsoft.com/office/powerpoint/2010/main" val="17951950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29</a:t>
            </a:fld>
            <a:endParaRPr kumimoji="1" lang="zh-CN" altLang="en-US"/>
          </a:p>
        </p:txBody>
      </p:sp>
    </p:spTree>
    <p:extLst>
      <p:ext uri="{BB962C8B-B14F-4D97-AF65-F5344CB8AC3E}">
        <p14:creationId xmlns:p14="http://schemas.microsoft.com/office/powerpoint/2010/main" val="2936649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3</a:t>
            </a:fld>
            <a:endParaRPr kumimoji="1" lang="zh-CN" altLang="en-US"/>
          </a:p>
        </p:txBody>
      </p:sp>
    </p:spTree>
    <p:extLst>
      <p:ext uri="{BB962C8B-B14F-4D97-AF65-F5344CB8AC3E}">
        <p14:creationId xmlns:p14="http://schemas.microsoft.com/office/powerpoint/2010/main" val="15361215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30</a:t>
            </a:fld>
            <a:endParaRPr kumimoji="1" lang="zh-CN" altLang="en-US"/>
          </a:p>
        </p:txBody>
      </p:sp>
    </p:spTree>
    <p:extLst>
      <p:ext uri="{BB962C8B-B14F-4D97-AF65-F5344CB8AC3E}">
        <p14:creationId xmlns:p14="http://schemas.microsoft.com/office/powerpoint/2010/main" val="63022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31</a:t>
            </a:fld>
            <a:endParaRPr kumimoji="1" lang="zh-CN" altLang="en-US"/>
          </a:p>
        </p:txBody>
      </p:sp>
    </p:spTree>
    <p:extLst>
      <p:ext uri="{BB962C8B-B14F-4D97-AF65-F5344CB8AC3E}">
        <p14:creationId xmlns:p14="http://schemas.microsoft.com/office/powerpoint/2010/main" val="40529579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32</a:t>
            </a:fld>
            <a:endParaRPr kumimoji="1" lang="zh-CN" altLang="en-US"/>
          </a:p>
        </p:txBody>
      </p:sp>
    </p:spTree>
    <p:extLst>
      <p:ext uri="{BB962C8B-B14F-4D97-AF65-F5344CB8AC3E}">
        <p14:creationId xmlns:p14="http://schemas.microsoft.com/office/powerpoint/2010/main" val="24357506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kumimoji="1" lang="en-US" altLang="zh-CN" sz="900" dirty="0">
                <a:solidFill>
                  <a:srgbClr val="071F65"/>
                </a:solidFill>
                <a:latin typeface="微软雅黑" panose="020B0503020204020204" pitchFamily="34" charset="-122"/>
                <a:ea typeface="微软雅黑" panose="020B0503020204020204" pitchFamily="34" charset="-122"/>
                <a:cs typeface="微软雅黑"/>
              </a:rPr>
              <a:t> </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在体系结构建模前建立建模框架可以提供方法指导，规范模型开发过程，有助于后期对体系各方面的验证评估。</a:t>
            </a:r>
            <a:endParaRPr kumimoji="1" lang="en-US" altLang="zh-CN" sz="900" dirty="0">
              <a:solidFill>
                <a:srgbClr val="071F65"/>
              </a:solidFill>
              <a:latin typeface="微软雅黑" panose="020B0503020204020204" pitchFamily="34" charset="-122"/>
              <a:ea typeface="微软雅黑" panose="020B0503020204020204" pitchFamily="34" charset="-122"/>
              <a:cs typeface="微软雅黑"/>
            </a:endParaRPr>
          </a:p>
          <a:p>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33</a:t>
            </a:fld>
            <a:endParaRPr kumimoji="1" lang="zh-CN" altLang="en-US"/>
          </a:p>
        </p:txBody>
      </p:sp>
    </p:spTree>
    <p:extLst>
      <p:ext uri="{BB962C8B-B14F-4D97-AF65-F5344CB8AC3E}">
        <p14:creationId xmlns:p14="http://schemas.microsoft.com/office/powerpoint/2010/main" val="28113728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kumimoji="1" lang="en-US" altLang="zh-CN" sz="900" dirty="0">
                <a:solidFill>
                  <a:srgbClr val="071F65"/>
                </a:solidFill>
                <a:latin typeface="微软雅黑" panose="020B0503020204020204" pitchFamily="34" charset="-122"/>
                <a:ea typeface="微软雅黑" panose="020B0503020204020204" pitchFamily="34" charset="-122"/>
                <a:cs typeface="微软雅黑"/>
              </a:rPr>
              <a:t>	</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可执行</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模型是体系分析验证</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和</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优化的</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重要依据，</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辅助决策人员对构建好的作战体系结构进行优化与决策</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对于空战体系的建模研究、综合作战能力评估与优化等方面具有深刻意义。</a:t>
            </a:r>
            <a:r>
              <a:rPr kumimoji="1" lang="en-US" altLang="zh-CN" sz="900" dirty="0">
                <a:solidFill>
                  <a:srgbClr val="071F65"/>
                </a:solidFill>
                <a:latin typeface="微软雅黑" panose="020B0503020204020204" pitchFamily="34" charset="-122"/>
                <a:ea typeface="微软雅黑" panose="020B0503020204020204" pitchFamily="34" charset="-122"/>
                <a:cs typeface="微软雅黑"/>
              </a:rPr>
              <a:t> </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子系统交互合作，数据信息传递等动态信息</a:t>
            </a:r>
            <a:r>
              <a:rPr kumimoji="1" lang="en-US" altLang="zh-CN" sz="900" baseline="0" dirty="0">
                <a:solidFill>
                  <a:srgbClr val="071F65"/>
                </a:solidFill>
                <a:latin typeface="微软雅黑" panose="020B0503020204020204" pitchFamily="34" charset="-122"/>
                <a:ea typeface="微软雅黑" panose="020B0503020204020204" pitchFamily="34" charset="-122"/>
                <a:cs typeface="微软雅黑"/>
              </a:rPr>
              <a:t> </a:t>
            </a:r>
            <a:endParaRPr kumimoji="1" lang="en-US" altLang="zh-CN" sz="900" dirty="0">
              <a:solidFill>
                <a:srgbClr val="071F65"/>
              </a:solidFill>
              <a:latin typeface="微软雅黑" panose="020B0503020204020204" pitchFamily="34" charset="-122"/>
              <a:ea typeface="微软雅黑" panose="020B0503020204020204" pitchFamily="34" charset="-122"/>
              <a:cs typeface="微软雅黑"/>
            </a:endParaRPr>
          </a:p>
          <a:p>
            <a:pPr marL="0" marR="0" indent="0" algn="l" defTabSz="342900" rtl="0" eaLnBrk="1" fontAlgn="auto" latinLnBrk="0" hangingPunct="1">
              <a:lnSpc>
                <a:spcPct val="100000"/>
              </a:lnSpc>
              <a:spcBef>
                <a:spcPts val="0"/>
              </a:spcBef>
              <a:spcAft>
                <a:spcPts val="0"/>
              </a:spcAft>
              <a:buClrTx/>
              <a:buSzTx/>
              <a:buFontTx/>
              <a:buNone/>
              <a:tabLst/>
              <a:defRPr/>
            </a:pPr>
            <a:endParaRPr kumimoji="1" lang="en-US" altLang="zh-CN" sz="900" dirty="0">
              <a:solidFill>
                <a:srgbClr val="071F65"/>
              </a:solidFill>
              <a:latin typeface="微软雅黑" panose="020B0503020204020204" pitchFamily="34" charset="-122"/>
              <a:ea typeface="微软雅黑" panose="020B0503020204020204" pitchFamily="34" charset="-122"/>
              <a:cs typeface="微软雅黑"/>
            </a:endParaRPr>
          </a:p>
          <a:p>
            <a:pPr marL="0" marR="0" indent="0" algn="l" defTabSz="342900" rtl="0" eaLnBrk="1" fontAlgn="auto" latinLnBrk="0" hangingPunct="1">
              <a:lnSpc>
                <a:spcPct val="100000"/>
              </a:lnSpc>
              <a:spcBef>
                <a:spcPts val="0"/>
              </a:spcBef>
              <a:spcAft>
                <a:spcPts val="0"/>
              </a:spcAft>
              <a:buClrTx/>
              <a:buSzTx/>
              <a:buFontTx/>
              <a:buNone/>
              <a:tabLst/>
              <a:defRPr/>
            </a:pPr>
            <a:r>
              <a:rPr kumimoji="1" lang="en-US" altLang="zh-CN" sz="900" dirty="0">
                <a:solidFill>
                  <a:srgbClr val="071F65"/>
                </a:solidFill>
                <a:latin typeface="微软雅黑" panose="020B0503020204020204" pitchFamily="34" charset="-122"/>
                <a:ea typeface="微软雅黑" panose="020B0503020204020204" pitchFamily="34" charset="-122"/>
                <a:cs typeface="微软雅黑"/>
              </a:rPr>
              <a:t>	</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发展</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与我国建设需要相称的空中力量，</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是国家和时代需要</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。国防预算并非无所限制，盲目全面发展</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空战力量是</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不可取的。事先对空战体系进行建模和评估，</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有助于</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准确把握发展的重点，制定发展战略计划，进行择优发展。</a:t>
            </a:r>
            <a:endParaRPr kumimoji="1" lang="en-US" altLang="zh-CN" sz="900" dirty="0">
              <a:solidFill>
                <a:srgbClr val="071F65"/>
              </a:solidFill>
              <a:latin typeface="微软雅黑" panose="020B0503020204020204" pitchFamily="34" charset="-122"/>
              <a:ea typeface="微软雅黑" panose="020B0503020204020204" pitchFamily="34" charset="-122"/>
              <a:cs typeface="微软雅黑"/>
            </a:endParaRPr>
          </a:p>
          <a:p>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34</a:t>
            </a:fld>
            <a:endParaRPr kumimoji="1" lang="zh-CN" altLang="en-US"/>
          </a:p>
        </p:txBody>
      </p:sp>
    </p:spTree>
    <p:extLst>
      <p:ext uri="{BB962C8B-B14F-4D97-AF65-F5344CB8AC3E}">
        <p14:creationId xmlns:p14="http://schemas.microsoft.com/office/powerpoint/2010/main" val="18524682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kumimoji="1" lang="en-US" altLang="zh-CN" sz="900" dirty="0">
                <a:solidFill>
                  <a:srgbClr val="071F65"/>
                </a:solidFill>
                <a:latin typeface="微软雅黑" panose="020B0503020204020204" pitchFamily="34" charset="-122"/>
                <a:ea typeface="微软雅黑" panose="020B0503020204020204" pitchFamily="34" charset="-122"/>
                <a:cs typeface="微软雅黑"/>
              </a:rPr>
              <a:t>	</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可执行</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模型是体系分析验证</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和</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优化的</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重要依据，</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辅助决策人员对构建好的作战体系结构进行优化与决策</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对于空战体系的建模研究、综合作战能力评估与优化等方面具有深刻意义。</a:t>
            </a:r>
            <a:r>
              <a:rPr kumimoji="1" lang="en-US" altLang="zh-CN" sz="900" dirty="0">
                <a:solidFill>
                  <a:srgbClr val="071F65"/>
                </a:solidFill>
                <a:latin typeface="微软雅黑" panose="020B0503020204020204" pitchFamily="34" charset="-122"/>
                <a:ea typeface="微软雅黑" panose="020B0503020204020204" pitchFamily="34" charset="-122"/>
                <a:cs typeface="微软雅黑"/>
              </a:rPr>
              <a:t> </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子系统交互合作，数据信息传递等动态信息</a:t>
            </a:r>
            <a:r>
              <a:rPr kumimoji="1" lang="en-US" altLang="zh-CN" sz="900" baseline="0" dirty="0">
                <a:solidFill>
                  <a:srgbClr val="071F65"/>
                </a:solidFill>
                <a:latin typeface="微软雅黑" panose="020B0503020204020204" pitchFamily="34" charset="-122"/>
                <a:ea typeface="微软雅黑" panose="020B0503020204020204" pitchFamily="34" charset="-122"/>
                <a:cs typeface="微软雅黑"/>
              </a:rPr>
              <a:t> </a:t>
            </a:r>
            <a:endParaRPr kumimoji="1" lang="en-US" altLang="zh-CN" sz="900" dirty="0">
              <a:solidFill>
                <a:srgbClr val="071F65"/>
              </a:solidFill>
              <a:latin typeface="微软雅黑" panose="020B0503020204020204" pitchFamily="34" charset="-122"/>
              <a:ea typeface="微软雅黑" panose="020B0503020204020204" pitchFamily="34" charset="-122"/>
              <a:cs typeface="微软雅黑"/>
            </a:endParaRPr>
          </a:p>
          <a:p>
            <a:pPr marL="0" marR="0" indent="0" algn="l" defTabSz="342900" rtl="0" eaLnBrk="1" fontAlgn="auto" latinLnBrk="0" hangingPunct="1">
              <a:lnSpc>
                <a:spcPct val="100000"/>
              </a:lnSpc>
              <a:spcBef>
                <a:spcPts val="0"/>
              </a:spcBef>
              <a:spcAft>
                <a:spcPts val="0"/>
              </a:spcAft>
              <a:buClrTx/>
              <a:buSzTx/>
              <a:buFontTx/>
              <a:buNone/>
              <a:tabLst/>
              <a:defRPr/>
            </a:pPr>
            <a:endParaRPr kumimoji="1" lang="en-US" altLang="zh-CN" sz="900" dirty="0">
              <a:solidFill>
                <a:srgbClr val="071F65"/>
              </a:solidFill>
              <a:latin typeface="微软雅黑" panose="020B0503020204020204" pitchFamily="34" charset="-122"/>
              <a:ea typeface="微软雅黑" panose="020B0503020204020204" pitchFamily="34" charset="-122"/>
              <a:cs typeface="微软雅黑"/>
            </a:endParaRPr>
          </a:p>
          <a:p>
            <a:pPr marL="0" marR="0" indent="0" algn="l" defTabSz="342900" rtl="0" eaLnBrk="1" fontAlgn="auto" latinLnBrk="0" hangingPunct="1">
              <a:lnSpc>
                <a:spcPct val="100000"/>
              </a:lnSpc>
              <a:spcBef>
                <a:spcPts val="0"/>
              </a:spcBef>
              <a:spcAft>
                <a:spcPts val="0"/>
              </a:spcAft>
              <a:buClrTx/>
              <a:buSzTx/>
              <a:buFontTx/>
              <a:buNone/>
              <a:tabLst/>
              <a:defRPr/>
            </a:pPr>
            <a:r>
              <a:rPr kumimoji="1" lang="en-US" altLang="zh-CN" sz="900" dirty="0">
                <a:solidFill>
                  <a:srgbClr val="071F65"/>
                </a:solidFill>
                <a:latin typeface="微软雅黑" panose="020B0503020204020204" pitchFamily="34" charset="-122"/>
                <a:ea typeface="微软雅黑" panose="020B0503020204020204" pitchFamily="34" charset="-122"/>
                <a:cs typeface="微软雅黑"/>
              </a:rPr>
              <a:t>	</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发展</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与我国建设需要相称的空中力量，</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是国家和时代需要</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。国防预算并非无所限制，盲目全面发展</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空战力量是</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不可取的。事先对空战体系进行建模和评估，</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有助于</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准确把握发展的重点，制定发展战略计划，进行择优发展。</a:t>
            </a:r>
            <a:endParaRPr kumimoji="1" lang="en-US" altLang="zh-CN" sz="900" dirty="0">
              <a:solidFill>
                <a:srgbClr val="071F65"/>
              </a:solidFill>
              <a:latin typeface="微软雅黑" panose="020B0503020204020204" pitchFamily="34" charset="-122"/>
              <a:ea typeface="微软雅黑" panose="020B0503020204020204" pitchFamily="34" charset="-122"/>
              <a:cs typeface="微软雅黑"/>
            </a:endParaRPr>
          </a:p>
          <a:p>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35</a:t>
            </a:fld>
            <a:endParaRPr kumimoji="1" lang="zh-CN" altLang="en-US"/>
          </a:p>
        </p:txBody>
      </p:sp>
    </p:spTree>
    <p:extLst>
      <p:ext uri="{BB962C8B-B14F-4D97-AF65-F5344CB8AC3E}">
        <p14:creationId xmlns:p14="http://schemas.microsoft.com/office/powerpoint/2010/main" val="30046216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kumimoji="1" lang="en-US" altLang="zh-CN" sz="900" dirty="0">
                <a:solidFill>
                  <a:srgbClr val="071F65"/>
                </a:solidFill>
                <a:latin typeface="微软雅黑" panose="020B0503020204020204" pitchFamily="34" charset="-122"/>
                <a:ea typeface="微软雅黑" panose="020B0503020204020204" pitchFamily="34" charset="-122"/>
                <a:cs typeface="微软雅黑"/>
              </a:rPr>
              <a:t>	</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可执行</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模型是体系分析验证</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和</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优化的</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重要依据，</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辅助决策人员对构建好的作战体系结构进行优化与决策</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对于空战体系的建模研究、综合作战能力评估与优化等方面具有深刻意义。</a:t>
            </a:r>
            <a:r>
              <a:rPr kumimoji="1" lang="en-US" altLang="zh-CN" sz="900" dirty="0">
                <a:solidFill>
                  <a:srgbClr val="071F65"/>
                </a:solidFill>
                <a:latin typeface="微软雅黑" panose="020B0503020204020204" pitchFamily="34" charset="-122"/>
                <a:ea typeface="微软雅黑" panose="020B0503020204020204" pitchFamily="34" charset="-122"/>
                <a:cs typeface="微软雅黑"/>
              </a:rPr>
              <a:t> </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子系统交互合作，数据信息传递等动态信息</a:t>
            </a:r>
            <a:r>
              <a:rPr kumimoji="1" lang="en-US" altLang="zh-CN" sz="900" baseline="0" dirty="0">
                <a:solidFill>
                  <a:srgbClr val="071F65"/>
                </a:solidFill>
                <a:latin typeface="微软雅黑" panose="020B0503020204020204" pitchFamily="34" charset="-122"/>
                <a:ea typeface="微软雅黑" panose="020B0503020204020204" pitchFamily="34" charset="-122"/>
                <a:cs typeface="微软雅黑"/>
              </a:rPr>
              <a:t> </a:t>
            </a:r>
            <a:endParaRPr kumimoji="1" lang="en-US" altLang="zh-CN" sz="900" dirty="0">
              <a:solidFill>
                <a:srgbClr val="071F65"/>
              </a:solidFill>
              <a:latin typeface="微软雅黑" panose="020B0503020204020204" pitchFamily="34" charset="-122"/>
              <a:ea typeface="微软雅黑" panose="020B0503020204020204" pitchFamily="34" charset="-122"/>
              <a:cs typeface="微软雅黑"/>
            </a:endParaRPr>
          </a:p>
          <a:p>
            <a:pPr marL="0" marR="0" indent="0" algn="l" defTabSz="342900" rtl="0" eaLnBrk="1" fontAlgn="auto" latinLnBrk="0" hangingPunct="1">
              <a:lnSpc>
                <a:spcPct val="100000"/>
              </a:lnSpc>
              <a:spcBef>
                <a:spcPts val="0"/>
              </a:spcBef>
              <a:spcAft>
                <a:spcPts val="0"/>
              </a:spcAft>
              <a:buClrTx/>
              <a:buSzTx/>
              <a:buFontTx/>
              <a:buNone/>
              <a:tabLst/>
              <a:defRPr/>
            </a:pPr>
            <a:endParaRPr kumimoji="1" lang="en-US" altLang="zh-CN" sz="900" dirty="0">
              <a:solidFill>
                <a:srgbClr val="071F65"/>
              </a:solidFill>
              <a:latin typeface="微软雅黑" panose="020B0503020204020204" pitchFamily="34" charset="-122"/>
              <a:ea typeface="微软雅黑" panose="020B0503020204020204" pitchFamily="34" charset="-122"/>
              <a:cs typeface="微软雅黑"/>
            </a:endParaRPr>
          </a:p>
          <a:p>
            <a:pPr marL="0" marR="0" indent="0" algn="l" defTabSz="342900" rtl="0" eaLnBrk="1" fontAlgn="auto" latinLnBrk="0" hangingPunct="1">
              <a:lnSpc>
                <a:spcPct val="100000"/>
              </a:lnSpc>
              <a:spcBef>
                <a:spcPts val="0"/>
              </a:spcBef>
              <a:spcAft>
                <a:spcPts val="0"/>
              </a:spcAft>
              <a:buClrTx/>
              <a:buSzTx/>
              <a:buFontTx/>
              <a:buNone/>
              <a:tabLst/>
              <a:defRPr/>
            </a:pPr>
            <a:r>
              <a:rPr kumimoji="1" lang="en-US" altLang="zh-CN" sz="900" dirty="0">
                <a:solidFill>
                  <a:srgbClr val="071F65"/>
                </a:solidFill>
                <a:latin typeface="微软雅黑" panose="020B0503020204020204" pitchFamily="34" charset="-122"/>
                <a:ea typeface="微软雅黑" panose="020B0503020204020204" pitchFamily="34" charset="-122"/>
                <a:cs typeface="微软雅黑"/>
              </a:rPr>
              <a:t>	</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发展</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与我国建设需要相称的空中力量，</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是国家和时代需要</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。国防预算并非无所限制，盲目全面发展</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空战力量是</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不可取的。事先对空战体系进行建模和评估，</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有助于</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准确把握发展的重点，制定发展战略计划，进行择优发展。</a:t>
            </a:r>
            <a:endParaRPr kumimoji="1" lang="en-US" altLang="zh-CN" sz="900" dirty="0">
              <a:solidFill>
                <a:srgbClr val="071F65"/>
              </a:solidFill>
              <a:latin typeface="微软雅黑" panose="020B0503020204020204" pitchFamily="34" charset="-122"/>
              <a:ea typeface="微软雅黑" panose="020B0503020204020204" pitchFamily="34" charset="-122"/>
              <a:cs typeface="微软雅黑"/>
            </a:endParaRPr>
          </a:p>
          <a:p>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36</a:t>
            </a:fld>
            <a:endParaRPr kumimoji="1" lang="zh-CN" altLang="en-US"/>
          </a:p>
        </p:txBody>
      </p:sp>
    </p:spTree>
    <p:extLst>
      <p:ext uri="{BB962C8B-B14F-4D97-AF65-F5344CB8AC3E}">
        <p14:creationId xmlns:p14="http://schemas.microsoft.com/office/powerpoint/2010/main" val="7311147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37</a:t>
            </a:fld>
            <a:endParaRPr kumimoji="1" lang="zh-CN" altLang="en-US"/>
          </a:p>
        </p:txBody>
      </p:sp>
    </p:spTree>
    <p:extLst>
      <p:ext uri="{BB962C8B-B14F-4D97-AF65-F5344CB8AC3E}">
        <p14:creationId xmlns:p14="http://schemas.microsoft.com/office/powerpoint/2010/main" val="566195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kumimoji="1" lang="en-US" altLang="zh-CN" sz="900" dirty="0">
                <a:solidFill>
                  <a:srgbClr val="071F65"/>
                </a:solidFill>
                <a:latin typeface="微软雅黑" panose="020B0503020204020204" pitchFamily="34" charset="-122"/>
                <a:ea typeface="微软雅黑" panose="020B0503020204020204" pitchFamily="34" charset="-122"/>
                <a:cs typeface="微软雅黑"/>
              </a:rPr>
              <a:t>	</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可执行</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模型是体系分析验证</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和</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优化的</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重要依据，</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辅助决策人员对构建好的作战体系结构进行优化与决策</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对于空战体系的建模研究、综合作战能力评估与优化等方面具有深刻意义。</a:t>
            </a:r>
            <a:r>
              <a:rPr kumimoji="1" lang="en-US" altLang="zh-CN" sz="900" dirty="0">
                <a:solidFill>
                  <a:srgbClr val="071F65"/>
                </a:solidFill>
                <a:latin typeface="微软雅黑" panose="020B0503020204020204" pitchFamily="34" charset="-122"/>
                <a:ea typeface="微软雅黑" panose="020B0503020204020204" pitchFamily="34" charset="-122"/>
                <a:cs typeface="微软雅黑"/>
              </a:rPr>
              <a:t> </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子系统交互合作，数据信息传递等动态信息</a:t>
            </a:r>
            <a:r>
              <a:rPr kumimoji="1" lang="en-US" altLang="zh-CN" sz="900" baseline="0" dirty="0">
                <a:solidFill>
                  <a:srgbClr val="071F65"/>
                </a:solidFill>
                <a:latin typeface="微软雅黑" panose="020B0503020204020204" pitchFamily="34" charset="-122"/>
                <a:ea typeface="微软雅黑" panose="020B0503020204020204" pitchFamily="34" charset="-122"/>
                <a:cs typeface="微软雅黑"/>
              </a:rPr>
              <a:t> </a:t>
            </a:r>
            <a:endParaRPr kumimoji="1" lang="en-US" altLang="zh-CN" sz="900" dirty="0">
              <a:solidFill>
                <a:srgbClr val="071F65"/>
              </a:solidFill>
              <a:latin typeface="微软雅黑" panose="020B0503020204020204" pitchFamily="34" charset="-122"/>
              <a:ea typeface="微软雅黑" panose="020B0503020204020204" pitchFamily="34" charset="-122"/>
              <a:cs typeface="微软雅黑"/>
            </a:endParaRPr>
          </a:p>
          <a:p>
            <a:pPr marL="0" marR="0" indent="0" algn="l" defTabSz="342900" rtl="0" eaLnBrk="1" fontAlgn="auto" latinLnBrk="0" hangingPunct="1">
              <a:lnSpc>
                <a:spcPct val="100000"/>
              </a:lnSpc>
              <a:spcBef>
                <a:spcPts val="0"/>
              </a:spcBef>
              <a:spcAft>
                <a:spcPts val="0"/>
              </a:spcAft>
              <a:buClrTx/>
              <a:buSzTx/>
              <a:buFontTx/>
              <a:buNone/>
              <a:tabLst/>
              <a:defRPr/>
            </a:pPr>
            <a:endParaRPr kumimoji="1" lang="en-US" altLang="zh-CN" sz="900" dirty="0">
              <a:solidFill>
                <a:srgbClr val="071F65"/>
              </a:solidFill>
              <a:latin typeface="微软雅黑" panose="020B0503020204020204" pitchFamily="34" charset="-122"/>
              <a:ea typeface="微软雅黑" panose="020B0503020204020204" pitchFamily="34" charset="-122"/>
              <a:cs typeface="微软雅黑"/>
            </a:endParaRPr>
          </a:p>
          <a:p>
            <a:pPr marL="0" marR="0" indent="0" algn="l" defTabSz="342900" rtl="0" eaLnBrk="1" fontAlgn="auto" latinLnBrk="0" hangingPunct="1">
              <a:lnSpc>
                <a:spcPct val="100000"/>
              </a:lnSpc>
              <a:spcBef>
                <a:spcPts val="0"/>
              </a:spcBef>
              <a:spcAft>
                <a:spcPts val="0"/>
              </a:spcAft>
              <a:buClrTx/>
              <a:buSzTx/>
              <a:buFontTx/>
              <a:buNone/>
              <a:tabLst/>
              <a:defRPr/>
            </a:pPr>
            <a:r>
              <a:rPr kumimoji="1" lang="en-US" altLang="zh-CN" sz="900" dirty="0">
                <a:solidFill>
                  <a:srgbClr val="071F65"/>
                </a:solidFill>
                <a:latin typeface="微软雅黑" panose="020B0503020204020204" pitchFamily="34" charset="-122"/>
                <a:ea typeface="微软雅黑" panose="020B0503020204020204" pitchFamily="34" charset="-122"/>
                <a:cs typeface="微软雅黑"/>
              </a:rPr>
              <a:t>	</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发展</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与我国建设需要相称的空中力量，</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是国家和时代需要</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。国防预算并非无所限制，盲目全面发展</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空战力量是</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不可取的。事先对空战体系进行建模和评估，</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有助于</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准确把握发展的重点，制定发展战略计划，进行择优发展。</a:t>
            </a:r>
            <a:endParaRPr kumimoji="1" lang="en-US" altLang="zh-CN" sz="900" dirty="0">
              <a:solidFill>
                <a:srgbClr val="071F65"/>
              </a:solidFill>
              <a:latin typeface="微软雅黑" panose="020B0503020204020204" pitchFamily="34" charset="-122"/>
              <a:ea typeface="微软雅黑" panose="020B0503020204020204" pitchFamily="34" charset="-122"/>
              <a:cs typeface="微软雅黑"/>
            </a:endParaRPr>
          </a:p>
          <a:p>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4</a:t>
            </a:fld>
            <a:endParaRPr kumimoji="1" lang="zh-CN" altLang="en-US"/>
          </a:p>
        </p:txBody>
      </p:sp>
    </p:spTree>
    <p:extLst>
      <p:ext uri="{BB962C8B-B14F-4D97-AF65-F5344CB8AC3E}">
        <p14:creationId xmlns:p14="http://schemas.microsoft.com/office/powerpoint/2010/main" val="1265526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kumimoji="1" lang="en-US" altLang="zh-CN" sz="900" dirty="0">
                <a:solidFill>
                  <a:srgbClr val="071F65"/>
                </a:solidFill>
                <a:latin typeface="微软雅黑" panose="020B0503020204020204" pitchFamily="34" charset="-122"/>
                <a:ea typeface="微软雅黑" panose="020B0503020204020204" pitchFamily="34" charset="-122"/>
                <a:cs typeface="微软雅黑"/>
              </a:rPr>
              <a:t>	</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可执行</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模型是体系分析验证</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和</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优化的</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重要依据，</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辅助决策人员对构建好的作战体系结构进行优化与决策</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对于空战体系的建模研究、综合作战能力评估与优化等方面具有深刻意义。</a:t>
            </a:r>
            <a:r>
              <a:rPr kumimoji="1" lang="en-US" altLang="zh-CN" sz="900" dirty="0">
                <a:solidFill>
                  <a:srgbClr val="071F65"/>
                </a:solidFill>
                <a:latin typeface="微软雅黑" panose="020B0503020204020204" pitchFamily="34" charset="-122"/>
                <a:ea typeface="微软雅黑" panose="020B0503020204020204" pitchFamily="34" charset="-122"/>
                <a:cs typeface="微软雅黑"/>
              </a:rPr>
              <a:t> </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子系统交互合作，数据信息传递等动态信息</a:t>
            </a:r>
            <a:r>
              <a:rPr kumimoji="1" lang="en-US" altLang="zh-CN" sz="900" baseline="0" dirty="0">
                <a:solidFill>
                  <a:srgbClr val="071F65"/>
                </a:solidFill>
                <a:latin typeface="微软雅黑" panose="020B0503020204020204" pitchFamily="34" charset="-122"/>
                <a:ea typeface="微软雅黑" panose="020B0503020204020204" pitchFamily="34" charset="-122"/>
                <a:cs typeface="微软雅黑"/>
              </a:rPr>
              <a:t> </a:t>
            </a:r>
            <a:endParaRPr kumimoji="1" lang="en-US" altLang="zh-CN" sz="900" dirty="0">
              <a:solidFill>
                <a:srgbClr val="071F65"/>
              </a:solidFill>
              <a:latin typeface="微软雅黑" panose="020B0503020204020204" pitchFamily="34" charset="-122"/>
              <a:ea typeface="微软雅黑" panose="020B0503020204020204" pitchFamily="34" charset="-122"/>
              <a:cs typeface="微软雅黑"/>
            </a:endParaRPr>
          </a:p>
          <a:p>
            <a:pPr marL="0" marR="0" indent="0" algn="l" defTabSz="342900" rtl="0" eaLnBrk="1" fontAlgn="auto" latinLnBrk="0" hangingPunct="1">
              <a:lnSpc>
                <a:spcPct val="100000"/>
              </a:lnSpc>
              <a:spcBef>
                <a:spcPts val="0"/>
              </a:spcBef>
              <a:spcAft>
                <a:spcPts val="0"/>
              </a:spcAft>
              <a:buClrTx/>
              <a:buSzTx/>
              <a:buFontTx/>
              <a:buNone/>
              <a:tabLst/>
              <a:defRPr/>
            </a:pPr>
            <a:endParaRPr kumimoji="1" lang="en-US" altLang="zh-CN" sz="900" dirty="0">
              <a:solidFill>
                <a:srgbClr val="071F65"/>
              </a:solidFill>
              <a:latin typeface="微软雅黑" panose="020B0503020204020204" pitchFamily="34" charset="-122"/>
              <a:ea typeface="微软雅黑" panose="020B0503020204020204" pitchFamily="34" charset="-122"/>
              <a:cs typeface="微软雅黑"/>
            </a:endParaRPr>
          </a:p>
          <a:p>
            <a:pPr marL="0" marR="0" indent="0" algn="l" defTabSz="342900" rtl="0" eaLnBrk="1" fontAlgn="auto" latinLnBrk="0" hangingPunct="1">
              <a:lnSpc>
                <a:spcPct val="100000"/>
              </a:lnSpc>
              <a:spcBef>
                <a:spcPts val="0"/>
              </a:spcBef>
              <a:spcAft>
                <a:spcPts val="0"/>
              </a:spcAft>
              <a:buClrTx/>
              <a:buSzTx/>
              <a:buFontTx/>
              <a:buNone/>
              <a:tabLst/>
              <a:defRPr/>
            </a:pPr>
            <a:r>
              <a:rPr kumimoji="1" lang="en-US" altLang="zh-CN" sz="900" dirty="0">
                <a:solidFill>
                  <a:srgbClr val="071F65"/>
                </a:solidFill>
                <a:latin typeface="微软雅黑" panose="020B0503020204020204" pitchFamily="34" charset="-122"/>
                <a:ea typeface="微软雅黑" panose="020B0503020204020204" pitchFamily="34" charset="-122"/>
                <a:cs typeface="微软雅黑"/>
              </a:rPr>
              <a:t>	</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发展</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与我国建设需要相称的空中力量，</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是国家和时代需要</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。国防预算并非无所限制，盲目全面发展</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空战力量是</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不可取的。事先对空战体系进行建模和评估，</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有助于</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准确把握发展的重点，制定发展战略计划，进行择优发展。</a:t>
            </a:r>
            <a:endParaRPr kumimoji="1" lang="en-US" altLang="zh-CN" sz="900" dirty="0">
              <a:solidFill>
                <a:srgbClr val="071F65"/>
              </a:solidFill>
              <a:latin typeface="微软雅黑" panose="020B0503020204020204" pitchFamily="34" charset="-122"/>
              <a:ea typeface="微软雅黑" panose="020B0503020204020204" pitchFamily="34" charset="-122"/>
              <a:cs typeface="微软雅黑"/>
            </a:endParaRPr>
          </a:p>
          <a:p>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5</a:t>
            </a:fld>
            <a:endParaRPr kumimoji="1" lang="zh-CN" altLang="en-US"/>
          </a:p>
        </p:txBody>
      </p:sp>
    </p:spTree>
    <p:extLst>
      <p:ext uri="{BB962C8B-B14F-4D97-AF65-F5344CB8AC3E}">
        <p14:creationId xmlns:p14="http://schemas.microsoft.com/office/powerpoint/2010/main" val="3405323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kumimoji="1" lang="en-US" altLang="zh-CN" sz="900" dirty="0">
                <a:solidFill>
                  <a:srgbClr val="071F65"/>
                </a:solidFill>
                <a:latin typeface="微软雅黑" panose="020B0503020204020204" pitchFamily="34" charset="-122"/>
                <a:ea typeface="微软雅黑" panose="020B0503020204020204" pitchFamily="34" charset="-122"/>
                <a:cs typeface="微软雅黑"/>
              </a:rPr>
              <a:t>	</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可执行</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模型是体系分析验证</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和</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优化的</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重要依据，</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辅助决策人员对构建好的作战体系结构进行优化与决策</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对于空战体系的建模研究、综合作战能力评估与优化等方面具有深刻意义。</a:t>
            </a:r>
            <a:r>
              <a:rPr kumimoji="1" lang="en-US" altLang="zh-CN" sz="900" dirty="0">
                <a:solidFill>
                  <a:srgbClr val="071F65"/>
                </a:solidFill>
                <a:latin typeface="微软雅黑" panose="020B0503020204020204" pitchFamily="34" charset="-122"/>
                <a:ea typeface="微软雅黑" panose="020B0503020204020204" pitchFamily="34" charset="-122"/>
                <a:cs typeface="微软雅黑"/>
              </a:rPr>
              <a:t> </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子系统交互合作，数据信息传递等动态信息</a:t>
            </a:r>
            <a:r>
              <a:rPr kumimoji="1" lang="en-US" altLang="zh-CN" sz="900" baseline="0" dirty="0">
                <a:solidFill>
                  <a:srgbClr val="071F65"/>
                </a:solidFill>
                <a:latin typeface="微软雅黑" panose="020B0503020204020204" pitchFamily="34" charset="-122"/>
                <a:ea typeface="微软雅黑" panose="020B0503020204020204" pitchFamily="34" charset="-122"/>
                <a:cs typeface="微软雅黑"/>
              </a:rPr>
              <a:t> </a:t>
            </a:r>
            <a:endParaRPr kumimoji="1" lang="en-US" altLang="zh-CN" sz="900" dirty="0">
              <a:solidFill>
                <a:srgbClr val="071F65"/>
              </a:solidFill>
              <a:latin typeface="微软雅黑" panose="020B0503020204020204" pitchFamily="34" charset="-122"/>
              <a:ea typeface="微软雅黑" panose="020B0503020204020204" pitchFamily="34" charset="-122"/>
              <a:cs typeface="微软雅黑"/>
            </a:endParaRPr>
          </a:p>
          <a:p>
            <a:pPr marL="0" marR="0" indent="0" algn="l" defTabSz="342900" rtl="0" eaLnBrk="1" fontAlgn="auto" latinLnBrk="0" hangingPunct="1">
              <a:lnSpc>
                <a:spcPct val="100000"/>
              </a:lnSpc>
              <a:spcBef>
                <a:spcPts val="0"/>
              </a:spcBef>
              <a:spcAft>
                <a:spcPts val="0"/>
              </a:spcAft>
              <a:buClrTx/>
              <a:buSzTx/>
              <a:buFontTx/>
              <a:buNone/>
              <a:tabLst/>
              <a:defRPr/>
            </a:pPr>
            <a:endParaRPr kumimoji="1" lang="en-US" altLang="zh-CN" sz="900" dirty="0">
              <a:solidFill>
                <a:srgbClr val="071F65"/>
              </a:solidFill>
              <a:latin typeface="微软雅黑" panose="020B0503020204020204" pitchFamily="34" charset="-122"/>
              <a:ea typeface="微软雅黑" panose="020B0503020204020204" pitchFamily="34" charset="-122"/>
              <a:cs typeface="微软雅黑"/>
            </a:endParaRPr>
          </a:p>
          <a:p>
            <a:pPr marL="0" marR="0" indent="0" algn="l" defTabSz="342900" rtl="0" eaLnBrk="1" fontAlgn="auto" latinLnBrk="0" hangingPunct="1">
              <a:lnSpc>
                <a:spcPct val="100000"/>
              </a:lnSpc>
              <a:spcBef>
                <a:spcPts val="0"/>
              </a:spcBef>
              <a:spcAft>
                <a:spcPts val="0"/>
              </a:spcAft>
              <a:buClrTx/>
              <a:buSzTx/>
              <a:buFontTx/>
              <a:buNone/>
              <a:tabLst/>
              <a:defRPr/>
            </a:pPr>
            <a:r>
              <a:rPr kumimoji="1" lang="en-US" altLang="zh-CN" sz="900" dirty="0">
                <a:solidFill>
                  <a:srgbClr val="071F65"/>
                </a:solidFill>
                <a:latin typeface="微软雅黑" panose="020B0503020204020204" pitchFamily="34" charset="-122"/>
                <a:ea typeface="微软雅黑" panose="020B0503020204020204" pitchFamily="34" charset="-122"/>
                <a:cs typeface="微软雅黑"/>
              </a:rPr>
              <a:t>	</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发展</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与我国建设需要相称的空中力量，</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是国家和时代需要</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。国防预算并非无所限制，盲目全面发展</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空战力量是</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不可取的。事先对空战体系进行建模和评估，</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有助于</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准确把握发展的重点，制定发展战略计划，进行择优发展。</a:t>
            </a:r>
            <a:endParaRPr kumimoji="1" lang="en-US" altLang="zh-CN" sz="900" dirty="0">
              <a:solidFill>
                <a:srgbClr val="071F65"/>
              </a:solidFill>
              <a:latin typeface="微软雅黑" panose="020B0503020204020204" pitchFamily="34" charset="-122"/>
              <a:ea typeface="微软雅黑" panose="020B0503020204020204" pitchFamily="34" charset="-122"/>
              <a:cs typeface="微软雅黑"/>
            </a:endParaRPr>
          </a:p>
          <a:p>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6</a:t>
            </a:fld>
            <a:endParaRPr kumimoji="1" lang="zh-CN" altLang="en-US"/>
          </a:p>
        </p:txBody>
      </p:sp>
    </p:spTree>
    <p:extLst>
      <p:ext uri="{BB962C8B-B14F-4D97-AF65-F5344CB8AC3E}">
        <p14:creationId xmlns:p14="http://schemas.microsoft.com/office/powerpoint/2010/main" val="2693262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kumimoji="1" lang="en-US" altLang="zh-CN" sz="900" dirty="0">
                <a:solidFill>
                  <a:srgbClr val="071F65"/>
                </a:solidFill>
                <a:latin typeface="微软雅黑" panose="020B0503020204020204" pitchFamily="34" charset="-122"/>
                <a:ea typeface="微软雅黑" panose="020B0503020204020204" pitchFamily="34" charset="-122"/>
                <a:cs typeface="微软雅黑"/>
              </a:rPr>
              <a:t>	</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可执行</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模型是体系分析验证</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和</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优化的</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重要依据，</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辅助决策人员对构建好的作战体系结构进行优化与决策</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对于空战体系的建模研究、综合作战能力评估与优化等方面具有深刻意义。</a:t>
            </a:r>
            <a:r>
              <a:rPr kumimoji="1" lang="en-US" altLang="zh-CN" sz="900" dirty="0">
                <a:solidFill>
                  <a:srgbClr val="071F65"/>
                </a:solidFill>
                <a:latin typeface="微软雅黑" panose="020B0503020204020204" pitchFamily="34" charset="-122"/>
                <a:ea typeface="微软雅黑" panose="020B0503020204020204" pitchFamily="34" charset="-122"/>
                <a:cs typeface="微软雅黑"/>
              </a:rPr>
              <a:t> </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子系统交互合作，数据信息传递等动态信息</a:t>
            </a:r>
            <a:r>
              <a:rPr kumimoji="1" lang="en-US" altLang="zh-CN" sz="900" baseline="0" dirty="0">
                <a:solidFill>
                  <a:srgbClr val="071F65"/>
                </a:solidFill>
                <a:latin typeface="微软雅黑" panose="020B0503020204020204" pitchFamily="34" charset="-122"/>
                <a:ea typeface="微软雅黑" panose="020B0503020204020204" pitchFamily="34" charset="-122"/>
                <a:cs typeface="微软雅黑"/>
              </a:rPr>
              <a:t> </a:t>
            </a:r>
            <a:endParaRPr kumimoji="1" lang="en-US" altLang="zh-CN" sz="900" dirty="0">
              <a:solidFill>
                <a:srgbClr val="071F65"/>
              </a:solidFill>
              <a:latin typeface="微软雅黑" panose="020B0503020204020204" pitchFamily="34" charset="-122"/>
              <a:ea typeface="微软雅黑" panose="020B0503020204020204" pitchFamily="34" charset="-122"/>
              <a:cs typeface="微软雅黑"/>
            </a:endParaRPr>
          </a:p>
          <a:p>
            <a:pPr marL="0" marR="0" indent="0" algn="l" defTabSz="342900" rtl="0" eaLnBrk="1" fontAlgn="auto" latinLnBrk="0" hangingPunct="1">
              <a:lnSpc>
                <a:spcPct val="100000"/>
              </a:lnSpc>
              <a:spcBef>
                <a:spcPts val="0"/>
              </a:spcBef>
              <a:spcAft>
                <a:spcPts val="0"/>
              </a:spcAft>
              <a:buClrTx/>
              <a:buSzTx/>
              <a:buFontTx/>
              <a:buNone/>
              <a:tabLst/>
              <a:defRPr/>
            </a:pPr>
            <a:endParaRPr kumimoji="1" lang="en-US" altLang="zh-CN" sz="900" dirty="0">
              <a:solidFill>
                <a:srgbClr val="071F65"/>
              </a:solidFill>
              <a:latin typeface="微软雅黑" panose="020B0503020204020204" pitchFamily="34" charset="-122"/>
              <a:ea typeface="微软雅黑" panose="020B0503020204020204" pitchFamily="34" charset="-122"/>
              <a:cs typeface="微软雅黑"/>
            </a:endParaRPr>
          </a:p>
          <a:p>
            <a:pPr marL="0" marR="0" indent="0" algn="l" defTabSz="342900" rtl="0" eaLnBrk="1" fontAlgn="auto" latinLnBrk="0" hangingPunct="1">
              <a:lnSpc>
                <a:spcPct val="100000"/>
              </a:lnSpc>
              <a:spcBef>
                <a:spcPts val="0"/>
              </a:spcBef>
              <a:spcAft>
                <a:spcPts val="0"/>
              </a:spcAft>
              <a:buClrTx/>
              <a:buSzTx/>
              <a:buFontTx/>
              <a:buNone/>
              <a:tabLst/>
              <a:defRPr/>
            </a:pPr>
            <a:r>
              <a:rPr kumimoji="1" lang="en-US" altLang="zh-CN" sz="900" dirty="0">
                <a:solidFill>
                  <a:srgbClr val="071F65"/>
                </a:solidFill>
                <a:latin typeface="微软雅黑" panose="020B0503020204020204" pitchFamily="34" charset="-122"/>
                <a:ea typeface="微软雅黑" panose="020B0503020204020204" pitchFamily="34" charset="-122"/>
                <a:cs typeface="微软雅黑"/>
              </a:rPr>
              <a:t>	</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发展</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与我国建设需要相称的空中力量，</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是国家和时代需要</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。国防预算并非无所限制，盲目全面发展</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空战力量是</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不可取的。事先对空战体系进行建模和评估，</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有助于</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准确把握发展的重点，制定发展战略计划，进行择优发展。</a:t>
            </a:r>
            <a:endParaRPr kumimoji="1" lang="en-US" altLang="zh-CN" sz="900" dirty="0">
              <a:solidFill>
                <a:srgbClr val="071F65"/>
              </a:solidFill>
              <a:latin typeface="微软雅黑" panose="020B0503020204020204" pitchFamily="34" charset="-122"/>
              <a:ea typeface="微软雅黑" panose="020B0503020204020204" pitchFamily="34" charset="-122"/>
              <a:cs typeface="微软雅黑"/>
            </a:endParaRPr>
          </a:p>
          <a:p>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7</a:t>
            </a:fld>
            <a:endParaRPr kumimoji="1" lang="zh-CN" altLang="en-US"/>
          </a:p>
        </p:txBody>
      </p:sp>
    </p:spTree>
    <p:extLst>
      <p:ext uri="{BB962C8B-B14F-4D97-AF65-F5344CB8AC3E}">
        <p14:creationId xmlns:p14="http://schemas.microsoft.com/office/powerpoint/2010/main" val="3428764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kumimoji="1" lang="en-US" altLang="zh-CN" sz="900" dirty="0">
                <a:solidFill>
                  <a:srgbClr val="071F65"/>
                </a:solidFill>
                <a:latin typeface="微软雅黑" panose="020B0503020204020204" pitchFamily="34" charset="-122"/>
                <a:ea typeface="微软雅黑" panose="020B0503020204020204" pitchFamily="34" charset="-122"/>
                <a:cs typeface="微软雅黑"/>
              </a:rPr>
              <a:t>	</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可执行</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模型是体系分析验证</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和</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优化的</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重要依据，</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辅助决策人员对构建好的作战体系结构进行优化与决策</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对于空战体系的建模研究、综合作战能力评估与优化等方面具有深刻意义。</a:t>
            </a:r>
            <a:r>
              <a:rPr kumimoji="1" lang="en-US" altLang="zh-CN" sz="900" dirty="0">
                <a:solidFill>
                  <a:srgbClr val="071F65"/>
                </a:solidFill>
                <a:latin typeface="微软雅黑" panose="020B0503020204020204" pitchFamily="34" charset="-122"/>
                <a:ea typeface="微软雅黑" panose="020B0503020204020204" pitchFamily="34" charset="-122"/>
                <a:cs typeface="微软雅黑"/>
              </a:rPr>
              <a:t> </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子系统交互合作，数据信息传递等动态信息</a:t>
            </a:r>
            <a:r>
              <a:rPr kumimoji="1" lang="en-US" altLang="zh-CN" sz="900" baseline="0" dirty="0">
                <a:solidFill>
                  <a:srgbClr val="071F65"/>
                </a:solidFill>
                <a:latin typeface="微软雅黑" panose="020B0503020204020204" pitchFamily="34" charset="-122"/>
                <a:ea typeface="微软雅黑" panose="020B0503020204020204" pitchFamily="34" charset="-122"/>
                <a:cs typeface="微软雅黑"/>
              </a:rPr>
              <a:t> </a:t>
            </a:r>
            <a:endParaRPr kumimoji="1" lang="en-US" altLang="zh-CN" sz="900" dirty="0">
              <a:solidFill>
                <a:srgbClr val="071F65"/>
              </a:solidFill>
              <a:latin typeface="微软雅黑" panose="020B0503020204020204" pitchFamily="34" charset="-122"/>
              <a:ea typeface="微软雅黑" panose="020B0503020204020204" pitchFamily="34" charset="-122"/>
              <a:cs typeface="微软雅黑"/>
            </a:endParaRPr>
          </a:p>
          <a:p>
            <a:pPr marL="0" marR="0" indent="0" algn="l" defTabSz="342900" rtl="0" eaLnBrk="1" fontAlgn="auto" latinLnBrk="0" hangingPunct="1">
              <a:lnSpc>
                <a:spcPct val="100000"/>
              </a:lnSpc>
              <a:spcBef>
                <a:spcPts val="0"/>
              </a:spcBef>
              <a:spcAft>
                <a:spcPts val="0"/>
              </a:spcAft>
              <a:buClrTx/>
              <a:buSzTx/>
              <a:buFontTx/>
              <a:buNone/>
              <a:tabLst/>
              <a:defRPr/>
            </a:pPr>
            <a:endParaRPr kumimoji="1" lang="en-US" altLang="zh-CN" sz="900" dirty="0">
              <a:solidFill>
                <a:srgbClr val="071F65"/>
              </a:solidFill>
              <a:latin typeface="微软雅黑" panose="020B0503020204020204" pitchFamily="34" charset="-122"/>
              <a:ea typeface="微软雅黑" panose="020B0503020204020204" pitchFamily="34" charset="-122"/>
              <a:cs typeface="微软雅黑"/>
            </a:endParaRPr>
          </a:p>
          <a:p>
            <a:pPr marL="0" marR="0" indent="0" algn="l" defTabSz="342900" rtl="0" eaLnBrk="1" fontAlgn="auto" latinLnBrk="0" hangingPunct="1">
              <a:lnSpc>
                <a:spcPct val="100000"/>
              </a:lnSpc>
              <a:spcBef>
                <a:spcPts val="0"/>
              </a:spcBef>
              <a:spcAft>
                <a:spcPts val="0"/>
              </a:spcAft>
              <a:buClrTx/>
              <a:buSzTx/>
              <a:buFontTx/>
              <a:buNone/>
              <a:tabLst/>
              <a:defRPr/>
            </a:pPr>
            <a:r>
              <a:rPr kumimoji="1" lang="en-US" altLang="zh-CN" sz="900" dirty="0">
                <a:solidFill>
                  <a:srgbClr val="071F65"/>
                </a:solidFill>
                <a:latin typeface="微软雅黑" panose="020B0503020204020204" pitchFamily="34" charset="-122"/>
                <a:ea typeface="微软雅黑" panose="020B0503020204020204" pitchFamily="34" charset="-122"/>
                <a:cs typeface="微软雅黑"/>
              </a:rPr>
              <a:t>	</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发展</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与我国建设需要相称的空中力量，</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是国家和时代需要</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。国防预算并非无所限制，盲目全面发展</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空战力量是</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不可取的。事先对空战体系进行建模和评估，</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有助于</a:t>
            </a:r>
            <a:r>
              <a:rPr kumimoji="1" lang="zh-CN" altLang="zh-CN" sz="900" dirty="0">
                <a:solidFill>
                  <a:srgbClr val="071F65"/>
                </a:solidFill>
                <a:latin typeface="微软雅黑" panose="020B0503020204020204" pitchFamily="34" charset="-122"/>
                <a:ea typeface="微软雅黑" panose="020B0503020204020204" pitchFamily="34" charset="-122"/>
                <a:cs typeface="微软雅黑"/>
              </a:rPr>
              <a:t>准确把握发展的重点，制定发展战略计划，进行择优发展。</a:t>
            </a:r>
            <a:endParaRPr kumimoji="1" lang="en-US" altLang="zh-CN" sz="900" dirty="0">
              <a:solidFill>
                <a:srgbClr val="071F65"/>
              </a:solidFill>
              <a:latin typeface="微软雅黑" panose="020B0503020204020204" pitchFamily="34" charset="-122"/>
              <a:ea typeface="微软雅黑" panose="020B0503020204020204" pitchFamily="34" charset="-122"/>
              <a:cs typeface="微软雅黑"/>
            </a:endParaRPr>
          </a:p>
          <a:p>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8</a:t>
            </a:fld>
            <a:endParaRPr kumimoji="1" lang="zh-CN" altLang="en-US"/>
          </a:p>
        </p:txBody>
      </p:sp>
    </p:spTree>
    <p:extLst>
      <p:ext uri="{BB962C8B-B14F-4D97-AF65-F5344CB8AC3E}">
        <p14:creationId xmlns:p14="http://schemas.microsoft.com/office/powerpoint/2010/main" val="38656329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kumimoji="1" lang="en-US" altLang="zh-CN" sz="900" dirty="0">
                <a:solidFill>
                  <a:srgbClr val="071F65"/>
                </a:solidFill>
                <a:latin typeface="微软雅黑" panose="020B0503020204020204" pitchFamily="34" charset="-122"/>
                <a:ea typeface="微软雅黑" panose="020B0503020204020204" pitchFamily="34" charset="-122"/>
                <a:cs typeface="微软雅黑"/>
              </a:rPr>
              <a:t> </a:t>
            </a:r>
            <a:r>
              <a:rPr kumimoji="1" lang="zh-CN" altLang="en-US" sz="900" dirty="0">
                <a:solidFill>
                  <a:srgbClr val="071F65"/>
                </a:solidFill>
                <a:latin typeface="微软雅黑" panose="020B0503020204020204" pitchFamily="34" charset="-122"/>
                <a:ea typeface="微软雅黑" panose="020B0503020204020204" pitchFamily="34" charset="-122"/>
                <a:cs typeface="微软雅黑"/>
              </a:rPr>
              <a:t>在体系结构建模前建立建模框架可以提供方法指导，规范模型开发过程，有助于后期对体系各方面的验证评估。</a:t>
            </a:r>
            <a:endParaRPr kumimoji="1" lang="en-US" altLang="zh-CN" sz="900" dirty="0">
              <a:solidFill>
                <a:srgbClr val="071F65"/>
              </a:solidFill>
              <a:latin typeface="微软雅黑" panose="020B0503020204020204" pitchFamily="34" charset="-122"/>
              <a:ea typeface="微软雅黑" panose="020B0503020204020204" pitchFamily="34" charset="-122"/>
              <a:cs typeface="微软雅黑"/>
            </a:endParaRPr>
          </a:p>
          <a:p>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9</a:t>
            </a:fld>
            <a:endParaRPr kumimoji="1" lang="zh-CN" altLang="en-US"/>
          </a:p>
        </p:txBody>
      </p:sp>
    </p:spTree>
    <p:extLst>
      <p:ext uri="{BB962C8B-B14F-4D97-AF65-F5344CB8AC3E}">
        <p14:creationId xmlns:p14="http://schemas.microsoft.com/office/powerpoint/2010/main" val="96849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blank" preserve="1">
  <p:cSld name="空白">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1339205"/>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1_空白">
    <p:bg>
      <p:bgPr>
        <a:solidFill>
          <a:schemeClr val="bg1">
            <a:lumMod val="95000"/>
          </a:schemeClr>
        </a:solidFill>
        <a:effectLst/>
      </p:bgPr>
    </p:bg>
    <p:spTree>
      <p:nvGrpSpPr>
        <p:cNvPr id="1" name=""/>
        <p:cNvGrpSpPr/>
        <p:nvPr/>
      </p:nvGrpSpPr>
      <p:grpSpPr>
        <a:xfrm>
          <a:off x="0" y="0"/>
          <a:ext cx="0" cy="0"/>
          <a:chOff x="0" y="0"/>
          <a:chExt cx="0" cy="0"/>
        </a:xfrm>
      </p:grpSpPr>
      <p:sp>
        <p:nvSpPr>
          <p:cNvPr id="2" name="矩形 1"/>
          <p:cNvSpPr/>
          <p:nvPr userDrawn="1"/>
        </p:nvSpPr>
        <p:spPr>
          <a:xfrm>
            <a:off x="8136860" y="4786900"/>
            <a:ext cx="820283" cy="276999"/>
          </a:xfrm>
          <a:prstGeom prst="rect">
            <a:avLst/>
          </a:prstGeom>
        </p:spPr>
        <p:txBody>
          <a:bodyPr lIns="68580" tIns="34290" rIns="68580" bIns="34290"/>
          <a:lstStyle/>
          <a:p>
            <a:pPr algn="ctr">
              <a:defRPr/>
            </a:pPr>
            <a:r>
              <a:rPr lang="zh-CN" altLang="en-US" sz="1200" dirty="0">
                <a:solidFill>
                  <a:schemeClr val="tx1">
                    <a:lumMod val="65000"/>
                    <a:lumOff val="35000"/>
                  </a:schemeClr>
                </a:solidFill>
                <a:latin typeface="微软雅黑" pitchFamily="34" charset="-122"/>
                <a:ea typeface="微软雅黑" pitchFamily="34" charset="-122"/>
              </a:rPr>
              <a:t>第 </a:t>
            </a:r>
            <a:fld id="{2EEF1883-7A0E-4F66-9932-E581691AD397}" type="slidenum">
              <a:rPr lang="zh-CN" altLang="en-US" sz="1200">
                <a:solidFill>
                  <a:schemeClr val="tx1">
                    <a:lumMod val="65000"/>
                    <a:lumOff val="35000"/>
                  </a:schemeClr>
                </a:solidFill>
              </a:rPr>
              <a:pPr algn="ctr">
                <a:defRPr/>
              </a:pPr>
              <a:t>‹#›</a:t>
            </a:fld>
            <a:r>
              <a:rPr lang="zh-CN" altLang="en-US" sz="1200" dirty="0">
                <a:solidFill>
                  <a:schemeClr val="tx1">
                    <a:lumMod val="65000"/>
                    <a:lumOff val="35000"/>
                  </a:schemeClr>
                </a:solidFill>
              </a:rPr>
              <a:t>  </a:t>
            </a:r>
            <a:r>
              <a:rPr lang="zh-CN" altLang="en-US" sz="1200" dirty="0">
                <a:solidFill>
                  <a:schemeClr val="tx1">
                    <a:lumMod val="65000"/>
                    <a:lumOff val="35000"/>
                  </a:schemeClr>
                </a:solidFill>
                <a:latin typeface="微软雅黑" pitchFamily="34" charset="-122"/>
                <a:ea typeface="微软雅黑" pitchFamily="34" charset="-122"/>
              </a:rPr>
              <a:t>页</a:t>
            </a:r>
          </a:p>
        </p:txBody>
      </p:sp>
    </p:spTree>
    <p:extLst>
      <p:ext uri="{BB962C8B-B14F-4D97-AF65-F5344CB8AC3E}">
        <p14:creationId xmlns:p14="http://schemas.microsoft.com/office/powerpoint/2010/main" val="3392802762"/>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6787259"/>
      </p:ext>
    </p:extLst>
  </p:cSld>
  <p:clrMapOvr>
    <a:masterClrMapping/>
  </p:clrMapOvr>
  <p:transition spd="med">
    <p:pull/>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2079579"/>
      </p:ext>
    </p:extLst>
  </p:cSld>
  <p:clrMap bg1="lt1" tx1="dk1" bg2="lt2" tx2="dk2" accent1="accent1" accent2="accent2" accent3="accent3" accent4="accent4" accent5="accent5" accent6="accent6" hlink="hlink" folHlink="folHlink"/>
  <p:sldLayoutIdLst>
    <p:sldLayoutId id="2147483718" r:id="rId1"/>
    <p:sldLayoutId id="2147483725" r:id="rId2"/>
    <p:sldLayoutId id="2147483724" r:id="rId3"/>
  </p:sldLayoutIdLst>
  <p:transition spd="med">
    <p:pull/>
  </p:transition>
  <p:hf hdr="0" dt="0"/>
  <p:txStyles>
    <p:titleStyle>
      <a:lvl1pPr algn="l" defTabSz="685800" rtl="0" eaLnBrk="1" latinLnBrk="0" hangingPunct="1">
        <a:lnSpc>
          <a:spcPct val="90000"/>
        </a:lnSpc>
        <a:spcBef>
          <a:spcPct val="0"/>
        </a:spcBef>
        <a:buNone/>
        <a:defRPr sz="2400" b="1" i="0" kern="1200" baseline="0">
          <a:solidFill>
            <a:srgbClr val="071F65"/>
          </a:solidFill>
          <a:effectLst/>
          <a:latin typeface="Arial Black" panose="020B0A04020102020204" pitchFamily="34" charset="0"/>
          <a:ea typeface="微软雅黑" panose="020B0503020204020204" pitchFamily="34" charset="-122"/>
          <a:cs typeface="+mj-cs"/>
        </a:defRPr>
      </a:lvl1pPr>
    </p:titleStyle>
    <p:bodyStyle>
      <a:lvl1pPr marL="267891" indent="-267891" algn="just" defTabSz="685800" rtl="0" eaLnBrk="1" latinLnBrk="0" hangingPunct="1">
        <a:lnSpc>
          <a:spcPct val="110000"/>
        </a:lnSpc>
        <a:spcBef>
          <a:spcPts val="1350"/>
        </a:spcBef>
        <a:spcAft>
          <a:spcPts val="0"/>
        </a:spcAft>
        <a:buClr>
          <a:schemeClr val="accent2">
            <a:lumMod val="75000"/>
          </a:schemeClr>
        </a:buClr>
        <a:buSzPct val="70000"/>
        <a:buFont typeface="Wingdings 2" panose="05020102010507070707" pitchFamily="18" charset="2"/>
        <a:buChar char=""/>
        <a:defRPr sz="1500" kern="1200" baseline="0">
          <a:solidFill>
            <a:srgbClr val="071F65"/>
          </a:solidFill>
          <a:latin typeface="Arial" panose="020B0604020202020204" pitchFamily="34" charset="0"/>
          <a:ea typeface="微软雅黑" panose="020B0503020204020204" pitchFamily="34" charset="-122"/>
          <a:cs typeface="+mn-cs"/>
        </a:defRPr>
      </a:lvl1pPr>
      <a:lvl2pPr marL="267891" indent="-267891" algn="just" defTabSz="685800" rtl="0" eaLnBrk="1" latinLnBrk="0" hangingPunct="1">
        <a:lnSpc>
          <a:spcPct val="130000"/>
        </a:lnSpc>
        <a:spcBef>
          <a:spcPts val="0"/>
        </a:spcBef>
        <a:spcAft>
          <a:spcPts val="450"/>
        </a:spcAft>
        <a:buClr>
          <a:schemeClr val="accent2">
            <a:lumMod val="60000"/>
            <a:lumOff val="40000"/>
          </a:schemeClr>
        </a:buClr>
        <a:buFont typeface="幼圆" panose="02010509060101010101" pitchFamily="49" charset="-122"/>
        <a:buChar char=" "/>
        <a:defRPr sz="1200" kern="1200" baseline="0">
          <a:solidFill>
            <a:srgbClr val="071F65"/>
          </a:solidFill>
          <a:latin typeface="幼圆" panose="02010509060101010101" pitchFamily="49" charset="-122"/>
          <a:ea typeface="幼圆" panose="02010509060101010101" pitchFamily="49"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23.png"/><Relationship Id="rId4" Type="http://schemas.microsoft.com/office/2007/relationships/hdphoto" Target="../media/hdphoto1.wdp"/></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microsoft.com/office/2007/relationships/hdphoto" Target="../media/hdphoto1.wdp"/></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microsoft.com/office/2007/relationships/hdphoto" Target="../media/hdphoto1.wdp"/></Relationships>
</file>

<file path=ppt/slides/_rels/slide3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jp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jpe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2551874" y="3531390"/>
            <a:ext cx="5045390" cy="1036694"/>
          </a:xfrm>
          <a:prstGeom prst="rect">
            <a:avLst/>
          </a:prstGeom>
        </p:spPr>
        <p:txBody>
          <a:bodyPr wrap="square" lIns="68580" tIns="34290" rIns="68580" bIns="34290">
            <a:spAutoFit/>
          </a:bodyPr>
          <a:lstStyle/>
          <a:p>
            <a:pPr>
              <a:lnSpc>
                <a:spcPct val="150000"/>
              </a:lnSpc>
              <a:spcBef>
                <a:spcPct val="0"/>
              </a:spcBef>
            </a:pPr>
            <a:endParaRPr kumimoji="1" lang="en-US" altLang="zh-CN" sz="1450" b="1" dirty="0">
              <a:solidFill>
                <a:srgbClr val="071F65"/>
              </a:solidFill>
              <a:latin typeface="方正兰亭超细黑简体" panose="02000000000000000000" pitchFamily="2" charset="-122"/>
              <a:ea typeface="方正兰亭超细黑简体" panose="02000000000000000000" pitchFamily="2" charset="-122"/>
            </a:endParaRPr>
          </a:p>
          <a:p>
            <a:pPr>
              <a:lnSpc>
                <a:spcPct val="150000"/>
              </a:lnSpc>
              <a:spcBef>
                <a:spcPct val="0"/>
              </a:spcBef>
            </a:pPr>
            <a:endParaRPr kumimoji="1" lang="en-US" altLang="zh-CN" sz="1450" b="1" dirty="0">
              <a:solidFill>
                <a:srgbClr val="071F65"/>
              </a:solidFill>
              <a:latin typeface="方正兰亭超细黑简体" panose="02000000000000000000" pitchFamily="2" charset="-122"/>
              <a:ea typeface="方正兰亭超细黑简体" panose="02000000000000000000" pitchFamily="2" charset="-122"/>
            </a:endParaRPr>
          </a:p>
          <a:p>
            <a:pPr algn="r">
              <a:lnSpc>
                <a:spcPct val="150000"/>
              </a:lnSpc>
              <a:spcBef>
                <a:spcPct val="0"/>
              </a:spcBef>
            </a:pPr>
            <a:r>
              <a:rPr kumimoji="1" lang="en-US" altLang="zh-CN" sz="1450" b="1" dirty="0">
                <a:solidFill>
                  <a:srgbClr val="071F65"/>
                </a:solidFill>
                <a:latin typeface="方正兰亭超细黑简体" panose="02000000000000000000" pitchFamily="2" charset="-122"/>
                <a:ea typeface="方正兰亭超细黑简体" panose="02000000000000000000" pitchFamily="2" charset="-122"/>
              </a:rPr>
              <a:t>2017</a:t>
            </a:r>
            <a:r>
              <a:rPr kumimoji="1" lang="zh-CN" altLang="en-US" sz="1450" b="1" dirty="0">
                <a:solidFill>
                  <a:srgbClr val="071F65"/>
                </a:solidFill>
                <a:latin typeface="方正兰亭超细黑简体" panose="02000000000000000000" pitchFamily="2" charset="-122"/>
                <a:ea typeface="方正兰亭超细黑简体" panose="02000000000000000000" pitchFamily="2" charset="-122"/>
              </a:rPr>
              <a:t>年</a:t>
            </a:r>
            <a:r>
              <a:rPr kumimoji="1" lang="en-US" altLang="zh-CN" sz="1450" b="1" dirty="0">
                <a:solidFill>
                  <a:srgbClr val="071F65"/>
                </a:solidFill>
                <a:latin typeface="方正兰亭超细黑简体" panose="02000000000000000000" pitchFamily="2" charset="-122"/>
                <a:ea typeface="方正兰亭超细黑简体" panose="02000000000000000000" pitchFamily="2" charset="-122"/>
              </a:rPr>
              <a:t>11</a:t>
            </a:r>
            <a:r>
              <a:rPr kumimoji="1" lang="zh-CN" altLang="en-US" sz="1450" b="1" dirty="0">
                <a:solidFill>
                  <a:srgbClr val="071F65"/>
                </a:solidFill>
                <a:latin typeface="方正兰亭超细黑简体" panose="02000000000000000000" pitchFamily="2" charset="-122"/>
                <a:ea typeface="方正兰亭超细黑简体" panose="02000000000000000000" pitchFamily="2" charset="-122"/>
              </a:rPr>
              <a:t>月</a:t>
            </a:r>
            <a:r>
              <a:rPr kumimoji="1" lang="en-US" altLang="zh-CN" sz="1450" b="1" dirty="0">
                <a:solidFill>
                  <a:srgbClr val="071F65"/>
                </a:solidFill>
                <a:latin typeface="方正兰亭超细黑简体" panose="02000000000000000000" pitchFamily="2" charset="-122"/>
                <a:ea typeface="方正兰亭超细黑简体" panose="02000000000000000000" pitchFamily="2" charset="-122"/>
              </a:rPr>
              <a:t>28</a:t>
            </a:r>
            <a:r>
              <a:rPr kumimoji="1" lang="zh-CN" altLang="en-US" sz="1450" b="1" dirty="0">
                <a:solidFill>
                  <a:srgbClr val="071F65"/>
                </a:solidFill>
                <a:latin typeface="方正兰亭超细黑简体" panose="02000000000000000000" pitchFamily="2" charset="-122"/>
                <a:ea typeface="方正兰亭超细黑简体" panose="02000000000000000000" pitchFamily="2" charset="-122"/>
              </a:rPr>
              <a:t>日</a:t>
            </a:r>
          </a:p>
        </p:txBody>
      </p:sp>
      <p:sp>
        <p:nvSpPr>
          <p:cNvPr id="22" name="矩形 21"/>
          <p:cNvSpPr/>
          <p:nvPr/>
        </p:nvSpPr>
        <p:spPr>
          <a:xfrm>
            <a:off x="2542581" y="3074423"/>
            <a:ext cx="1440138" cy="292388"/>
          </a:xfrm>
          <a:prstGeom prst="rect">
            <a:avLst/>
          </a:prstGeom>
        </p:spPr>
        <p:txBody>
          <a:bodyPr wrap="none" lIns="68580" tIns="34290" rIns="68580" bIns="34290">
            <a:spAutoFit/>
          </a:bodyPr>
          <a:lstStyle/>
          <a:p>
            <a:r>
              <a:rPr kumimoji="1" lang="zh-CN" altLang="en-US" sz="1450" b="1" dirty="0">
                <a:solidFill>
                  <a:srgbClr val="071F65"/>
                </a:solidFill>
                <a:latin typeface="方正兰亭超细黑简体" panose="02000000000000000000" pitchFamily="2" charset="-122"/>
                <a:ea typeface="方正兰亭超细黑简体" panose="02000000000000000000" pitchFamily="2" charset="-122"/>
                <a:cs typeface="微软雅黑"/>
              </a:rPr>
              <a:t>汇报人：刘麦笛</a:t>
            </a:r>
            <a:endParaRPr kumimoji="1" lang="en-US" altLang="zh-CN" sz="1450" b="1" dirty="0">
              <a:latin typeface="方正兰亭超细黑简体" panose="02000000000000000000" pitchFamily="2" charset="-122"/>
              <a:ea typeface="方正兰亭超细黑简体" panose="02000000000000000000" pitchFamily="2" charset="-122"/>
              <a:cs typeface="微软雅黑"/>
            </a:endParaRPr>
          </a:p>
        </p:txBody>
      </p:sp>
      <p:sp>
        <p:nvSpPr>
          <p:cNvPr id="23" name="矩形 22"/>
          <p:cNvSpPr/>
          <p:nvPr/>
        </p:nvSpPr>
        <p:spPr>
          <a:xfrm>
            <a:off x="2529001" y="2259460"/>
            <a:ext cx="6275398" cy="515526"/>
          </a:xfrm>
          <a:prstGeom prst="rect">
            <a:avLst/>
          </a:prstGeom>
        </p:spPr>
        <p:txBody>
          <a:bodyPr wrap="square" lIns="68580" tIns="34290" rIns="68580" bIns="34290">
            <a:spAutoFit/>
          </a:bodyPr>
          <a:lstStyle/>
          <a:p>
            <a:r>
              <a:rPr lang="zh-CN" altLang="en-US" sz="2900" b="1" dirty="0">
                <a:solidFill>
                  <a:srgbClr val="071F65"/>
                </a:solidFill>
                <a:latin typeface="华文仿宋" panose="02010600040101010101" pitchFamily="2" charset="-122"/>
                <a:ea typeface="华文仿宋" panose="02010600040101010101" pitchFamily="2" charset="-122"/>
              </a:rPr>
              <a:t>用户贷款风险预测</a:t>
            </a:r>
          </a:p>
        </p:txBody>
      </p:sp>
      <p:cxnSp>
        <p:nvCxnSpPr>
          <p:cNvPr id="24" name="直接连接符 23"/>
          <p:cNvCxnSpPr/>
          <p:nvPr/>
        </p:nvCxnSpPr>
        <p:spPr>
          <a:xfrm flipH="1">
            <a:off x="2542581" y="2864539"/>
            <a:ext cx="50318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5" name="图片 24"/>
          <p:cNvPicPr>
            <a:picLocks noChangeAspect="1"/>
          </p:cNvPicPr>
          <p:nvPr/>
        </p:nvPicPr>
        <p:blipFill>
          <a:blip r:embed="rId3">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764551" y="285381"/>
            <a:ext cx="2969838" cy="8787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9" name="矩形 28"/>
          <p:cNvSpPr/>
          <p:nvPr/>
        </p:nvSpPr>
        <p:spPr>
          <a:xfrm>
            <a:off x="2529001" y="1856912"/>
            <a:ext cx="4323061" cy="346249"/>
          </a:xfrm>
          <a:prstGeom prst="rect">
            <a:avLst/>
          </a:prstGeom>
        </p:spPr>
        <p:txBody>
          <a:bodyPr wrap="square" lIns="68580" tIns="34290" rIns="68580" bIns="34290">
            <a:spAutoFit/>
          </a:bodyPr>
          <a:lstStyle/>
          <a:p>
            <a:r>
              <a:rPr kumimoji="1" lang="en-US" altLang="zh-CN" sz="1800" b="1" dirty="0" err="1">
                <a:solidFill>
                  <a:srgbClr val="071F65"/>
                </a:solidFill>
                <a:ea typeface="等线 Light" panose="02010600030101010101" pitchFamily="2" charset="-122"/>
              </a:rPr>
              <a:t>DataCastle</a:t>
            </a:r>
            <a:endParaRPr kumimoji="1" lang="zh-CN" altLang="en-US" sz="1800" b="1" dirty="0">
              <a:solidFill>
                <a:srgbClr val="071F65"/>
              </a:solidFill>
              <a:ea typeface="等线 Light" panose="02010600030101010101" pitchFamily="2" charset="-122"/>
            </a:endParaRPr>
          </a:p>
        </p:txBody>
      </p:sp>
      <p:sp>
        <p:nvSpPr>
          <p:cNvPr id="14" name="Freeform 5"/>
          <p:cNvSpPr>
            <a:spLocks noEditPoints="1"/>
          </p:cNvSpPr>
          <p:nvPr/>
        </p:nvSpPr>
        <p:spPr bwMode="auto">
          <a:xfrm>
            <a:off x="0" y="1164127"/>
            <a:ext cx="1790977" cy="2869814"/>
          </a:xfrm>
          <a:custGeom>
            <a:avLst/>
            <a:gdLst>
              <a:gd name="T0" fmla="*/ 0 w 7449"/>
              <a:gd name="T1" fmla="*/ 0 h 11906"/>
              <a:gd name="T2" fmla="*/ 7449 w 7449"/>
              <a:gd name="T3" fmla="*/ 4223 h 11906"/>
              <a:gd name="T4" fmla="*/ 0 w 7449"/>
              <a:gd name="T5" fmla="*/ 4223 h 11906"/>
              <a:gd name="T6" fmla="*/ 0 w 7449"/>
              <a:gd name="T7" fmla="*/ 0 h 11906"/>
              <a:gd name="T8" fmla="*/ 7449 w 7449"/>
              <a:gd name="T9" fmla="*/ 4302 h 11906"/>
              <a:gd name="T10" fmla="*/ 0 w 7449"/>
              <a:gd name="T11" fmla="*/ 8525 h 11906"/>
              <a:gd name="T12" fmla="*/ 0 w 7449"/>
              <a:gd name="T13" fmla="*/ 4302 h 11906"/>
              <a:gd name="T14" fmla="*/ 7449 w 7449"/>
              <a:gd name="T15" fmla="*/ 4302 h 11906"/>
              <a:gd name="T16" fmla="*/ 2857 w 7449"/>
              <a:gd name="T17" fmla="*/ 10038 h 11906"/>
              <a:gd name="T18" fmla="*/ 5 w 7449"/>
              <a:gd name="T19" fmla="*/ 11903 h 11906"/>
              <a:gd name="T20" fmla="*/ 0 w 7449"/>
              <a:gd name="T21" fmla="*/ 11906 h 11906"/>
              <a:gd name="T22" fmla="*/ 0 w 7449"/>
              <a:gd name="T23" fmla="*/ 8789 h 11906"/>
              <a:gd name="T24" fmla="*/ 2857 w 7449"/>
              <a:gd name="T25" fmla="*/ 7136 h 11906"/>
              <a:gd name="T26" fmla="*/ 2857 w 7449"/>
              <a:gd name="T27" fmla="*/ 10038 h 1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49" h="11906">
                <a:moveTo>
                  <a:pt x="0" y="0"/>
                </a:moveTo>
                <a:lnTo>
                  <a:pt x="7449" y="4223"/>
                </a:lnTo>
                <a:lnTo>
                  <a:pt x="0" y="4223"/>
                </a:lnTo>
                <a:lnTo>
                  <a:pt x="0" y="0"/>
                </a:lnTo>
                <a:close/>
                <a:moveTo>
                  <a:pt x="7449" y="4302"/>
                </a:moveTo>
                <a:lnTo>
                  <a:pt x="0" y="8525"/>
                </a:lnTo>
                <a:lnTo>
                  <a:pt x="0" y="4302"/>
                </a:lnTo>
                <a:lnTo>
                  <a:pt x="7449" y="4302"/>
                </a:lnTo>
                <a:close/>
                <a:moveTo>
                  <a:pt x="2857" y="10038"/>
                </a:moveTo>
                <a:cubicBezTo>
                  <a:pt x="2537" y="11326"/>
                  <a:pt x="721" y="11825"/>
                  <a:pt x="5" y="11903"/>
                </a:cubicBezTo>
                <a:lnTo>
                  <a:pt x="0" y="11906"/>
                </a:lnTo>
                <a:lnTo>
                  <a:pt x="0" y="8789"/>
                </a:lnTo>
                <a:lnTo>
                  <a:pt x="2857" y="7136"/>
                </a:lnTo>
                <a:lnTo>
                  <a:pt x="2857" y="10038"/>
                </a:lnTo>
                <a:close/>
              </a:path>
            </a:pathLst>
          </a:custGeom>
          <a:solidFill>
            <a:schemeClr val="accent1"/>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 name="Freeform 6"/>
          <p:cNvSpPr>
            <a:spLocks noEditPoints="1"/>
          </p:cNvSpPr>
          <p:nvPr/>
        </p:nvSpPr>
        <p:spPr bwMode="auto">
          <a:xfrm>
            <a:off x="1722420" y="2203161"/>
            <a:ext cx="137114" cy="1694253"/>
          </a:xfrm>
          <a:custGeom>
            <a:avLst/>
            <a:gdLst>
              <a:gd name="T0" fmla="*/ 246 w 571"/>
              <a:gd name="T1" fmla="*/ 0 h 7028"/>
              <a:gd name="T2" fmla="*/ 246 w 571"/>
              <a:gd name="T3" fmla="*/ 2716 h 7028"/>
              <a:gd name="T4" fmla="*/ 178 w 571"/>
              <a:gd name="T5" fmla="*/ 2816 h 7028"/>
              <a:gd name="T6" fmla="*/ 286 w 571"/>
              <a:gd name="T7" fmla="*/ 2924 h 7028"/>
              <a:gd name="T8" fmla="*/ 394 w 571"/>
              <a:gd name="T9" fmla="*/ 2816 h 7028"/>
              <a:gd name="T10" fmla="*/ 325 w 571"/>
              <a:gd name="T11" fmla="*/ 2716 h 7028"/>
              <a:gd name="T12" fmla="*/ 325 w 571"/>
              <a:gd name="T13" fmla="*/ 0 h 7028"/>
              <a:gd name="T14" fmla="*/ 246 w 571"/>
              <a:gd name="T15" fmla="*/ 0 h 7028"/>
              <a:gd name="T16" fmla="*/ 0 w 571"/>
              <a:gd name="T17" fmla="*/ 3749 h 7028"/>
              <a:gd name="T18" fmla="*/ 571 w 571"/>
              <a:gd name="T19" fmla="*/ 3749 h 7028"/>
              <a:gd name="T20" fmla="*/ 571 w 571"/>
              <a:gd name="T21" fmla="*/ 3790 h 7028"/>
              <a:gd name="T22" fmla="*/ 0 w 571"/>
              <a:gd name="T23" fmla="*/ 3790 h 7028"/>
              <a:gd name="T24" fmla="*/ 0 w 571"/>
              <a:gd name="T25" fmla="*/ 3749 h 7028"/>
              <a:gd name="T26" fmla="*/ 0 w 571"/>
              <a:gd name="T27" fmla="*/ 3323 h 7028"/>
              <a:gd name="T28" fmla="*/ 0 w 571"/>
              <a:gd name="T29" fmla="*/ 3323 h 7028"/>
              <a:gd name="T30" fmla="*/ 0 w 571"/>
              <a:gd name="T31" fmla="*/ 3323 h 7028"/>
              <a:gd name="T32" fmla="*/ 286 w 571"/>
              <a:gd name="T33" fmla="*/ 3037 h 7028"/>
              <a:gd name="T34" fmla="*/ 571 w 571"/>
              <a:gd name="T35" fmla="*/ 3323 h 7028"/>
              <a:gd name="T36" fmla="*/ 571 w 571"/>
              <a:gd name="T37" fmla="*/ 3323 h 7028"/>
              <a:gd name="T38" fmla="*/ 571 w 571"/>
              <a:gd name="T39" fmla="*/ 3323 h 7028"/>
              <a:gd name="T40" fmla="*/ 571 w 571"/>
              <a:gd name="T41" fmla="*/ 3683 h 7028"/>
              <a:gd name="T42" fmla="*/ 0 w 571"/>
              <a:gd name="T43" fmla="*/ 3683 h 7028"/>
              <a:gd name="T44" fmla="*/ 0 w 571"/>
              <a:gd name="T45" fmla="*/ 3323 h 7028"/>
              <a:gd name="T46" fmla="*/ 37 w 571"/>
              <a:gd name="T47" fmla="*/ 3885 h 7028"/>
              <a:gd name="T48" fmla="*/ 0 w 571"/>
              <a:gd name="T49" fmla="*/ 3885 h 7028"/>
              <a:gd name="T50" fmla="*/ 0 w 571"/>
              <a:gd name="T51" fmla="*/ 7028 h 7028"/>
              <a:gd name="T52" fmla="*/ 37 w 571"/>
              <a:gd name="T53" fmla="*/ 7028 h 7028"/>
              <a:gd name="T54" fmla="*/ 37 w 571"/>
              <a:gd name="T55" fmla="*/ 3885 h 7028"/>
              <a:gd name="T56" fmla="*/ 126 w 571"/>
              <a:gd name="T57" fmla="*/ 3885 h 7028"/>
              <a:gd name="T58" fmla="*/ 89 w 571"/>
              <a:gd name="T59" fmla="*/ 3885 h 7028"/>
              <a:gd name="T60" fmla="*/ 89 w 571"/>
              <a:gd name="T61" fmla="*/ 7028 h 7028"/>
              <a:gd name="T62" fmla="*/ 126 w 571"/>
              <a:gd name="T63" fmla="*/ 7028 h 7028"/>
              <a:gd name="T64" fmla="*/ 126 w 571"/>
              <a:gd name="T65" fmla="*/ 3885 h 7028"/>
              <a:gd name="T66" fmla="*/ 215 w 571"/>
              <a:gd name="T67" fmla="*/ 3885 h 7028"/>
              <a:gd name="T68" fmla="*/ 178 w 571"/>
              <a:gd name="T69" fmla="*/ 3885 h 7028"/>
              <a:gd name="T70" fmla="*/ 178 w 571"/>
              <a:gd name="T71" fmla="*/ 7028 h 7028"/>
              <a:gd name="T72" fmla="*/ 215 w 571"/>
              <a:gd name="T73" fmla="*/ 7028 h 7028"/>
              <a:gd name="T74" fmla="*/ 215 w 571"/>
              <a:gd name="T75" fmla="*/ 3885 h 7028"/>
              <a:gd name="T76" fmla="*/ 304 w 571"/>
              <a:gd name="T77" fmla="*/ 3885 h 7028"/>
              <a:gd name="T78" fmla="*/ 267 w 571"/>
              <a:gd name="T79" fmla="*/ 3885 h 7028"/>
              <a:gd name="T80" fmla="*/ 267 w 571"/>
              <a:gd name="T81" fmla="*/ 7028 h 7028"/>
              <a:gd name="T82" fmla="*/ 304 w 571"/>
              <a:gd name="T83" fmla="*/ 7028 h 7028"/>
              <a:gd name="T84" fmla="*/ 304 w 571"/>
              <a:gd name="T85" fmla="*/ 3885 h 7028"/>
              <a:gd name="T86" fmla="*/ 393 w 571"/>
              <a:gd name="T87" fmla="*/ 3885 h 7028"/>
              <a:gd name="T88" fmla="*/ 356 w 571"/>
              <a:gd name="T89" fmla="*/ 3885 h 7028"/>
              <a:gd name="T90" fmla="*/ 356 w 571"/>
              <a:gd name="T91" fmla="*/ 7028 h 7028"/>
              <a:gd name="T92" fmla="*/ 393 w 571"/>
              <a:gd name="T93" fmla="*/ 7028 h 7028"/>
              <a:gd name="T94" fmla="*/ 393 w 571"/>
              <a:gd name="T95" fmla="*/ 3885 h 7028"/>
              <a:gd name="T96" fmla="*/ 482 w 571"/>
              <a:gd name="T97" fmla="*/ 3885 h 7028"/>
              <a:gd name="T98" fmla="*/ 445 w 571"/>
              <a:gd name="T99" fmla="*/ 3885 h 7028"/>
              <a:gd name="T100" fmla="*/ 445 w 571"/>
              <a:gd name="T101" fmla="*/ 7028 h 7028"/>
              <a:gd name="T102" fmla="*/ 482 w 571"/>
              <a:gd name="T103" fmla="*/ 7028 h 7028"/>
              <a:gd name="T104" fmla="*/ 482 w 571"/>
              <a:gd name="T105" fmla="*/ 3885 h 7028"/>
              <a:gd name="T106" fmla="*/ 571 w 571"/>
              <a:gd name="T107" fmla="*/ 3885 h 7028"/>
              <a:gd name="T108" fmla="*/ 534 w 571"/>
              <a:gd name="T109" fmla="*/ 3885 h 7028"/>
              <a:gd name="T110" fmla="*/ 534 w 571"/>
              <a:gd name="T111" fmla="*/ 7028 h 7028"/>
              <a:gd name="T112" fmla="*/ 571 w 571"/>
              <a:gd name="T113" fmla="*/ 7028 h 7028"/>
              <a:gd name="T114" fmla="*/ 571 w 571"/>
              <a:gd name="T115" fmla="*/ 3885 h 7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1" h="7028">
                <a:moveTo>
                  <a:pt x="246" y="0"/>
                </a:moveTo>
                <a:lnTo>
                  <a:pt x="246" y="2716"/>
                </a:lnTo>
                <a:cubicBezTo>
                  <a:pt x="206" y="2731"/>
                  <a:pt x="178" y="2770"/>
                  <a:pt x="178" y="2816"/>
                </a:cubicBezTo>
                <a:cubicBezTo>
                  <a:pt x="178" y="2876"/>
                  <a:pt x="226" y="2924"/>
                  <a:pt x="286" y="2924"/>
                </a:cubicBezTo>
                <a:cubicBezTo>
                  <a:pt x="345" y="2924"/>
                  <a:pt x="394" y="2876"/>
                  <a:pt x="394" y="2816"/>
                </a:cubicBezTo>
                <a:cubicBezTo>
                  <a:pt x="394" y="2770"/>
                  <a:pt x="365" y="2731"/>
                  <a:pt x="325" y="2716"/>
                </a:cubicBezTo>
                <a:lnTo>
                  <a:pt x="325" y="0"/>
                </a:lnTo>
                <a:lnTo>
                  <a:pt x="246" y="0"/>
                </a:lnTo>
                <a:close/>
                <a:moveTo>
                  <a:pt x="0" y="3749"/>
                </a:moveTo>
                <a:lnTo>
                  <a:pt x="571" y="3749"/>
                </a:lnTo>
                <a:lnTo>
                  <a:pt x="571" y="3790"/>
                </a:lnTo>
                <a:lnTo>
                  <a:pt x="0" y="3790"/>
                </a:lnTo>
                <a:lnTo>
                  <a:pt x="0" y="3749"/>
                </a:lnTo>
                <a:close/>
                <a:moveTo>
                  <a:pt x="0" y="3323"/>
                </a:moveTo>
                <a:lnTo>
                  <a:pt x="0" y="3323"/>
                </a:lnTo>
                <a:lnTo>
                  <a:pt x="0" y="3323"/>
                </a:lnTo>
                <a:cubicBezTo>
                  <a:pt x="0" y="3165"/>
                  <a:pt x="128" y="3037"/>
                  <a:pt x="286" y="3037"/>
                </a:cubicBezTo>
                <a:cubicBezTo>
                  <a:pt x="443" y="3037"/>
                  <a:pt x="571" y="3165"/>
                  <a:pt x="571" y="3323"/>
                </a:cubicBezTo>
                <a:lnTo>
                  <a:pt x="571" y="3323"/>
                </a:lnTo>
                <a:lnTo>
                  <a:pt x="571" y="3323"/>
                </a:lnTo>
                <a:lnTo>
                  <a:pt x="571" y="3683"/>
                </a:lnTo>
                <a:lnTo>
                  <a:pt x="0" y="3683"/>
                </a:lnTo>
                <a:lnTo>
                  <a:pt x="0" y="3323"/>
                </a:lnTo>
                <a:close/>
                <a:moveTo>
                  <a:pt x="37" y="3885"/>
                </a:moveTo>
                <a:lnTo>
                  <a:pt x="0" y="3885"/>
                </a:lnTo>
                <a:lnTo>
                  <a:pt x="0" y="7028"/>
                </a:lnTo>
                <a:lnTo>
                  <a:pt x="37" y="7028"/>
                </a:lnTo>
                <a:lnTo>
                  <a:pt x="37" y="3885"/>
                </a:lnTo>
                <a:close/>
                <a:moveTo>
                  <a:pt x="126" y="3885"/>
                </a:moveTo>
                <a:lnTo>
                  <a:pt x="89" y="3885"/>
                </a:lnTo>
                <a:lnTo>
                  <a:pt x="89" y="7028"/>
                </a:lnTo>
                <a:lnTo>
                  <a:pt x="126" y="7028"/>
                </a:lnTo>
                <a:lnTo>
                  <a:pt x="126" y="3885"/>
                </a:lnTo>
                <a:close/>
                <a:moveTo>
                  <a:pt x="215" y="3885"/>
                </a:moveTo>
                <a:lnTo>
                  <a:pt x="178" y="3885"/>
                </a:lnTo>
                <a:lnTo>
                  <a:pt x="178" y="7028"/>
                </a:lnTo>
                <a:lnTo>
                  <a:pt x="215" y="7028"/>
                </a:lnTo>
                <a:lnTo>
                  <a:pt x="215" y="3885"/>
                </a:lnTo>
                <a:close/>
                <a:moveTo>
                  <a:pt x="304" y="3885"/>
                </a:moveTo>
                <a:lnTo>
                  <a:pt x="267" y="3885"/>
                </a:lnTo>
                <a:lnTo>
                  <a:pt x="267" y="7028"/>
                </a:lnTo>
                <a:lnTo>
                  <a:pt x="304" y="7028"/>
                </a:lnTo>
                <a:lnTo>
                  <a:pt x="304" y="3885"/>
                </a:lnTo>
                <a:close/>
                <a:moveTo>
                  <a:pt x="393" y="3885"/>
                </a:moveTo>
                <a:lnTo>
                  <a:pt x="356" y="3885"/>
                </a:lnTo>
                <a:lnTo>
                  <a:pt x="356" y="7028"/>
                </a:lnTo>
                <a:lnTo>
                  <a:pt x="393" y="7028"/>
                </a:lnTo>
                <a:lnTo>
                  <a:pt x="393" y="3885"/>
                </a:lnTo>
                <a:close/>
                <a:moveTo>
                  <a:pt x="482" y="3885"/>
                </a:moveTo>
                <a:lnTo>
                  <a:pt x="445" y="3885"/>
                </a:lnTo>
                <a:lnTo>
                  <a:pt x="445" y="7028"/>
                </a:lnTo>
                <a:lnTo>
                  <a:pt x="482" y="7028"/>
                </a:lnTo>
                <a:lnTo>
                  <a:pt x="482" y="3885"/>
                </a:lnTo>
                <a:close/>
                <a:moveTo>
                  <a:pt x="571" y="3885"/>
                </a:moveTo>
                <a:lnTo>
                  <a:pt x="534" y="3885"/>
                </a:lnTo>
                <a:lnTo>
                  <a:pt x="534" y="7028"/>
                </a:lnTo>
                <a:lnTo>
                  <a:pt x="571" y="7028"/>
                </a:lnTo>
                <a:lnTo>
                  <a:pt x="571" y="388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91231877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46"/>
          <p:cNvSpPr>
            <a:spLocks noChangeArrowheads="1"/>
          </p:cNvSpPr>
          <p:nvPr/>
        </p:nvSpPr>
        <p:spPr bwMode="auto">
          <a:xfrm>
            <a:off x="476188" y="177842"/>
            <a:ext cx="1415768"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400" b="1" dirty="0">
                <a:solidFill>
                  <a:schemeClr val="accent1"/>
                </a:solidFill>
                <a:latin typeface="华文仿宋" panose="02010600040101010101" pitchFamily="2" charset="-122"/>
                <a:ea typeface="华文仿宋" panose="02010600040101010101" pitchFamily="2" charset="-122"/>
              </a:rPr>
              <a:t>数据探索</a:t>
            </a:r>
          </a:p>
        </p:txBody>
      </p:sp>
      <p:sp>
        <p:nvSpPr>
          <p:cNvPr id="20"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latin typeface="华文仿宋" panose="02010600040101010101" pitchFamily="2" charset="-122"/>
              <a:ea typeface="华文仿宋" panose="02010600040101010101" pitchFamily="2" charset="-122"/>
              <a:sym typeface="微软雅黑" pitchFamily="34" charset="-122"/>
            </a:endParaRPr>
          </a:p>
        </p:txBody>
      </p:sp>
      <p:sp>
        <p:nvSpPr>
          <p:cNvPr id="50" name="TextBox 29"/>
          <p:cNvSpPr txBox="1"/>
          <p:nvPr/>
        </p:nvSpPr>
        <p:spPr>
          <a:xfrm>
            <a:off x="552734" y="899528"/>
            <a:ext cx="8122594" cy="4108815"/>
          </a:xfrm>
          <a:prstGeom prst="rect">
            <a:avLst/>
          </a:prstGeom>
          <a:noFill/>
        </p:spPr>
        <p:txBody>
          <a:bodyPr wrap="square" lIns="91438" tIns="45719" rIns="91438" bIns="45719" rtlCol="0">
            <a:spAutoFit/>
          </a:bodyPr>
          <a:lstStyle/>
          <a:p>
            <a:r>
              <a:rPr kumimoji="1" lang="zh-CN" altLang="en-US" sz="1450" b="1" dirty="0">
                <a:solidFill>
                  <a:srgbClr val="071F65"/>
                </a:solidFill>
                <a:latin typeface="华文仿宋" panose="02010600040101010101" pitchFamily="2" charset="-122"/>
                <a:ea typeface="华文仿宋" panose="02010600040101010101" pitchFamily="2" charset="-122"/>
                <a:cs typeface="微软雅黑"/>
              </a:rPr>
              <a:t>赛题数据集：</a:t>
            </a:r>
            <a:endParaRPr kumimoji="1" lang="en-US" altLang="zh-CN" sz="1450" b="1" dirty="0">
              <a:solidFill>
                <a:srgbClr val="071F65"/>
              </a:solidFill>
              <a:latin typeface="华文仿宋" panose="02010600040101010101" pitchFamily="2" charset="-122"/>
              <a:ea typeface="华文仿宋" panose="02010600040101010101" pitchFamily="2" charset="-122"/>
              <a:cs typeface="微软雅黑"/>
            </a:endParaRPr>
          </a:p>
          <a:p>
            <a:endParaRPr kumimoji="1" lang="en-US" altLang="zh-CN" sz="1450" b="1" dirty="0">
              <a:solidFill>
                <a:srgbClr val="071F65"/>
              </a:solidFill>
              <a:latin typeface="华文仿宋" panose="02010600040101010101" pitchFamily="2" charset="-122"/>
              <a:ea typeface="华文仿宋" panose="02010600040101010101" pitchFamily="2" charset="-122"/>
              <a:cs typeface="微软雅黑"/>
            </a:endParaRPr>
          </a:p>
          <a:p>
            <a:endParaRPr kumimoji="1" lang="en-US" altLang="zh-CN" sz="1450" b="1" dirty="0">
              <a:solidFill>
                <a:srgbClr val="071F65"/>
              </a:solidFill>
              <a:latin typeface="华文仿宋" panose="02010600040101010101" pitchFamily="2" charset="-122"/>
              <a:ea typeface="华文仿宋" panose="02010600040101010101" pitchFamily="2" charset="-122"/>
              <a:cs typeface="微软雅黑"/>
            </a:endParaRPr>
          </a:p>
          <a:p>
            <a:endParaRPr kumimoji="1" lang="en-US" altLang="zh-CN" sz="1450" b="1" dirty="0">
              <a:solidFill>
                <a:srgbClr val="071F65"/>
              </a:solidFill>
              <a:latin typeface="华文仿宋" panose="02010600040101010101" pitchFamily="2" charset="-122"/>
              <a:ea typeface="华文仿宋" panose="02010600040101010101" pitchFamily="2" charset="-122"/>
              <a:cs typeface="微软雅黑"/>
            </a:endParaRPr>
          </a:p>
          <a:p>
            <a:endParaRPr kumimoji="1" lang="en-US" altLang="zh-CN" sz="1450" b="1" dirty="0">
              <a:solidFill>
                <a:srgbClr val="071F65"/>
              </a:solidFill>
              <a:latin typeface="华文仿宋" panose="02010600040101010101" pitchFamily="2" charset="-122"/>
              <a:ea typeface="华文仿宋" panose="02010600040101010101" pitchFamily="2" charset="-122"/>
              <a:cs typeface="微软雅黑"/>
            </a:endParaRPr>
          </a:p>
          <a:p>
            <a:endParaRPr kumimoji="1" lang="en-US" altLang="zh-CN" sz="1450" b="1" dirty="0">
              <a:solidFill>
                <a:srgbClr val="071F65"/>
              </a:solidFill>
              <a:latin typeface="华文仿宋" panose="02010600040101010101" pitchFamily="2" charset="-122"/>
              <a:ea typeface="华文仿宋" panose="02010600040101010101" pitchFamily="2" charset="-122"/>
              <a:cs typeface="微软雅黑"/>
            </a:endParaRPr>
          </a:p>
          <a:p>
            <a:endParaRPr kumimoji="1" lang="en-US" altLang="zh-CN" sz="1450" b="1" dirty="0">
              <a:solidFill>
                <a:srgbClr val="071F65"/>
              </a:solidFill>
              <a:latin typeface="华文仿宋" panose="02010600040101010101" pitchFamily="2" charset="-122"/>
              <a:ea typeface="华文仿宋" panose="02010600040101010101" pitchFamily="2" charset="-122"/>
              <a:cs typeface="微软雅黑"/>
            </a:endParaRPr>
          </a:p>
          <a:p>
            <a:endParaRPr kumimoji="1" lang="en-US" altLang="zh-CN" sz="1450" b="1" dirty="0">
              <a:solidFill>
                <a:srgbClr val="071F65"/>
              </a:solidFill>
              <a:latin typeface="华文仿宋" panose="02010600040101010101" pitchFamily="2" charset="-122"/>
              <a:ea typeface="华文仿宋" panose="02010600040101010101" pitchFamily="2" charset="-122"/>
              <a:cs typeface="微软雅黑"/>
            </a:endParaRPr>
          </a:p>
          <a:p>
            <a:endParaRPr kumimoji="1" lang="en-US" altLang="zh-CN" sz="1450" b="1" dirty="0">
              <a:solidFill>
                <a:srgbClr val="071F65"/>
              </a:solidFill>
              <a:latin typeface="华文仿宋" panose="02010600040101010101" pitchFamily="2" charset="-122"/>
              <a:ea typeface="华文仿宋" panose="02010600040101010101" pitchFamily="2" charset="-122"/>
              <a:cs typeface="微软雅黑"/>
            </a:endParaRPr>
          </a:p>
          <a:p>
            <a:endParaRPr kumimoji="1" lang="en-US" altLang="zh-CN" sz="1450" b="1" dirty="0">
              <a:solidFill>
                <a:srgbClr val="071F65"/>
              </a:solidFill>
              <a:latin typeface="华文仿宋" panose="02010600040101010101" pitchFamily="2" charset="-122"/>
              <a:ea typeface="华文仿宋" panose="02010600040101010101" pitchFamily="2" charset="-122"/>
              <a:cs typeface="微软雅黑"/>
            </a:endParaRPr>
          </a:p>
          <a:p>
            <a:endParaRPr kumimoji="1" lang="en-US" altLang="zh-CN" sz="1450" b="1" dirty="0">
              <a:solidFill>
                <a:srgbClr val="071F65"/>
              </a:solidFill>
              <a:latin typeface="华文仿宋" panose="02010600040101010101" pitchFamily="2" charset="-122"/>
              <a:ea typeface="华文仿宋" panose="02010600040101010101" pitchFamily="2" charset="-122"/>
              <a:cs typeface="微软雅黑"/>
            </a:endParaRPr>
          </a:p>
          <a:p>
            <a:endParaRPr kumimoji="1" lang="en-US" altLang="zh-CN" sz="1450" b="1" dirty="0">
              <a:solidFill>
                <a:srgbClr val="071F65"/>
              </a:solidFill>
              <a:latin typeface="华文仿宋" panose="02010600040101010101" pitchFamily="2" charset="-122"/>
              <a:ea typeface="华文仿宋" panose="02010600040101010101" pitchFamily="2" charset="-122"/>
              <a:cs typeface="微软雅黑"/>
            </a:endParaRPr>
          </a:p>
          <a:p>
            <a:endParaRPr kumimoji="1" lang="en-US" altLang="zh-CN" sz="1450" b="1" dirty="0">
              <a:solidFill>
                <a:srgbClr val="071F65"/>
              </a:solidFill>
              <a:latin typeface="华文仿宋" panose="02010600040101010101" pitchFamily="2" charset="-122"/>
              <a:ea typeface="华文仿宋" panose="02010600040101010101" pitchFamily="2" charset="-122"/>
              <a:cs typeface="微软雅黑"/>
            </a:endParaRPr>
          </a:p>
          <a:p>
            <a:endParaRPr kumimoji="1" lang="en-US" altLang="zh-CN" sz="1450" b="1" dirty="0">
              <a:solidFill>
                <a:srgbClr val="071F65"/>
              </a:solidFill>
              <a:latin typeface="华文仿宋" panose="02010600040101010101" pitchFamily="2" charset="-122"/>
              <a:ea typeface="华文仿宋" panose="02010600040101010101" pitchFamily="2" charset="-122"/>
              <a:cs typeface="微软雅黑"/>
            </a:endParaRPr>
          </a:p>
          <a:p>
            <a:r>
              <a:rPr kumimoji="1" lang="en-US" altLang="zh-CN" sz="1450" dirty="0">
                <a:solidFill>
                  <a:srgbClr val="071F65"/>
                </a:solidFill>
                <a:latin typeface="华文仿宋" panose="02010600040101010101" pitchFamily="2" charset="-122"/>
                <a:ea typeface="华文仿宋" panose="02010600040101010101" pitchFamily="2" charset="-122"/>
              </a:rPr>
              <a:t>      </a:t>
            </a:r>
          </a:p>
          <a:p>
            <a:r>
              <a:rPr kumimoji="1" lang="en-US" altLang="zh-CN" sz="1450" dirty="0">
                <a:solidFill>
                  <a:srgbClr val="071F65"/>
                </a:solidFill>
                <a:latin typeface="华文仿宋" panose="02010600040101010101" pitchFamily="2" charset="-122"/>
                <a:ea typeface="华文仿宋" panose="02010600040101010101" pitchFamily="2" charset="-122"/>
              </a:rPr>
              <a:t>        </a:t>
            </a:r>
            <a:r>
              <a:rPr kumimoji="1" lang="zh-CN" altLang="zh-CN" sz="1450" dirty="0">
                <a:solidFill>
                  <a:srgbClr val="071F65"/>
                </a:solidFill>
                <a:latin typeface="华文仿宋" panose="02010600040101010101" pitchFamily="2" charset="-122"/>
                <a:ea typeface="华文仿宋" panose="02010600040101010101" pitchFamily="2" charset="-122"/>
              </a:rPr>
              <a:t>并非每一位用户都有非常完整的记录，如有些用户并没有信用卡账单记录，有些用户没有银行流水记录</a:t>
            </a:r>
            <a:r>
              <a:rPr kumimoji="1" lang="zh-CN" altLang="en-US" sz="1450" dirty="0">
                <a:solidFill>
                  <a:srgbClr val="071F65"/>
                </a:solidFill>
                <a:latin typeface="华文仿宋" panose="02010600040101010101" pitchFamily="2" charset="-122"/>
                <a:ea typeface="华文仿宋" panose="02010600040101010101" pitchFamily="2" charset="-122"/>
              </a:rPr>
              <a:t>；</a:t>
            </a:r>
            <a:r>
              <a:rPr kumimoji="1" lang="zh-CN" altLang="zh-CN" sz="1450" dirty="0">
                <a:solidFill>
                  <a:srgbClr val="071F65"/>
                </a:solidFill>
                <a:latin typeface="华文仿宋" panose="02010600040101010101" pitchFamily="2" charset="-122"/>
                <a:ea typeface="华文仿宋" panose="02010600040101010101" pitchFamily="2" charset="-122"/>
              </a:rPr>
              <a:t>脱敏处理：</a:t>
            </a:r>
            <a:r>
              <a:rPr kumimoji="1" lang="en-US" altLang="zh-CN" sz="1450" dirty="0">
                <a:solidFill>
                  <a:srgbClr val="071F65"/>
                </a:solidFill>
                <a:latin typeface="华文仿宋" panose="02010600040101010101" pitchFamily="2" charset="-122"/>
                <a:ea typeface="华文仿宋" panose="02010600040101010101" pitchFamily="2" charset="-122"/>
              </a:rPr>
              <a:t>(a) </a:t>
            </a:r>
            <a:r>
              <a:rPr kumimoji="1" lang="zh-CN" altLang="zh-CN" sz="1450" dirty="0">
                <a:solidFill>
                  <a:srgbClr val="071F65"/>
                </a:solidFill>
                <a:latin typeface="华文仿宋" panose="02010600040101010101" pitchFamily="2" charset="-122"/>
                <a:ea typeface="华文仿宋" panose="02010600040101010101" pitchFamily="2" charset="-122"/>
              </a:rPr>
              <a:t>隐藏了用户</a:t>
            </a:r>
            <a:r>
              <a:rPr kumimoji="1" lang="en-US" altLang="zh-CN" sz="1450" dirty="0">
                <a:solidFill>
                  <a:srgbClr val="071F65"/>
                </a:solidFill>
                <a:latin typeface="华文仿宋" panose="02010600040101010101" pitchFamily="2" charset="-122"/>
                <a:ea typeface="华文仿宋" panose="02010600040101010101" pitchFamily="2" charset="-122"/>
              </a:rPr>
              <a:t>id</a:t>
            </a:r>
            <a:r>
              <a:rPr kumimoji="1" lang="zh-CN" altLang="zh-CN" sz="1450" dirty="0">
                <a:solidFill>
                  <a:srgbClr val="071F65"/>
                </a:solidFill>
                <a:latin typeface="华文仿宋" panose="02010600040101010101" pitchFamily="2" charset="-122"/>
                <a:ea typeface="华文仿宋" panose="02010600040101010101" pitchFamily="2" charset="-122"/>
              </a:rPr>
              <a:t>信息</a:t>
            </a:r>
            <a:r>
              <a:rPr kumimoji="1" lang="en-US" altLang="zh-CN" sz="1450" dirty="0">
                <a:solidFill>
                  <a:srgbClr val="071F65"/>
                </a:solidFill>
                <a:latin typeface="华文仿宋" panose="02010600040101010101" pitchFamily="2" charset="-122"/>
                <a:ea typeface="华文仿宋" panose="02010600040101010101" pitchFamily="2" charset="-122"/>
              </a:rPr>
              <a:t>(b) </a:t>
            </a:r>
            <a:r>
              <a:rPr kumimoji="1" lang="zh-CN" altLang="zh-CN" sz="1450" dirty="0">
                <a:solidFill>
                  <a:srgbClr val="071F65"/>
                </a:solidFill>
                <a:latin typeface="华文仿宋" panose="02010600040101010101" pitchFamily="2" charset="-122"/>
                <a:ea typeface="华文仿宋" panose="02010600040101010101" pitchFamily="2" charset="-122"/>
              </a:rPr>
              <a:t>用户属性信息数字化</a:t>
            </a:r>
            <a:r>
              <a:rPr kumimoji="1" lang="en-US" altLang="zh-CN" sz="1450" dirty="0">
                <a:solidFill>
                  <a:srgbClr val="071F65"/>
                </a:solidFill>
                <a:latin typeface="华文仿宋" panose="02010600040101010101" pitchFamily="2" charset="-122"/>
                <a:ea typeface="华文仿宋" panose="02010600040101010101" pitchFamily="2" charset="-122"/>
              </a:rPr>
              <a:t>(c) </a:t>
            </a:r>
            <a:r>
              <a:rPr kumimoji="1" lang="zh-CN" altLang="zh-CN" sz="1450" dirty="0">
                <a:solidFill>
                  <a:srgbClr val="071F65"/>
                </a:solidFill>
                <a:latin typeface="华文仿宋" panose="02010600040101010101" pitchFamily="2" charset="-122"/>
                <a:ea typeface="华文仿宋" panose="02010600040101010101" pitchFamily="2" charset="-122"/>
              </a:rPr>
              <a:t>时间戳和金额值函数变换。</a:t>
            </a:r>
          </a:p>
          <a:p>
            <a:endParaRPr kumimoji="1" lang="en-US" altLang="zh-CN" sz="1450" b="1" dirty="0">
              <a:solidFill>
                <a:srgbClr val="071F65"/>
              </a:solidFill>
              <a:latin typeface="华文仿宋" panose="02010600040101010101" pitchFamily="2" charset="-122"/>
              <a:ea typeface="华文仿宋" panose="02010600040101010101" pitchFamily="2" charset="-122"/>
              <a:cs typeface="微软雅黑"/>
            </a:endParaRPr>
          </a:p>
        </p:txBody>
      </p:sp>
      <p:cxnSp>
        <p:nvCxnSpPr>
          <p:cNvPr id="33" name="直接连接符 32"/>
          <p:cNvCxnSpPr/>
          <p:nvPr/>
        </p:nvCxnSpPr>
        <p:spPr>
          <a:xfrm flipH="1">
            <a:off x="-14420" y="870741"/>
            <a:ext cx="50318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a:blip r:embed="rId3">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764551" y="285381"/>
            <a:ext cx="2969838" cy="8787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TextBox 30"/>
          <p:cNvSpPr txBox="1"/>
          <p:nvPr/>
        </p:nvSpPr>
        <p:spPr>
          <a:xfrm>
            <a:off x="2217030" y="254594"/>
            <a:ext cx="1107992" cy="369330"/>
          </a:xfrm>
          <a:prstGeom prst="rect">
            <a:avLst/>
          </a:prstGeom>
          <a:noFill/>
        </p:spPr>
        <p:txBody>
          <a:bodyPr wrap="none" lIns="91438" tIns="45719" rIns="91438" bIns="45719" rtlCol="0">
            <a:spAutoFit/>
          </a:bodyPr>
          <a:lstStyle/>
          <a:p>
            <a:pPr>
              <a:spcBef>
                <a:spcPct val="0"/>
              </a:spcBef>
            </a:pPr>
            <a:r>
              <a:rPr kumimoji="1" lang="zh-CN" altLang="en-US" sz="1800" b="1" dirty="0">
                <a:solidFill>
                  <a:srgbClr val="071F65"/>
                </a:solidFill>
                <a:latin typeface="华文仿宋" panose="02010600040101010101" pitchFamily="2" charset="-122"/>
                <a:ea typeface="华文仿宋" panose="02010600040101010101" pitchFamily="2" charset="-122"/>
                <a:cs typeface="微软雅黑"/>
                <a:sym typeface="微软雅黑" pitchFamily="34" charset="-122"/>
              </a:rPr>
              <a:t>数据总览</a:t>
            </a:r>
            <a:endParaRPr kumimoji="1" lang="en-US" altLang="zh-CN" sz="1800" b="1" dirty="0">
              <a:solidFill>
                <a:srgbClr val="071F65"/>
              </a:solidFill>
              <a:latin typeface="华文仿宋" panose="02010600040101010101" pitchFamily="2" charset="-122"/>
              <a:ea typeface="华文仿宋" panose="02010600040101010101" pitchFamily="2" charset="-122"/>
              <a:cs typeface="微软雅黑"/>
              <a:sym typeface="微软雅黑" pitchFamily="34" charset="-122"/>
            </a:endParaRPr>
          </a:p>
        </p:txBody>
      </p:sp>
      <p:pic>
        <p:nvPicPr>
          <p:cNvPr id="2" name="图片 1">
            <a:extLst>
              <a:ext uri="{FF2B5EF4-FFF2-40B4-BE49-F238E27FC236}">
                <a16:creationId xmlns:a16="http://schemas.microsoft.com/office/drawing/2014/main" id="{36A0AD2C-F437-4350-9129-5B361ABAC5CC}"/>
              </a:ext>
            </a:extLst>
          </p:cNvPr>
          <p:cNvPicPr>
            <a:picLocks noChangeAspect="1"/>
          </p:cNvPicPr>
          <p:nvPr/>
        </p:nvPicPr>
        <p:blipFill>
          <a:blip r:embed="rId4"/>
          <a:stretch>
            <a:fillRect/>
          </a:stretch>
        </p:blipFill>
        <p:spPr>
          <a:xfrm>
            <a:off x="1321904" y="1275315"/>
            <a:ext cx="6500191" cy="2820122"/>
          </a:xfrm>
          <a:prstGeom prst="rect">
            <a:avLst/>
          </a:prstGeom>
        </p:spPr>
      </p:pic>
    </p:spTree>
    <p:extLst>
      <p:ext uri="{BB962C8B-B14F-4D97-AF65-F5344CB8AC3E}">
        <p14:creationId xmlns:p14="http://schemas.microsoft.com/office/powerpoint/2010/main" val="137089970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46"/>
          <p:cNvSpPr>
            <a:spLocks noChangeArrowheads="1"/>
          </p:cNvSpPr>
          <p:nvPr/>
        </p:nvSpPr>
        <p:spPr bwMode="auto">
          <a:xfrm>
            <a:off x="476188" y="177842"/>
            <a:ext cx="1415768"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400" b="1" dirty="0">
                <a:solidFill>
                  <a:schemeClr val="accent1"/>
                </a:solidFill>
                <a:latin typeface="华文仿宋" panose="02010600040101010101" pitchFamily="2" charset="-122"/>
                <a:ea typeface="华文仿宋" panose="02010600040101010101" pitchFamily="2" charset="-122"/>
              </a:rPr>
              <a:t>数据探索</a:t>
            </a:r>
          </a:p>
        </p:txBody>
      </p:sp>
      <p:sp>
        <p:nvSpPr>
          <p:cNvPr id="20"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latin typeface="华文仿宋" panose="02010600040101010101" pitchFamily="2" charset="-122"/>
              <a:ea typeface="华文仿宋" panose="02010600040101010101" pitchFamily="2" charset="-122"/>
              <a:sym typeface="微软雅黑" pitchFamily="34" charset="-122"/>
            </a:endParaRPr>
          </a:p>
        </p:txBody>
      </p:sp>
      <p:sp>
        <p:nvSpPr>
          <p:cNvPr id="50" name="TextBox 29"/>
          <p:cNvSpPr txBox="1"/>
          <p:nvPr/>
        </p:nvSpPr>
        <p:spPr>
          <a:xfrm>
            <a:off x="552733" y="1126710"/>
            <a:ext cx="2661865" cy="538607"/>
          </a:xfrm>
          <a:prstGeom prst="rect">
            <a:avLst/>
          </a:prstGeom>
          <a:noFill/>
        </p:spPr>
        <p:txBody>
          <a:bodyPr wrap="square" lIns="91438" tIns="45719" rIns="91438" bIns="45719" rtlCol="0">
            <a:spAutoFit/>
          </a:bodyPr>
          <a:lstStyle/>
          <a:p>
            <a:r>
              <a:rPr kumimoji="1" lang="zh-CN" altLang="zh-CN" sz="1450" dirty="0">
                <a:solidFill>
                  <a:srgbClr val="071F65"/>
                </a:solidFill>
                <a:latin typeface="华文仿宋" panose="02010600040101010101" pitchFamily="2" charset="-122"/>
                <a:ea typeface="华文仿宋" panose="02010600040101010101" pitchFamily="2" charset="-122"/>
              </a:rPr>
              <a:t>信用卡账单</a:t>
            </a:r>
            <a:r>
              <a:rPr kumimoji="1" lang="zh-CN" altLang="en-US" sz="1450" dirty="0">
                <a:solidFill>
                  <a:srgbClr val="071F65"/>
                </a:solidFill>
                <a:latin typeface="华文仿宋" panose="02010600040101010101" pitchFamily="2" charset="-122"/>
                <a:ea typeface="华文仿宋" panose="02010600040101010101" pitchFamily="2" charset="-122"/>
              </a:rPr>
              <a:t>记录 </a:t>
            </a:r>
            <a:r>
              <a:rPr kumimoji="1" lang="en-US" altLang="zh-CN" sz="1450" dirty="0">
                <a:solidFill>
                  <a:srgbClr val="071F65"/>
                </a:solidFill>
                <a:latin typeface="华文仿宋" panose="02010600040101010101" pitchFamily="2" charset="-122"/>
                <a:ea typeface="华文仿宋" panose="02010600040101010101" pitchFamily="2" charset="-122"/>
              </a:rPr>
              <a:t>bill_detail.txt</a:t>
            </a:r>
          </a:p>
          <a:p>
            <a:r>
              <a:rPr kumimoji="1" lang="zh-CN" altLang="zh-CN" sz="1450" dirty="0">
                <a:solidFill>
                  <a:srgbClr val="071F65"/>
                </a:solidFill>
                <a:latin typeface="华文仿宋" panose="02010600040101010101" pitchFamily="2" charset="-122"/>
                <a:ea typeface="华文仿宋" panose="02010600040101010101" pitchFamily="2" charset="-122"/>
              </a:rPr>
              <a:t>共</a:t>
            </a:r>
            <a:r>
              <a:rPr kumimoji="1" lang="en-US" altLang="zh-CN" sz="1450" dirty="0">
                <a:solidFill>
                  <a:srgbClr val="071F65"/>
                </a:solidFill>
                <a:latin typeface="华文仿宋" panose="02010600040101010101" pitchFamily="2" charset="-122"/>
                <a:ea typeface="华文仿宋" panose="02010600040101010101" pitchFamily="2" charset="-122"/>
              </a:rPr>
              <a:t>15</a:t>
            </a:r>
            <a:r>
              <a:rPr kumimoji="1" lang="zh-CN" altLang="zh-CN" sz="1450" dirty="0">
                <a:solidFill>
                  <a:srgbClr val="071F65"/>
                </a:solidFill>
                <a:latin typeface="华文仿宋" panose="02010600040101010101" pitchFamily="2" charset="-122"/>
                <a:ea typeface="华文仿宋" panose="02010600040101010101" pitchFamily="2" charset="-122"/>
              </a:rPr>
              <a:t>个字段</a:t>
            </a:r>
            <a:endParaRPr kumimoji="1" lang="en-US" altLang="zh-CN" sz="1450" dirty="0">
              <a:solidFill>
                <a:srgbClr val="071F65"/>
              </a:solidFill>
              <a:latin typeface="华文仿宋" panose="02010600040101010101" pitchFamily="2" charset="-122"/>
              <a:ea typeface="华文仿宋" panose="02010600040101010101" pitchFamily="2" charset="-122"/>
            </a:endParaRPr>
          </a:p>
        </p:txBody>
      </p:sp>
      <p:cxnSp>
        <p:nvCxnSpPr>
          <p:cNvPr id="33" name="直接连接符 32"/>
          <p:cNvCxnSpPr/>
          <p:nvPr/>
        </p:nvCxnSpPr>
        <p:spPr>
          <a:xfrm flipH="1">
            <a:off x="-14420" y="870741"/>
            <a:ext cx="50318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a:blip r:embed="rId3">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764551" y="285381"/>
            <a:ext cx="2969838" cy="8787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TextBox 30"/>
          <p:cNvSpPr txBox="1"/>
          <p:nvPr/>
        </p:nvSpPr>
        <p:spPr>
          <a:xfrm>
            <a:off x="2217030" y="254594"/>
            <a:ext cx="1107992" cy="369330"/>
          </a:xfrm>
          <a:prstGeom prst="rect">
            <a:avLst/>
          </a:prstGeom>
          <a:noFill/>
        </p:spPr>
        <p:txBody>
          <a:bodyPr wrap="none" lIns="91438" tIns="45719" rIns="91438" bIns="45719" rtlCol="0">
            <a:spAutoFit/>
          </a:bodyPr>
          <a:lstStyle/>
          <a:p>
            <a:pPr>
              <a:spcBef>
                <a:spcPct val="0"/>
              </a:spcBef>
            </a:pPr>
            <a:r>
              <a:rPr kumimoji="1" lang="zh-CN" altLang="en-US" sz="1800" b="1" dirty="0">
                <a:solidFill>
                  <a:srgbClr val="071F65"/>
                </a:solidFill>
                <a:latin typeface="华文仿宋" panose="02010600040101010101" pitchFamily="2" charset="-122"/>
                <a:ea typeface="华文仿宋" panose="02010600040101010101" pitchFamily="2" charset="-122"/>
                <a:cs typeface="微软雅黑"/>
                <a:sym typeface="微软雅黑" pitchFamily="34" charset="-122"/>
              </a:rPr>
              <a:t>数据总览</a:t>
            </a:r>
            <a:endParaRPr kumimoji="1" lang="en-US" altLang="zh-CN" sz="1800" b="1" dirty="0">
              <a:solidFill>
                <a:srgbClr val="071F65"/>
              </a:solidFill>
              <a:latin typeface="华文仿宋" panose="02010600040101010101" pitchFamily="2" charset="-122"/>
              <a:ea typeface="华文仿宋" panose="02010600040101010101" pitchFamily="2" charset="-122"/>
              <a:cs typeface="微软雅黑"/>
              <a:sym typeface="微软雅黑" pitchFamily="34" charset="-122"/>
            </a:endParaRPr>
          </a:p>
        </p:txBody>
      </p:sp>
      <p:pic>
        <p:nvPicPr>
          <p:cNvPr id="10" name="图片 9" descr="http://img.datacastle.cn/pkbigdata/master.team.img/edaecfae-6fa6-45b5-acc5-90d27dd468fa.png">
            <a:extLst>
              <a:ext uri="{FF2B5EF4-FFF2-40B4-BE49-F238E27FC236}">
                <a16:creationId xmlns:a16="http://schemas.microsoft.com/office/drawing/2014/main" id="{638FB794-79F1-4E2F-AB15-028F3757CCD3}"/>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657033" y="1126710"/>
            <a:ext cx="4544741" cy="3917060"/>
          </a:xfrm>
          <a:prstGeom prst="rect">
            <a:avLst/>
          </a:prstGeom>
          <a:noFill/>
          <a:ln>
            <a:noFill/>
          </a:ln>
        </p:spPr>
      </p:pic>
    </p:spTree>
    <p:extLst>
      <p:ext uri="{BB962C8B-B14F-4D97-AF65-F5344CB8AC3E}">
        <p14:creationId xmlns:p14="http://schemas.microsoft.com/office/powerpoint/2010/main" val="402959633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46"/>
          <p:cNvSpPr>
            <a:spLocks noChangeArrowheads="1"/>
          </p:cNvSpPr>
          <p:nvPr/>
        </p:nvSpPr>
        <p:spPr bwMode="auto">
          <a:xfrm>
            <a:off x="476188" y="177842"/>
            <a:ext cx="1415768"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400" b="1" dirty="0">
                <a:solidFill>
                  <a:schemeClr val="accent1"/>
                </a:solidFill>
                <a:latin typeface="华文仿宋" panose="02010600040101010101" pitchFamily="2" charset="-122"/>
                <a:ea typeface="华文仿宋" panose="02010600040101010101" pitchFamily="2" charset="-122"/>
              </a:rPr>
              <a:t>数据探索</a:t>
            </a:r>
          </a:p>
        </p:txBody>
      </p:sp>
      <p:sp>
        <p:nvSpPr>
          <p:cNvPr id="20"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latin typeface="华文仿宋" panose="02010600040101010101" pitchFamily="2" charset="-122"/>
              <a:ea typeface="华文仿宋" panose="02010600040101010101" pitchFamily="2" charset="-122"/>
              <a:sym typeface="微软雅黑" pitchFamily="34" charset="-122"/>
            </a:endParaRPr>
          </a:p>
        </p:txBody>
      </p:sp>
      <p:sp>
        <p:nvSpPr>
          <p:cNvPr id="50" name="TextBox 29"/>
          <p:cNvSpPr txBox="1"/>
          <p:nvPr/>
        </p:nvSpPr>
        <p:spPr>
          <a:xfrm>
            <a:off x="552733" y="1126710"/>
            <a:ext cx="2661865" cy="315469"/>
          </a:xfrm>
          <a:prstGeom prst="rect">
            <a:avLst/>
          </a:prstGeom>
          <a:noFill/>
        </p:spPr>
        <p:txBody>
          <a:bodyPr wrap="square" lIns="91438" tIns="45719" rIns="91438" bIns="45719" rtlCol="0">
            <a:spAutoFit/>
          </a:bodyPr>
          <a:lstStyle/>
          <a:p>
            <a:r>
              <a:rPr kumimoji="1" lang="zh-CN" altLang="en-US" sz="1450" dirty="0">
                <a:solidFill>
                  <a:srgbClr val="071F65"/>
                </a:solidFill>
                <a:latin typeface="华文仿宋" panose="02010600040101010101" pitchFamily="2" charset="-122"/>
                <a:ea typeface="华文仿宋" panose="02010600040101010101" pitchFamily="2" charset="-122"/>
              </a:rPr>
              <a:t>用户浏览历史记录</a:t>
            </a:r>
            <a:endParaRPr kumimoji="1" lang="en-US" altLang="zh-CN" sz="1450" dirty="0">
              <a:solidFill>
                <a:srgbClr val="071F65"/>
              </a:solidFill>
              <a:latin typeface="华文仿宋" panose="02010600040101010101" pitchFamily="2" charset="-122"/>
              <a:ea typeface="华文仿宋" panose="02010600040101010101" pitchFamily="2" charset="-122"/>
            </a:endParaRPr>
          </a:p>
        </p:txBody>
      </p:sp>
      <p:cxnSp>
        <p:nvCxnSpPr>
          <p:cNvPr id="33" name="直接连接符 32"/>
          <p:cNvCxnSpPr/>
          <p:nvPr/>
        </p:nvCxnSpPr>
        <p:spPr>
          <a:xfrm flipH="1">
            <a:off x="-14420" y="870741"/>
            <a:ext cx="50318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a:blip r:embed="rId3">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764551" y="285381"/>
            <a:ext cx="2969838" cy="8787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TextBox 30"/>
          <p:cNvSpPr txBox="1"/>
          <p:nvPr/>
        </p:nvSpPr>
        <p:spPr>
          <a:xfrm>
            <a:off x="2217030" y="254594"/>
            <a:ext cx="1107992" cy="369330"/>
          </a:xfrm>
          <a:prstGeom prst="rect">
            <a:avLst/>
          </a:prstGeom>
          <a:noFill/>
        </p:spPr>
        <p:txBody>
          <a:bodyPr wrap="none" lIns="91438" tIns="45719" rIns="91438" bIns="45719" rtlCol="0">
            <a:spAutoFit/>
          </a:bodyPr>
          <a:lstStyle/>
          <a:p>
            <a:pPr>
              <a:spcBef>
                <a:spcPct val="0"/>
              </a:spcBef>
            </a:pPr>
            <a:r>
              <a:rPr kumimoji="1" lang="zh-CN" altLang="en-US" sz="1800" b="1" dirty="0">
                <a:solidFill>
                  <a:srgbClr val="071F65"/>
                </a:solidFill>
                <a:latin typeface="华文仿宋" panose="02010600040101010101" pitchFamily="2" charset="-122"/>
                <a:ea typeface="华文仿宋" panose="02010600040101010101" pitchFamily="2" charset="-122"/>
                <a:cs typeface="微软雅黑"/>
                <a:sym typeface="微软雅黑" pitchFamily="34" charset="-122"/>
              </a:rPr>
              <a:t>数据总览</a:t>
            </a:r>
            <a:endParaRPr kumimoji="1" lang="en-US" altLang="zh-CN" sz="1800" b="1" dirty="0">
              <a:solidFill>
                <a:srgbClr val="071F65"/>
              </a:solidFill>
              <a:latin typeface="华文仿宋" panose="02010600040101010101" pitchFamily="2" charset="-122"/>
              <a:ea typeface="华文仿宋" panose="02010600040101010101" pitchFamily="2" charset="-122"/>
              <a:cs typeface="微软雅黑"/>
              <a:sym typeface="微软雅黑" pitchFamily="34" charset="-122"/>
            </a:endParaRPr>
          </a:p>
        </p:txBody>
      </p:sp>
      <p:pic>
        <p:nvPicPr>
          <p:cNvPr id="3" name="图片 2">
            <a:extLst>
              <a:ext uri="{FF2B5EF4-FFF2-40B4-BE49-F238E27FC236}">
                <a16:creationId xmlns:a16="http://schemas.microsoft.com/office/drawing/2014/main" id="{4127A175-B01E-419B-B9D3-3EBF2AAABBA4}"/>
              </a:ext>
            </a:extLst>
          </p:cNvPr>
          <p:cNvPicPr>
            <a:picLocks noChangeAspect="1"/>
          </p:cNvPicPr>
          <p:nvPr/>
        </p:nvPicPr>
        <p:blipFill>
          <a:blip r:embed="rId4"/>
          <a:stretch>
            <a:fillRect/>
          </a:stretch>
        </p:blipFill>
        <p:spPr>
          <a:xfrm>
            <a:off x="1687011" y="1486947"/>
            <a:ext cx="5769978" cy="3478711"/>
          </a:xfrm>
          <a:prstGeom prst="rect">
            <a:avLst/>
          </a:prstGeom>
        </p:spPr>
      </p:pic>
    </p:spTree>
    <p:extLst>
      <p:ext uri="{BB962C8B-B14F-4D97-AF65-F5344CB8AC3E}">
        <p14:creationId xmlns:p14="http://schemas.microsoft.com/office/powerpoint/2010/main" val="29757519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46"/>
          <p:cNvSpPr>
            <a:spLocks noChangeArrowheads="1"/>
          </p:cNvSpPr>
          <p:nvPr/>
        </p:nvSpPr>
        <p:spPr bwMode="auto">
          <a:xfrm>
            <a:off x="476188" y="177842"/>
            <a:ext cx="1415768"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400" b="1" dirty="0">
                <a:solidFill>
                  <a:schemeClr val="accent1"/>
                </a:solidFill>
                <a:latin typeface="华文仿宋" panose="02010600040101010101" pitchFamily="2" charset="-122"/>
                <a:ea typeface="华文仿宋" panose="02010600040101010101" pitchFamily="2" charset="-122"/>
              </a:rPr>
              <a:t>数据探索</a:t>
            </a:r>
          </a:p>
        </p:txBody>
      </p:sp>
      <p:sp>
        <p:nvSpPr>
          <p:cNvPr id="20"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latin typeface="华文仿宋" panose="02010600040101010101" pitchFamily="2" charset="-122"/>
              <a:ea typeface="华文仿宋" panose="02010600040101010101" pitchFamily="2" charset="-122"/>
              <a:sym typeface="微软雅黑" pitchFamily="34" charset="-122"/>
            </a:endParaRPr>
          </a:p>
        </p:txBody>
      </p:sp>
      <p:sp>
        <p:nvSpPr>
          <p:cNvPr id="50" name="TextBox 29"/>
          <p:cNvSpPr txBox="1"/>
          <p:nvPr/>
        </p:nvSpPr>
        <p:spPr>
          <a:xfrm>
            <a:off x="552733" y="1126710"/>
            <a:ext cx="2661865" cy="315469"/>
          </a:xfrm>
          <a:prstGeom prst="rect">
            <a:avLst/>
          </a:prstGeom>
          <a:noFill/>
        </p:spPr>
        <p:txBody>
          <a:bodyPr wrap="square" lIns="91438" tIns="45719" rIns="91438" bIns="45719" rtlCol="0">
            <a:spAutoFit/>
          </a:bodyPr>
          <a:lstStyle/>
          <a:p>
            <a:r>
              <a:rPr kumimoji="1" lang="zh-CN" altLang="en-US" sz="1450" dirty="0">
                <a:solidFill>
                  <a:srgbClr val="071F65"/>
                </a:solidFill>
                <a:latin typeface="华文仿宋" panose="02010600040101010101" pitchFamily="2" charset="-122"/>
                <a:ea typeface="华文仿宋" panose="02010600040101010101" pitchFamily="2" charset="-122"/>
              </a:rPr>
              <a:t>放款后信用卡账单记录</a:t>
            </a:r>
            <a:endParaRPr kumimoji="1" lang="en-US" altLang="zh-CN" sz="1450" dirty="0">
              <a:solidFill>
                <a:srgbClr val="071F65"/>
              </a:solidFill>
              <a:latin typeface="华文仿宋" panose="02010600040101010101" pitchFamily="2" charset="-122"/>
              <a:ea typeface="华文仿宋" panose="02010600040101010101" pitchFamily="2" charset="-122"/>
            </a:endParaRPr>
          </a:p>
        </p:txBody>
      </p:sp>
      <p:cxnSp>
        <p:nvCxnSpPr>
          <p:cNvPr id="33" name="直接连接符 32"/>
          <p:cNvCxnSpPr/>
          <p:nvPr/>
        </p:nvCxnSpPr>
        <p:spPr>
          <a:xfrm flipH="1">
            <a:off x="-14420" y="870741"/>
            <a:ext cx="50318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a:blip r:embed="rId3">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764551" y="285381"/>
            <a:ext cx="2969838" cy="8787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TextBox 30"/>
          <p:cNvSpPr txBox="1"/>
          <p:nvPr/>
        </p:nvSpPr>
        <p:spPr>
          <a:xfrm>
            <a:off x="2217030" y="254594"/>
            <a:ext cx="1107992" cy="369330"/>
          </a:xfrm>
          <a:prstGeom prst="rect">
            <a:avLst/>
          </a:prstGeom>
          <a:noFill/>
        </p:spPr>
        <p:txBody>
          <a:bodyPr wrap="none" lIns="91438" tIns="45719" rIns="91438" bIns="45719" rtlCol="0">
            <a:spAutoFit/>
          </a:bodyPr>
          <a:lstStyle/>
          <a:p>
            <a:pPr>
              <a:spcBef>
                <a:spcPct val="0"/>
              </a:spcBef>
            </a:pPr>
            <a:r>
              <a:rPr kumimoji="1" lang="zh-CN" altLang="en-US" sz="1800" b="1" dirty="0">
                <a:solidFill>
                  <a:srgbClr val="071F65"/>
                </a:solidFill>
                <a:latin typeface="华文仿宋" panose="02010600040101010101" pitchFamily="2" charset="-122"/>
                <a:ea typeface="华文仿宋" panose="02010600040101010101" pitchFamily="2" charset="-122"/>
                <a:cs typeface="微软雅黑"/>
                <a:sym typeface="微软雅黑" pitchFamily="34" charset="-122"/>
              </a:rPr>
              <a:t>数据总览</a:t>
            </a:r>
            <a:endParaRPr kumimoji="1" lang="en-US" altLang="zh-CN" sz="1800" b="1" dirty="0">
              <a:solidFill>
                <a:srgbClr val="071F65"/>
              </a:solidFill>
              <a:latin typeface="华文仿宋" panose="02010600040101010101" pitchFamily="2" charset="-122"/>
              <a:ea typeface="华文仿宋" panose="02010600040101010101" pitchFamily="2" charset="-122"/>
              <a:cs typeface="微软雅黑"/>
              <a:sym typeface="微软雅黑" pitchFamily="34" charset="-122"/>
            </a:endParaRPr>
          </a:p>
        </p:txBody>
      </p:sp>
      <p:pic>
        <p:nvPicPr>
          <p:cNvPr id="3" name="图片 2">
            <a:extLst>
              <a:ext uri="{FF2B5EF4-FFF2-40B4-BE49-F238E27FC236}">
                <a16:creationId xmlns:a16="http://schemas.microsoft.com/office/drawing/2014/main" id="{6F4325C2-4828-4E67-97D5-EDE8D0EEECDD}"/>
              </a:ext>
            </a:extLst>
          </p:cNvPr>
          <p:cNvPicPr>
            <a:picLocks noChangeAspect="1"/>
          </p:cNvPicPr>
          <p:nvPr/>
        </p:nvPicPr>
        <p:blipFill>
          <a:blip r:embed="rId4"/>
          <a:stretch>
            <a:fillRect/>
          </a:stretch>
        </p:blipFill>
        <p:spPr>
          <a:xfrm>
            <a:off x="1635491" y="1436248"/>
            <a:ext cx="5873018" cy="3452658"/>
          </a:xfrm>
          <a:prstGeom prst="rect">
            <a:avLst/>
          </a:prstGeom>
        </p:spPr>
      </p:pic>
    </p:spTree>
    <p:extLst>
      <p:ext uri="{BB962C8B-B14F-4D97-AF65-F5344CB8AC3E}">
        <p14:creationId xmlns:p14="http://schemas.microsoft.com/office/powerpoint/2010/main" val="228756484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梯形 34"/>
          <p:cNvSpPr/>
          <p:nvPr/>
        </p:nvSpPr>
        <p:spPr>
          <a:xfrm rot="16200000">
            <a:off x="5584648" y="-338488"/>
            <a:ext cx="1718803" cy="5399903"/>
          </a:xfrm>
          <a:prstGeom prst="trapezoid">
            <a:avLst>
              <a:gd name="adj" fmla="val 16935"/>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37" name="梯形 36"/>
          <p:cNvSpPr/>
          <p:nvPr/>
        </p:nvSpPr>
        <p:spPr>
          <a:xfrm rot="5400000">
            <a:off x="998730" y="477602"/>
            <a:ext cx="1758050" cy="3755509"/>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27" name="文本框 2"/>
          <p:cNvSpPr txBox="1"/>
          <p:nvPr/>
        </p:nvSpPr>
        <p:spPr>
          <a:xfrm>
            <a:off x="2796809" y="1917123"/>
            <a:ext cx="872675" cy="900246"/>
          </a:xfrm>
          <a:prstGeom prst="rect">
            <a:avLst/>
          </a:prstGeom>
          <a:noFill/>
        </p:spPr>
        <p:txBody>
          <a:bodyPr wrap="none" lIns="68580" tIns="34290" rIns="68580" bIns="34290" rtlCol="0">
            <a:spAutoFit/>
          </a:bodyPr>
          <a:lstStyle/>
          <a:p>
            <a:r>
              <a:rPr lang="en-US" altLang="zh-CN" b="1" dirty="0">
                <a:solidFill>
                  <a:schemeClr val="bg1"/>
                </a:solidFill>
              </a:rPr>
              <a:t>Part</a:t>
            </a:r>
            <a:r>
              <a:rPr lang="en-US" altLang="zh-CN" sz="5400" b="1" dirty="0">
                <a:solidFill>
                  <a:schemeClr val="bg1"/>
                </a:solidFill>
              </a:rPr>
              <a:t>3</a:t>
            </a:r>
            <a:endParaRPr lang="zh-CN" altLang="en-US" sz="5400" b="1" dirty="0">
              <a:solidFill>
                <a:schemeClr val="bg1"/>
              </a:solidFill>
            </a:endParaRPr>
          </a:p>
        </p:txBody>
      </p:sp>
      <p:sp>
        <p:nvSpPr>
          <p:cNvPr id="29" name="矩形 28"/>
          <p:cNvSpPr/>
          <p:nvPr/>
        </p:nvSpPr>
        <p:spPr>
          <a:xfrm>
            <a:off x="4267024" y="2043732"/>
            <a:ext cx="1985159" cy="623248"/>
          </a:xfrm>
          <a:prstGeom prst="rect">
            <a:avLst/>
          </a:prstGeom>
        </p:spPr>
        <p:txBody>
          <a:bodyPr wrap="none" lIns="68580" tIns="34290" rIns="68580" bIns="34290">
            <a:spAutoFit/>
          </a:bodyPr>
          <a:lstStyle/>
          <a:p>
            <a:r>
              <a:rPr lang="zh-CN" altLang="en-US" sz="3600" dirty="0">
                <a:solidFill>
                  <a:schemeClr val="bg1"/>
                </a:solidFill>
                <a:latin typeface="华文仿宋" panose="02010600040101010101" pitchFamily="2" charset="-122"/>
                <a:ea typeface="华文仿宋" panose="02010600040101010101" pitchFamily="2" charset="-122"/>
                <a:sym typeface="微软雅黑" pitchFamily="34" charset="-122"/>
              </a:rPr>
              <a:t>特征工程</a:t>
            </a:r>
            <a:endParaRPr lang="zh-CN" altLang="en-US" sz="3600" dirty="0">
              <a:solidFill>
                <a:schemeClr val="bg1"/>
              </a:solidFill>
              <a:latin typeface="华文仿宋" panose="02010600040101010101" pitchFamily="2" charset="-122"/>
              <a:ea typeface="华文仿宋" panose="02010600040101010101" pitchFamily="2" charset="-122"/>
            </a:endParaRPr>
          </a:p>
        </p:txBody>
      </p:sp>
      <p:pic>
        <p:nvPicPr>
          <p:cNvPr id="12" name="图片 11"/>
          <p:cNvPicPr>
            <a:picLocks noChangeAspect="1"/>
          </p:cNvPicPr>
          <p:nvPr/>
        </p:nvPicPr>
        <p:blipFill>
          <a:blip r:embed="rId3">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3308" y="3836280"/>
            <a:ext cx="2969838" cy="8787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矩形 8"/>
          <p:cNvSpPr/>
          <p:nvPr/>
        </p:nvSpPr>
        <p:spPr>
          <a:xfrm>
            <a:off x="5616891" y="3715354"/>
            <a:ext cx="184731" cy="179622"/>
          </a:xfrm>
          <a:prstGeom prst="rect">
            <a:avLst/>
          </a:prstGeom>
        </p:spPr>
        <p:txBody>
          <a:bodyPr wrap="none">
            <a:spAutoFit/>
          </a:bodyPr>
          <a:lstStyle/>
          <a:p>
            <a:endParaRPr kumimoji="1" lang="zh-CN" altLang="en-US" dirty="0"/>
          </a:p>
        </p:txBody>
      </p:sp>
    </p:spTree>
    <p:extLst>
      <p:ext uri="{BB962C8B-B14F-4D97-AF65-F5344CB8AC3E}">
        <p14:creationId xmlns:p14="http://schemas.microsoft.com/office/powerpoint/2010/main" val="44965925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平行四边形 11">
            <a:extLst>
              <a:ext uri="{FF2B5EF4-FFF2-40B4-BE49-F238E27FC236}">
                <a16:creationId xmlns:a16="http://schemas.microsoft.com/office/drawing/2014/main" id="{9BA19386-4419-45C0-8B1E-E443DCA30D81}"/>
              </a:ext>
            </a:extLst>
          </p:cNvPr>
          <p:cNvSpPr/>
          <p:nvPr/>
        </p:nvSpPr>
        <p:spPr>
          <a:xfrm>
            <a:off x="2459225" y="3376211"/>
            <a:ext cx="3714395" cy="878736"/>
          </a:xfrm>
          <a:prstGeom prst="parallelogram">
            <a:avLst>
              <a:gd name="adj" fmla="val 110961"/>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46"/>
          <p:cNvSpPr>
            <a:spLocks noChangeArrowheads="1"/>
          </p:cNvSpPr>
          <p:nvPr/>
        </p:nvSpPr>
        <p:spPr bwMode="auto">
          <a:xfrm>
            <a:off x="476188" y="177842"/>
            <a:ext cx="1415768"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400" b="1" dirty="0">
                <a:solidFill>
                  <a:schemeClr val="accent1"/>
                </a:solidFill>
                <a:latin typeface="华文仿宋" panose="02010600040101010101" pitchFamily="2" charset="-122"/>
                <a:ea typeface="华文仿宋" panose="02010600040101010101" pitchFamily="2" charset="-122"/>
              </a:rPr>
              <a:t>特征工程</a:t>
            </a:r>
          </a:p>
        </p:txBody>
      </p:sp>
      <p:sp>
        <p:nvSpPr>
          <p:cNvPr id="20"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latin typeface="华文仿宋" panose="02010600040101010101" pitchFamily="2" charset="-122"/>
              <a:ea typeface="华文仿宋" panose="02010600040101010101" pitchFamily="2" charset="-122"/>
              <a:sym typeface="微软雅黑" pitchFamily="34" charset="-122"/>
            </a:endParaRPr>
          </a:p>
        </p:txBody>
      </p:sp>
      <p:cxnSp>
        <p:nvCxnSpPr>
          <p:cNvPr id="33" name="直接连接符 32"/>
          <p:cNvCxnSpPr/>
          <p:nvPr/>
        </p:nvCxnSpPr>
        <p:spPr>
          <a:xfrm flipH="1">
            <a:off x="-14420" y="870741"/>
            <a:ext cx="50318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a:blip r:embed="rId3">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764551" y="285381"/>
            <a:ext cx="2969838" cy="8787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平行四边形 10">
            <a:extLst>
              <a:ext uri="{FF2B5EF4-FFF2-40B4-BE49-F238E27FC236}">
                <a16:creationId xmlns:a16="http://schemas.microsoft.com/office/drawing/2014/main" id="{C61C8239-20E5-49BB-9280-6BF0D39B4C36}"/>
              </a:ext>
            </a:extLst>
          </p:cNvPr>
          <p:cNvSpPr/>
          <p:nvPr/>
        </p:nvSpPr>
        <p:spPr>
          <a:xfrm>
            <a:off x="2459225" y="3039314"/>
            <a:ext cx="3714395" cy="878736"/>
          </a:xfrm>
          <a:prstGeom prst="parallelogram">
            <a:avLst>
              <a:gd name="adj" fmla="val 11096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平行四边形 9">
            <a:extLst>
              <a:ext uri="{FF2B5EF4-FFF2-40B4-BE49-F238E27FC236}">
                <a16:creationId xmlns:a16="http://schemas.microsoft.com/office/drawing/2014/main" id="{0A8B5BDE-2C00-4729-AABE-0D833AA18558}"/>
              </a:ext>
            </a:extLst>
          </p:cNvPr>
          <p:cNvSpPr/>
          <p:nvPr/>
        </p:nvSpPr>
        <p:spPr>
          <a:xfrm>
            <a:off x="2459225" y="2675671"/>
            <a:ext cx="3714395" cy="878736"/>
          </a:xfrm>
          <a:prstGeom prst="parallelogram">
            <a:avLst>
              <a:gd name="adj" fmla="val 110961"/>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平行四边形 1">
            <a:extLst>
              <a:ext uri="{FF2B5EF4-FFF2-40B4-BE49-F238E27FC236}">
                <a16:creationId xmlns:a16="http://schemas.microsoft.com/office/drawing/2014/main" id="{D5271E3C-7FF3-413D-B3A6-0D037B172177}"/>
              </a:ext>
            </a:extLst>
          </p:cNvPr>
          <p:cNvSpPr/>
          <p:nvPr/>
        </p:nvSpPr>
        <p:spPr>
          <a:xfrm>
            <a:off x="2456836" y="2335847"/>
            <a:ext cx="3714395" cy="878736"/>
          </a:xfrm>
          <a:prstGeom prst="parallelogram">
            <a:avLst>
              <a:gd name="adj" fmla="val 11096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a:extLst>
              <a:ext uri="{FF2B5EF4-FFF2-40B4-BE49-F238E27FC236}">
                <a16:creationId xmlns:a16="http://schemas.microsoft.com/office/drawing/2014/main" id="{85BC6DC2-9FA8-46F8-9325-FEA6235E60AF}"/>
              </a:ext>
            </a:extLst>
          </p:cNvPr>
          <p:cNvGrpSpPr/>
          <p:nvPr/>
        </p:nvGrpSpPr>
        <p:grpSpPr>
          <a:xfrm rot="16200000">
            <a:off x="6735856" y="1873371"/>
            <a:ext cx="238738" cy="1085179"/>
            <a:chOff x="4335141" y="4214343"/>
            <a:chExt cx="318318" cy="1446905"/>
          </a:xfrm>
        </p:grpSpPr>
        <p:sp>
          <p:nvSpPr>
            <p:cNvPr id="14" name="椭圆 13">
              <a:extLst>
                <a:ext uri="{FF2B5EF4-FFF2-40B4-BE49-F238E27FC236}">
                  <a16:creationId xmlns:a16="http://schemas.microsoft.com/office/drawing/2014/main" id="{DF51C3B2-5FFD-4559-9A37-CD5E336C2EC1}"/>
                </a:ext>
              </a:extLst>
            </p:cNvPr>
            <p:cNvSpPr/>
            <p:nvPr/>
          </p:nvSpPr>
          <p:spPr>
            <a:xfrm>
              <a:off x="4526459" y="4214343"/>
              <a:ext cx="127000" cy="127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tx1">
                    <a:lumMod val="75000"/>
                    <a:lumOff val="25000"/>
                  </a:schemeClr>
                </a:solidFill>
                <a:latin typeface="华文仿宋" panose="02010600040101010101" pitchFamily="2" charset="-122"/>
                <a:ea typeface="华文仿宋" panose="02010600040101010101" pitchFamily="2" charset="-122"/>
              </a:endParaRPr>
            </a:p>
          </p:txBody>
        </p:sp>
        <p:cxnSp>
          <p:nvCxnSpPr>
            <p:cNvPr id="15" name="直接连接符 14">
              <a:extLst>
                <a:ext uri="{FF2B5EF4-FFF2-40B4-BE49-F238E27FC236}">
                  <a16:creationId xmlns:a16="http://schemas.microsoft.com/office/drawing/2014/main" id="{73DB63DE-A8CE-4A7B-A840-D7962E8C717C}"/>
                </a:ext>
              </a:extLst>
            </p:cNvPr>
            <p:cNvCxnSpPr/>
            <p:nvPr/>
          </p:nvCxnSpPr>
          <p:spPr>
            <a:xfrm>
              <a:off x="4586152" y="4338634"/>
              <a:ext cx="0" cy="1322614"/>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 name="文本框 3">
              <a:extLst>
                <a:ext uri="{FF2B5EF4-FFF2-40B4-BE49-F238E27FC236}">
                  <a16:creationId xmlns:a16="http://schemas.microsoft.com/office/drawing/2014/main" id="{30785F07-B580-48C6-BED1-DD1F5546C97B}"/>
                </a:ext>
              </a:extLst>
            </p:cNvPr>
            <p:cNvSpPr txBox="1"/>
            <p:nvPr/>
          </p:nvSpPr>
          <p:spPr>
            <a:xfrm>
              <a:off x="4335141" y="4437112"/>
              <a:ext cx="246308" cy="430887"/>
            </a:xfrm>
            <a:prstGeom prst="rect">
              <a:avLst/>
            </a:prstGeom>
            <a:noFill/>
          </p:spPr>
          <p:txBody>
            <a:bodyPr wrap="none" rtlCol="0">
              <a:spAutoFit/>
            </a:bodyPr>
            <a:lstStyle/>
            <a:p>
              <a:pPr algn="r"/>
              <a:endParaRPr lang="en-US" altLang="zh-CN" sz="1500" dirty="0">
                <a:solidFill>
                  <a:schemeClr val="tx1">
                    <a:lumMod val="75000"/>
                    <a:lumOff val="25000"/>
                  </a:schemeClr>
                </a:solidFill>
                <a:latin typeface="华文仿宋" panose="02010600040101010101" pitchFamily="2" charset="-122"/>
                <a:ea typeface="华文仿宋" panose="02010600040101010101" pitchFamily="2" charset="-122"/>
              </a:endParaRPr>
            </a:p>
          </p:txBody>
        </p:sp>
      </p:grpSp>
      <p:grpSp>
        <p:nvGrpSpPr>
          <p:cNvPr id="17" name="组合 16">
            <a:extLst>
              <a:ext uri="{FF2B5EF4-FFF2-40B4-BE49-F238E27FC236}">
                <a16:creationId xmlns:a16="http://schemas.microsoft.com/office/drawing/2014/main" id="{D0DC9044-E689-4C75-948F-C5DFC78B59CB}"/>
              </a:ext>
            </a:extLst>
          </p:cNvPr>
          <p:cNvGrpSpPr/>
          <p:nvPr/>
        </p:nvGrpSpPr>
        <p:grpSpPr>
          <a:xfrm rot="16200000">
            <a:off x="6735855" y="2572449"/>
            <a:ext cx="238738" cy="1085179"/>
            <a:chOff x="4335141" y="4214343"/>
            <a:chExt cx="318318" cy="1446905"/>
          </a:xfrm>
        </p:grpSpPr>
        <p:sp>
          <p:nvSpPr>
            <p:cNvPr id="21" name="椭圆 20">
              <a:extLst>
                <a:ext uri="{FF2B5EF4-FFF2-40B4-BE49-F238E27FC236}">
                  <a16:creationId xmlns:a16="http://schemas.microsoft.com/office/drawing/2014/main" id="{75574C2E-C033-4758-A7ED-ABF0FD10F11A}"/>
                </a:ext>
              </a:extLst>
            </p:cNvPr>
            <p:cNvSpPr/>
            <p:nvPr/>
          </p:nvSpPr>
          <p:spPr>
            <a:xfrm>
              <a:off x="4526459" y="4214343"/>
              <a:ext cx="127000" cy="127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tx1">
                    <a:lumMod val="75000"/>
                    <a:lumOff val="25000"/>
                  </a:schemeClr>
                </a:solidFill>
                <a:latin typeface="华文仿宋" panose="02010600040101010101" pitchFamily="2" charset="-122"/>
                <a:ea typeface="华文仿宋" panose="02010600040101010101" pitchFamily="2" charset="-122"/>
              </a:endParaRPr>
            </a:p>
          </p:txBody>
        </p:sp>
        <p:cxnSp>
          <p:nvCxnSpPr>
            <p:cNvPr id="22" name="直接连接符 21">
              <a:extLst>
                <a:ext uri="{FF2B5EF4-FFF2-40B4-BE49-F238E27FC236}">
                  <a16:creationId xmlns:a16="http://schemas.microsoft.com/office/drawing/2014/main" id="{1C801463-8FC2-4EE1-BE67-9A3B5A326BDC}"/>
                </a:ext>
              </a:extLst>
            </p:cNvPr>
            <p:cNvCxnSpPr/>
            <p:nvPr/>
          </p:nvCxnSpPr>
          <p:spPr>
            <a:xfrm>
              <a:off x="4586152" y="4338634"/>
              <a:ext cx="0" cy="1322614"/>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3" name="文本框 3">
              <a:extLst>
                <a:ext uri="{FF2B5EF4-FFF2-40B4-BE49-F238E27FC236}">
                  <a16:creationId xmlns:a16="http://schemas.microsoft.com/office/drawing/2014/main" id="{9F45FB0D-AFCB-48AA-B3A5-651BCF05ED71}"/>
                </a:ext>
              </a:extLst>
            </p:cNvPr>
            <p:cNvSpPr txBox="1"/>
            <p:nvPr/>
          </p:nvSpPr>
          <p:spPr>
            <a:xfrm>
              <a:off x="4335141" y="4437112"/>
              <a:ext cx="246308" cy="430887"/>
            </a:xfrm>
            <a:prstGeom prst="rect">
              <a:avLst/>
            </a:prstGeom>
            <a:noFill/>
          </p:spPr>
          <p:txBody>
            <a:bodyPr wrap="none" rtlCol="0">
              <a:spAutoFit/>
            </a:bodyPr>
            <a:lstStyle/>
            <a:p>
              <a:pPr algn="r"/>
              <a:endParaRPr lang="en-US" altLang="zh-CN" sz="1500" dirty="0">
                <a:solidFill>
                  <a:schemeClr val="tx1">
                    <a:lumMod val="75000"/>
                    <a:lumOff val="25000"/>
                  </a:schemeClr>
                </a:solidFill>
                <a:latin typeface="华文仿宋" panose="02010600040101010101" pitchFamily="2" charset="-122"/>
                <a:ea typeface="华文仿宋" panose="02010600040101010101" pitchFamily="2" charset="-122"/>
              </a:endParaRPr>
            </a:p>
          </p:txBody>
        </p:sp>
      </p:grpSp>
      <p:sp>
        <p:nvSpPr>
          <p:cNvPr id="3" name="文本框 2">
            <a:extLst>
              <a:ext uri="{FF2B5EF4-FFF2-40B4-BE49-F238E27FC236}">
                <a16:creationId xmlns:a16="http://schemas.microsoft.com/office/drawing/2014/main" id="{72B84D3C-74E6-4116-BB5B-1CD8D1BB3857}"/>
              </a:ext>
            </a:extLst>
          </p:cNvPr>
          <p:cNvSpPr txBox="1"/>
          <p:nvPr/>
        </p:nvSpPr>
        <p:spPr>
          <a:xfrm>
            <a:off x="6407886" y="1960129"/>
            <a:ext cx="1300356" cy="361702"/>
          </a:xfrm>
          <a:prstGeom prst="rect">
            <a:avLst/>
          </a:prstGeom>
        </p:spPr>
        <p:txBody>
          <a:bodyPr wrap="none" rtlCol="0">
            <a:spAutoFit/>
          </a:bodyPr>
          <a:lstStyle/>
          <a:p>
            <a:pPr>
              <a:lnSpc>
                <a:spcPct val="130000"/>
              </a:lnSpc>
            </a:pPr>
            <a:r>
              <a:rPr kumimoji="1" lang="zh-CN" altLang="en-US" sz="1450" dirty="0">
                <a:solidFill>
                  <a:srgbClr val="071F65"/>
                </a:solidFill>
                <a:latin typeface="华文仿宋" panose="02010600040101010101" pitchFamily="2" charset="-122"/>
                <a:ea typeface="华文仿宋" panose="02010600040101010101" pitchFamily="2" charset="-122"/>
              </a:rPr>
              <a:t>用户基本特征</a:t>
            </a:r>
          </a:p>
        </p:txBody>
      </p:sp>
      <p:sp>
        <p:nvSpPr>
          <p:cNvPr id="24" name="文本框 23">
            <a:extLst>
              <a:ext uri="{FF2B5EF4-FFF2-40B4-BE49-F238E27FC236}">
                <a16:creationId xmlns:a16="http://schemas.microsoft.com/office/drawing/2014/main" id="{99085DA6-31C6-4D3E-BA83-58C3EA61CBA2}"/>
              </a:ext>
            </a:extLst>
          </p:cNvPr>
          <p:cNvSpPr txBox="1"/>
          <p:nvPr/>
        </p:nvSpPr>
        <p:spPr>
          <a:xfrm>
            <a:off x="6407886" y="2658293"/>
            <a:ext cx="1300356" cy="382412"/>
          </a:xfrm>
          <a:prstGeom prst="rect">
            <a:avLst/>
          </a:prstGeom>
        </p:spPr>
        <p:txBody>
          <a:bodyPr wrap="none" rtlCol="0">
            <a:spAutoFit/>
          </a:bodyPr>
          <a:lstStyle/>
          <a:p>
            <a:pPr>
              <a:lnSpc>
                <a:spcPct val="130000"/>
              </a:lnSpc>
            </a:pPr>
            <a:r>
              <a:rPr kumimoji="1" lang="zh-CN" altLang="en-US" sz="1450" dirty="0">
                <a:solidFill>
                  <a:srgbClr val="071F65"/>
                </a:solidFill>
                <a:latin typeface="华文仿宋" panose="02010600040101010101" pitchFamily="2" charset="-122"/>
                <a:ea typeface="华文仿宋" panose="02010600040101010101" pitchFamily="2" charset="-122"/>
              </a:rPr>
              <a:t>银行流水特征</a:t>
            </a:r>
          </a:p>
        </p:txBody>
      </p:sp>
      <p:grpSp>
        <p:nvGrpSpPr>
          <p:cNvPr id="25" name="组合 24">
            <a:extLst>
              <a:ext uri="{FF2B5EF4-FFF2-40B4-BE49-F238E27FC236}">
                <a16:creationId xmlns:a16="http://schemas.microsoft.com/office/drawing/2014/main" id="{8BA8BFB0-A779-4A48-B4D9-B72C60D5A22F}"/>
              </a:ext>
            </a:extLst>
          </p:cNvPr>
          <p:cNvGrpSpPr/>
          <p:nvPr/>
        </p:nvGrpSpPr>
        <p:grpSpPr>
          <a:xfrm rot="5400000">
            <a:off x="1658251" y="2952991"/>
            <a:ext cx="238738" cy="1085179"/>
            <a:chOff x="4335141" y="4214343"/>
            <a:chExt cx="318318" cy="1446905"/>
          </a:xfrm>
        </p:grpSpPr>
        <p:sp>
          <p:nvSpPr>
            <p:cNvPr id="26" name="椭圆 25">
              <a:extLst>
                <a:ext uri="{FF2B5EF4-FFF2-40B4-BE49-F238E27FC236}">
                  <a16:creationId xmlns:a16="http://schemas.microsoft.com/office/drawing/2014/main" id="{1DED5157-56CD-4D95-98D1-A109B83BF0D8}"/>
                </a:ext>
              </a:extLst>
            </p:cNvPr>
            <p:cNvSpPr/>
            <p:nvPr/>
          </p:nvSpPr>
          <p:spPr>
            <a:xfrm>
              <a:off x="4526459" y="4214343"/>
              <a:ext cx="127000" cy="127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tx1">
                    <a:lumMod val="75000"/>
                    <a:lumOff val="25000"/>
                  </a:schemeClr>
                </a:solidFill>
                <a:latin typeface="华文仿宋" panose="02010600040101010101" pitchFamily="2" charset="-122"/>
                <a:ea typeface="华文仿宋" panose="02010600040101010101" pitchFamily="2" charset="-122"/>
              </a:endParaRPr>
            </a:p>
          </p:txBody>
        </p:sp>
        <p:cxnSp>
          <p:nvCxnSpPr>
            <p:cNvPr id="27" name="直接连接符 26">
              <a:extLst>
                <a:ext uri="{FF2B5EF4-FFF2-40B4-BE49-F238E27FC236}">
                  <a16:creationId xmlns:a16="http://schemas.microsoft.com/office/drawing/2014/main" id="{A5B69208-F43F-4895-9F64-958A052C45CA}"/>
                </a:ext>
              </a:extLst>
            </p:cNvPr>
            <p:cNvCxnSpPr/>
            <p:nvPr/>
          </p:nvCxnSpPr>
          <p:spPr>
            <a:xfrm>
              <a:off x="4586152" y="4338634"/>
              <a:ext cx="0" cy="1322614"/>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8" name="文本框 3">
              <a:extLst>
                <a:ext uri="{FF2B5EF4-FFF2-40B4-BE49-F238E27FC236}">
                  <a16:creationId xmlns:a16="http://schemas.microsoft.com/office/drawing/2014/main" id="{1480A709-4E33-47FD-B01A-B2B521227707}"/>
                </a:ext>
              </a:extLst>
            </p:cNvPr>
            <p:cNvSpPr txBox="1"/>
            <p:nvPr/>
          </p:nvSpPr>
          <p:spPr>
            <a:xfrm>
              <a:off x="4335141" y="4437112"/>
              <a:ext cx="246308" cy="430887"/>
            </a:xfrm>
            <a:prstGeom prst="rect">
              <a:avLst/>
            </a:prstGeom>
            <a:noFill/>
          </p:spPr>
          <p:txBody>
            <a:bodyPr wrap="none" rtlCol="0">
              <a:spAutoFit/>
            </a:bodyPr>
            <a:lstStyle/>
            <a:p>
              <a:pPr algn="r"/>
              <a:endParaRPr lang="en-US" altLang="zh-CN" sz="1500" dirty="0">
                <a:solidFill>
                  <a:schemeClr val="tx1">
                    <a:lumMod val="75000"/>
                    <a:lumOff val="25000"/>
                  </a:schemeClr>
                </a:solidFill>
                <a:latin typeface="华文仿宋" panose="02010600040101010101" pitchFamily="2" charset="-122"/>
                <a:ea typeface="华文仿宋" panose="02010600040101010101" pitchFamily="2" charset="-122"/>
              </a:endParaRPr>
            </a:p>
          </p:txBody>
        </p:sp>
      </p:grpSp>
      <p:grpSp>
        <p:nvGrpSpPr>
          <p:cNvPr id="29" name="组合 28">
            <a:extLst>
              <a:ext uri="{FF2B5EF4-FFF2-40B4-BE49-F238E27FC236}">
                <a16:creationId xmlns:a16="http://schemas.microsoft.com/office/drawing/2014/main" id="{C0EF99CF-3222-499D-AE19-4B386684374E}"/>
              </a:ext>
            </a:extLst>
          </p:cNvPr>
          <p:cNvGrpSpPr/>
          <p:nvPr/>
        </p:nvGrpSpPr>
        <p:grpSpPr>
          <a:xfrm rot="5400000">
            <a:off x="1658250" y="3650110"/>
            <a:ext cx="238738" cy="1085179"/>
            <a:chOff x="4335141" y="4214343"/>
            <a:chExt cx="318318" cy="1446905"/>
          </a:xfrm>
        </p:grpSpPr>
        <p:sp>
          <p:nvSpPr>
            <p:cNvPr id="30" name="椭圆 29">
              <a:extLst>
                <a:ext uri="{FF2B5EF4-FFF2-40B4-BE49-F238E27FC236}">
                  <a16:creationId xmlns:a16="http://schemas.microsoft.com/office/drawing/2014/main" id="{D214E882-3C64-463A-97E8-0CA643A81942}"/>
                </a:ext>
              </a:extLst>
            </p:cNvPr>
            <p:cNvSpPr/>
            <p:nvPr/>
          </p:nvSpPr>
          <p:spPr>
            <a:xfrm>
              <a:off x="4526459" y="4214343"/>
              <a:ext cx="127000" cy="127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tx1">
                    <a:lumMod val="75000"/>
                    <a:lumOff val="25000"/>
                  </a:schemeClr>
                </a:solidFill>
                <a:latin typeface="华文仿宋" panose="02010600040101010101" pitchFamily="2" charset="-122"/>
                <a:ea typeface="华文仿宋" panose="02010600040101010101" pitchFamily="2" charset="-122"/>
              </a:endParaRPr>
            </a:p>
          </p:txBody>
        </p:sp>
        <p:cxnSp>
          <p:nvCxnSpPr>
            <p:cNvPr id="31" name="直接连接符 30">
              <a:extLst>
                <a:ext uri="{FF2B5EF4-FFF2-40B4-BE49-F238E27FC236}">
                  <a16:creationId xmlns:a16="http://schemas.microsoft.com/office/drawing/2014/main" id="{E4C996CD-FF9A-407A-8DCA-8C7AA56A512E}"/>
                </a:ext>
              </a:extLst>
            </p:cNvPr>
            <p:cNvCxnSpPr/>
            <p:nvPr/>
          </p:nvCxnSpPr>
          <p:spPr>
            <a:xfrm>
              <a:off x="4586152" y="4338634"/>
              <a:ext cx="0" cy="1322614"/>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2" name="文本框 3">
              <a:extLst>
                <a:ext uri="{FF2B5EF4-FFF2-40B4-BE49-F238E27FC236}">
                  <a16:creationId xmlns:a16="http://schemas.microsoft.com/office/drawing/2014/main" id="{754201D4-B65B-4706-AFA0-D22499B20DCA}"/>
                </a:ext>
              </a:extLst>
            </p:cNvPr>
            <p:cNvSpPr txBox="1"/>
            <p:nvPr/>
          </p:nvSpPr>
          <p:spPr>
            <a:xfrm>
              <a:off x="4335141" y="4437112"/>
              <a:ext cx="246308" cy="430887"/>
            </a:xfrm>
            <a:prstGeom prst="rect">
              <a:avLst/>
            </a:prstGeom>
            <a:noFill/>
          </p:spPr>
          <p:txBody>
            <a:bodyPr wrap="none" rtlCol="0">
              <a:spAutoFit/>
            </a:bodyPr>
            <a:lstStyle/>
            <a:p>
              <a:pPr algn="r"/>
              <a:endParaRPr lang="en-US" altLang="zh-CN" sz="1500" dirty="0">
                <a:solidFill>
                  <a:schemeClr val="tx1">
                    <a:lumMod val="75000"/>
                    <a:lumOff val="25000"/>
                  </a:schemeClr>
                </a:solidFill>
                <a:latin typeface="华文仿宋" panose="02010600040101010101" pitchFamily="2" charset="-122"/>
                <a:ea typeface="华文仿宋" panose="02010600040101010101" pitchFamily="2" charset="-122"/>
              </a:endParaRPr>
            </a:p>
          </p:txBody>
        </p:sp>
      </p:grpSp>
      <p:sp>
        <p:nvSpPr>
          <p:cNvPr id="34" name="文本框 33">
            <a:extLst>
              <a:ext uri="{FF2B5EF4-FFF2-40B4-BE49-F238E27FC236}">
                <a16:creationId xmlns:a16="http://schemas.microsoft.com/office/drawing/2014/main" id="{575C6A68-7078-4F74-B848-B74DA68E46A0}"/>
              </a:ext>
            </a:extLst>
          </p:cNvPr>
          <p:cNvSpPr txBox="1"/>
          <p:nvPr/>
        </p:nvSpPr>
        <p:spPr>
          <a:xfrm>
            <a:off x="908802" y="3151153"/>
            <a:ext cx="1300356" cy="382412"/>
          </a:xfrm>
          <a:prstGeom prst="rect">
            <a:avLst/>
          </a:prstGeom>
        </p:spPr>
        <p:txBody>
          <a:bodyPr wrap="none" rtlCol="0">
            <a:spAutoFit/>
          </a:bodyPr>
          <a:lstStyle/>
          <a:p>
            <a:pPr>
              <a:lnSpc>
                <a:spcPct val="130000"/>
              </a:lnSpc>
            </a:pPr>
            <a:r>
              <a:rPr kumimoji="1" lang="zh-CN" altLang="en-US" sz="1450" dirty="0">
                <a:solidFill>
                  <a:srgbClr val="071F65"/>
                </a:solidFill>
                <a:latin typeface="华文仿宋" panose="02010600040101010101" pitchFamily="2" charset="-122"/>
                <a:ea typeface="华文仿宋" panose="02010600040101010101" pitchFamily="2" charset="-122"/>
              </a:rPr>
              <a:t>用户浏览特征</a:t>
            </a:r>
          </a:p>
        </p:txBody>
      </p:sp>
      <p:sp>
        <p:nvSpPr>
          <p:cNvPr id="35" name="文本框 34">
            <a:extLst>
              <a:ext uri="{FF2B5EF4-FFF2-40B4-BE49-F238E27FC236}">
                <a16:creationId xmlns:a16="http://schemas.microsoft.com/office/drawing/2014/main" id="{849B2D5D-B718-435F-9CD6-FD89956D86F3}"/>
              </a:ext>
            </a:extLst>
          </p:cNvPr>
          <p:cNvSpPr txBox="1"/>
          <p:nvPr/>
        </p:nvSpPr>
        <p:spPr>
          <a:xfrm>
            <a:off x="722854" y="3786000"/>
            <a:ext cx="1486304" cy="382412"/>
          </a:xfrm>
          <a:prstGeom prst="rect">
            <a:avLst/>
          </a:prstGeom>
        </p:spPr>
        <p:txBody>
          <a:bodyPr wrap="none" rtlCol="0">
            <a:spAutoFit/>
          </a:bodyPr>
          <a:lstStyle/>
          <a:p>
            <a:pPr>
              <a:lnSpc>
                <a:spcPct val="130000"/>
              </a:lnSpc>
            </a:pPr>
            <a:r>
              <a:rPr kumimoji="1" lang="zh-CN" altLang="en-US" sz="1450" dirty="0">
                <a:solidFill>
                  <a:srgbClr val="071F65"/>
                </a:solidFill>
                <a:latin typeface="华文仿宋" panose="02010600040101010101" pitchFamily="2" charset="-122"/>
                <a:ea typeface="华文仿宋" panose="02010600040101010101" pitchFamily="2" charset="-122"/>
              </a:rPr>
              <a:t>信用卡账单特征</a:t>
            </a:r>
          </a:p>
        </p:txBody>
      </p:sp>
      <p:sp>
        <p:nvSpPr>
          <p:cNvPr id="4" name="文本框 3">
            <a:extLst>
              <a:ext uri="{FF2B5EF4-FFF2-40B4-BE49-F238E27FC236}">
                <a16:creationId xmlns:a16="http://schemas.microsoft.com/office/drawing/2014/main" id="{E26FBCF1-39AA-4376-9924-B2B3DFB2C775}"/>
              </a:ext>
            </a:extLst>
          </p:cNvPr>
          <p:cNvSpPr txBox="1"/>
          <p:nvPr/>
        </p:nvSpPr>
        <p:spPr>
          <a:xfrm>
            <a:off x="704015" y="959063"/>
            <a:ext cx="5012911" cy="1052596"/>
          </a:xfrm>
          <a:prstGeom prst="rect">
            <a:avLst/>
          </a:prstGeom>
          <a:noFill/>
        </p:spPr>
        <p:txBody>
          <a:bodyPr wrap="none" rtlCol="0">
            <a:spAutoFit/>
          </a:bodyPr>
          <a:lstStyle/>
          <a:p>
            <a:pPr>
              <a:lnSpc>
                <a:spcPct val="130000"/>
              </a:lnSpc>
            </a:pPr>
            <a:r>
              <a:rPr kumimoji="1" lang="zh-CN" altLang="en-US" sz="2400" dirty="0">
                <a:solidFill>
                  <a:srgbClr val="071F65"/>
                </a:solidFill>
                <a:latin typeface="隶书" panose="02010509060101010101" pitchFamily="49" charset="-122"/>
                <a:ea typeface="隶书" panose="02010509060101010101" pitchFamily="49" charset="-122"/>
              </a:rPr>
              <a:t>“ </a:t>
            </a:r>
            <a:r>
              <a:rPr kumimoji="1" lang="zh-CN" altLang="zh-CN" sz="1450" dirty="0">
                <a:solidFill>
                  <a:srgbClr val="071F65"/>
                </a:solidFill>
                <a:latin typeface="华文仿宋" panose="02010600040101010101" pitchFamily="2" charset="-122"/>
                <a:ea typeface="华文仿宋" panose="02010600040101010101" pitchFamily="2" charset="-122"/>
              </a:rPr>
              <a:t>数据和特征决定了机器学习的上限，</a:t>
            </a:r>
            <a:endParaRPr kumimoji="1" lang="en-US" altLang="zh-CN" sz="1450" dirty="0">
              <a:solidFill>
                <a:srgbClr val="071F65"/>
              </a:solidFill>
              <a:latin typeface="华文仿宋" panose="02010600040101010101" pitchFamily="2" charset="-122"/>
              <a:ea typeface="华文仿宋" panose="02010600040101010101" pitchFamily="2" charset="-122"/>
            </a:endParaRPr>
          </a:p>
          <a:p>
            <a:pPr>
              <a:lnSpc>
                <a:spcPct val="130000"/>
              </a:lnSpc>
            </a:pPr>
            <a:r>
              <a:rPr kumimoji="1" lang="en-US" altLang="zh-CN" sz="1450" dirty="0">
                <a:solidFill>
                  <a:srgbClr val="071F65"/>
                </a:solidFill>
                <a:latin typeface="华文仿宋" panose="02010600040101010101" pitchFamily="2" charset="-122"/>
                <a:ea typeface="华文仿宋" panose="02010600040101010101" pitchFamily="2" charset="-122"/>
              </a:rPr>
              <a:t>					</a:t>
            </a:r>
            <a:r>
              <a:rPr kumimoji="1" lang="zh-CN" altLang="zh-CN" sz="1450" dirty="0">
                <a:solidFill>
                  <a:srgbClr val="071F65"/>
                </a:solidFill>
                <a:latin typeface="华文仿宋" panose="02010600040101010101" pitchFamily="2" charset="-122"/>
                <a:ea typeface="华文仿宋" panose="02010600040101010101" pitchFamily="2" charset="-122"/>
              </a:rPr>
              <a:t>而模型和算法只是逼近这个上限。</a:t>
            </a:r>
            <a:r>
              <a:rPr kumimoji="1" lang="zh-CN" altLang="en-US" sz="2400" dirty="0">
                <a:solidFill>
                  <a:srgbClr val="071F65"/>
                </a:solidFill>
                <a:latin typeface="隶书" panose="02010509060101010101" pitchFamily="49" charset="-122"/>
                <a:ea typeface="隶书" panose="02010509060101010101" pitchFamily="49" charset="-122"/>
              </a:rPr>
              <a:t>”</a:t>
            </a:r>
          </a:p>
        </p:txBody>
      </p:sp>
    </p:spTree>
    <p:extLst>
      <p:ext uri="{BB962C8B-B14F-4D97-AF65-F5344CB8AC3E}">
        <p14:creationId xmlns:p14="http://schemas.microsoft.com/office/powerpoint/2010/main" val="30158228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par>
                                <p:cTn id="8" presetID="22" presetClass="entr" presetSubtype="1"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up)">
                                      <p:cBhvr>
                                        <p:cTn id="10" dur="500"/>
                                        <p:tgtEl>
                                          <p:spTgt spid="17"/>
                                        </p:tgtEl>
                                      </p:cBhvr>
                                    </p:animEffect>
                                  </p:childTnLst>
                                </p:cTn>
                              </p:par>
                              <p:par>
                                <p:cTn id="11" presetID="22" presetClass="entr" presetSubtype="1"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wipe(up)">
                                      <p:cBhvr>
                                        <p:cTn id="13" dur="500"/>
                                        <p:tgtEl>
                                          <p:spTgt spid="25"/>
                                        </p:tgtEl>
                                      </p:cBhvr>
                                    </p:animEffect>
                                  </p:childTnLst>
                                </p:cTn>
                              </p:par>
                              <p:par>
                                <p:cTn id="14" presetID="22" presetClass="entr" presetSubtype="1" fill="hold"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wipe(up)">
                                      <p:cBhvr>
                                        <p:cTn id="1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46"/>
          <p:cNvSpPr>
            <a:spLocks noChangeArrowheads="1"/>
          </p:cNvSpPr>
          <p:nvPr/>
        </p:nvSpPr>
        <p:spPr bwMode="auto">
          <a:xfrm>
            <a:off x="476188" y="177842"/>
            <a:ext cx="1415768"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400" b="1" dirty="0">
                <a:solidFill>
                  <a:schemeClr val="accent1"/>
                </a:solidFill>
                <a:latin typeface="华文仿宋" panose="02010600040101010101" pitchFamily="2" charset="-122"/>
                <a:ea typeface="华文仿宋" panose="02010600040101010101" pitchFamily="2" charset="-122"/>
              </a:rPr>
              <a:t>特征工程</a:t>
            </a:r>
          </a:p>
        </p:txBody>
      </p:sp>
      <p:sp>
        <p:nvSpPr>
          <p:cNvPr id="20"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latin typeface="华文仿宋" panose="02010600040101010101" pitchFamily="2" charset="-122"/>
              <a:ea typeface="华文仿宋" panose="02010600040101010101" pitchFamily="2" charset="-122"/>
              <a:sym typeface="微软雅黑" pitchFamily="34" charset="-122"/>
            </a:endParaRPr>
          </a:p>
        </p:txBody>
      </p:sp>
      <p:sp>
        <p:nvSpPr>
          <p:cNvPr id="50" name="TextBox 29"/>
          <p:cNvSpPr txBox="1"/>
          <p:nvPr/>
        </p:nvSpPr>
        <p:spPr>
          <a:xfrm>
            <a:off x="409611" y="1107811"/>
            <a:ext cx="8721053" cy="2100573"/>
          </a:xfrm>
          <a:prstGeom prst="rect">
            <a:avLst/>
          </a:prstGeom>
          <a:noFill/>
        </p:spPr>
        <p:txBody>
          <a:bodyPr wrap="square" lIns="91438" tIns="45719" rIns="91438" bIns="45719" rtlCol="0">
            <a:spAutoFit/>
          </a:bodyPr>
          <a:lstStyle/>
          <a:p>
            <a:r>
              <a:rPr kumimoji="1" lang="zh-CN" altLang="en-US" sz="1450" b="1" u="sng" dirty="0">
                <a:solidFill>
                  <a:srgbClr val="071F65"/>
                </a:solidFill>
                <a:latin typeface="华文仿宋" panose="02010600040101010101" pitchFamily="2" charset="-122"/>
                <a:ea typeface="华文仿宋" panose="02010600040101010101" pitchFamily="2" charset="-122"/>
              </a:rPr>
              <a:t>用户基本特征</a:t>
            </a:r>
            <a:r>
              <a:rPr kumimoji="1" lang="zh-CN" altLang="en-US" sz="1450" dirty="0">
                <a:solidFill>
                  <a:srgbClr val="071F65"/>
                </a:solidFill>
                <a:latin typeface="华文仿宋" panose="02010600040101010101" pitchFamily="2" charset="-122"/>
                <a:ea typeface="华文仿宋" panose="02010600040101010101" pitchFamily="2" charset="-122"/>
              </a:rPr>
              <a:t>： 描述用户的基本属性信息</a:t>
            </a:r>
            <a:endParaRPr kumimoji="1" lang="en-US" altLang="zh-CN" sz="1450" dirty="0">
              <a:solidFill>
                <a:srgbClr val="071F65"/>
              </a:solidFill>
              <a:latin typeface="华文仿宋" panose="02010600040101010101" pitchFamily="2" charset="-122"/>
              <a:ea typeface="华文仿宋" panose="02010600040101010101" pitchFamily="2" charset="-122"/>
            </a:endParaRPr>
          </a:p>
          <a:p>
            <a:r>
              <a:rPr kumimoji="1" lang="en-US" altLang="zh-CN" sz="1450" dirty="0">
                <a:solidFill>
                  <a:srgbClr val="071F65"/>
                </a:solidFill>
                <a:latin typeface="华文仿宋" panose="02010600040101010101" pitchFamily="2" charset="-122"/>
                <a:ea typeface="华文仿宋" panose="02010600040101010101" pitchFamily="2" charset="-122"/>
              </a:rPr>
              <a:t>				</a:t>
            </a:r>
            <a:r>
              <a:rPr kumimoji="1" lang="zh-CN" altLang="en-US" sz="1450" dirty="0">
                <a:solidFill>
                  <a:srgbClr val="071F65"/>
                </a:solidFill>
                <a:latin typeface="华文仿宋" panose="02010600040101010101" pitchFamily="2" charset="-122"/>
                <a:ea typeface="华文仿宋" panose="02010600040101010101" pitchFamily="2" charset="-122"/>
              </a:rPr>
              <a:t>性别，职业，教育程度，婚姻状态，户口类型</a:t>
            </a:r>
            <a:endParaRPr kumimoji="1" lang="en-US" altLang="zh-CN" sz="1450" dirty="0">
              <a:solidFill>
                <a:srgbClr val="071F65"/>
              </a:solidFill>
              <a:latin typeface="华文仿宋" panose="02010600040101010101" pitchFamily="2" charset="-122"/>
              <a:ea typeface="华文仿宋" panose="02010600040101010101" pitchFamily="2" charset="-122"/>
            </a:endParaRPr>
          </a:p>
          <a:p>
            <a:endParaRPr kumimoji="1" lang="en-US" altLang="zh-CN" sz="1450" dirty="0">
              <a:solidFill>
                <a:srgbClr val="071F65"/>
              </a:solidFill>
              <a:latin typeface="华文仿宋" panose="02010600040101010101" pitchFamily="2" charset="-122"/>
              <a:ea typeface="华文仿宋" panose="02010600040101010101" pitchFamily="2" charset="-122"/>
            </a:endParaRPr>
          </a:p>
          <a:p>
            <a:r>
              <a:rPr kumimoji="1" lang="zh-CN" altLang="en-US" sz="1450" b="1" u="sng" dirty="0">
                <a:solidFill>
                  <a:srgbClr val="071F65"/>
                </a:solidFill>
                <a:latin typeface="华文仿宋" panose="02010600040101010101" pitchFamily="2" charset="-122"/>
                <a:ea typeface="华文仿宋" panose="02010600040101010101" pitchFamily="2" charset="-122"/>
              </a:rPr>
              <a:t>银行流水特征</a:t>
            </a:r>
            <a:r>
              <a:rPr kumimoji="1" lang="zh-CN" altLang="en-US" sz="1450" dirty="0">
                <a:solidFill>
                  <a:srgbClr val="071F65"/>
                </a:solidFill>
                <a:latin typeface="华文仿宋" panose="02010600040101010101" pitchFamily="2" charset="-122"/>
                <a:ea typeface="华文仿宋" panose="02010600040101010101" pitchFamily="2" charset="-122"/>
              </a:rPr>
              <a:t>：描述用户的所有银行消费信息</a:t>
            </a:r>
            <a:endParaRPr kumimoji="1" lang="en-US" altLang="zh-CN" sz="1450" dirty="0">
              <a:solidFill>
                <a:srgbClr val="071F65"/>
              </a:solidFill>
              <a:latin typeface="华文仿宋" panose="02010600040101010101" pitchFamily="2" charset="-122"/>
              <a:ea typeface="华文仿宋" panose="02010600040101010101" pitchFamily="2" charset="-122"/>
            </a:endParaRPr>
          </a:p>
          <a:p>
            <a:r>
              <a:rPr kumimoji="1" lang="en-US" altLang="zh-CN" sz="1450" dirty="0">
                <a:solidFill>
                  <a:srgbClr val="071F65"/>
                </a:solidFill>
                <a:latin typeface="华文仿宋" panose="02010600040101010101" pitchFamily="2" charset="-122"/>
                <a:ea typeface="华文仿宋" panose="02010600040101010101" pitchFamily="2" charset="-122"/>
              </a:rPr>
              <a:t>				</a:t>
            </a:r>
            <a:r>
              <a:rPr kumimoji="1" lang="zh-CN" altLang="en-US" sz="1450" dirty="0">
                <a:solidFill>
                  <a:srgbClr val="071F65"/>
                </a:solidFill>
                <a:latin typeface="华文仿宋" panose="02010600040101010101" pitchFamily="2" charset="-122"/>
                <a:ea typeface="华文仿宋" panose="02010600040101010101" pitchFamily="2" charset="-122"/>
              </a:rPr>
              <a:t>账户流通金额，交易频繁程度，收入支出比，平均每天收入金额，工资与非工资收入</a:t>
            </a:r>
            <a:endParaRPr kumimoji="1" lang="en-US" altLang="zh-CN" sz="1450" dirty="0">
              <a:solidFill>
                <a:srgbClr val="071F65"/>
              </a:solidFill>
              <a:latin typeface="华文仿宋" panose="02010600040101010101" pitchFamily="2" charset="-122"/>
              <a:ea typeface="华文仿宋" panose="02010600040101010101" pitchFamily="2" charset="-122"/>
            </a:endParaRPr>
          </a:p>
          <a:p>
            <a:r>
              <a:rPr kumimoji="1" lang="en-US" altLang="zh-CN" sz="1450" dirty="0">
                <a:solidFill>
                  <a:srgbClr val="071F65"/>
                </a:solidFill>
                <a:latin typeface="华文仿宋" panose="02010600040101010101" pitchFamily="2" charset="-122"/>
                <a:ea typeface="华文仿宋" panose="02010600040101010101" pitchFamily="2" charset="-122"/>
              </a:rPr>
              <a:t>				</a:t>
            </a:r>
          </a:p>
          <a:p>
            <a:r>
              <a:rPr kumimoji="1" lang="zh-CN" altLang="en-US" sz="1450" b="1" u="sng" dirty="0">
                <a:solidFill>
                  <a:srgbClr val="071F65"/>
                </a:solidFill>
                <a:latin typeface="华文仿宋" panose="02010600040101010101" pitchFamily="2" charset="-122"/>
                <a:ea typeface="华文仿宋" panose="02010600040101010101" pitchFamily="2" charset="-122"/>
              </a:rPr>
              <a:t>用户浏览特征</a:t>
            </a:r>
            <a:r>
              <a:rPr kumimoji="1" lang="zh-CN" altLang="en-US" sz="1450" dirty="0">
                <a:solidFill>
                  <a:srgbClr val="071F65"/>
                </a:solidFill>
                <a:latin typeface="华文仿宋" panose="02010600040101010101" pitchFamily="2" charset="-122"/>
                <a:ea typeface="华文仿宋" panose="02010600040101010101" pitchFamily="2" charset="-122"/>
              </a:rPr>
              <a:t>：描述用户对本身消费行为的关注情况</a:t>
            </a:r>
            <a:endParaRPr kumimoji="1" lang="en-US" altLang="zh-CN" sz="1450" dirty="0">
              <a:solidFill>
                <a:srgbClr val="071F65"/>
              </a:solidFill>
              <a:latin typeface="华文仿宋" panose="02010600040101010101" pitchFamily="2" charset="-122"/>
              <a:ea typeface="华文仿宋" panose="02010600040101010101" pitchFamily="2" charset="-122"/>
            </a:endParaRPr>
          </a:p>
          <a:p>
            <a:r>
              <a:rPr kumimoji="1" lang="en-US" altLang="zh-CN" sz="1450" dirty="0">
                <a:solidFill>
                  <a:srgbClr val="071F65"/>
                </a:solidFill>
                <a:latin typeface="华文仿宋" panose="02010600040101010101" pitchFamily="2" charset="-122"/>
                <a:ea typeface="华文仿宋" panose="02010600040101010101" pitchFamily="2" charset="-122"/>
              </a:rPr>
              <a:t>				</a:t>
            </a:r>
            <a:r>
              <a:rPr kumimoji="1" lang="zh-CN" altLang="en-US" sz="1450" dirty="0">
                <a:solidFill>
                  <a:srgbClr val="071F65"/>
                </a:solidFill>
                <a:latin typeface="华文仿宋" panose="02010600040101010101" pitchFamily="2" charset="-122"/>
                <a:ea typeface="华文仿宋" panose="02010600040101010101" pitchFamily="2" charset="-122"/>
              </a:rPr>
              <a:t>识别用户的责任意识</a:t>
            </a:r>
            <a:endParaRPr kumimoji="1" lang="en-US" altLang="zh-CN" sz="1450" dirty="0">
              <a:solidFill>
                <a:srgbClr val="071F65"/>
              </a:solidFill>
              <a:latin typeface="华文仿宋" panose="02010600040101010101" pitchFamily="2" charset="-122"/>
              <a:ea typeface="华文仿宋" panose="02010600040101010101" pitchFamily="2" charset="-122"/>
            </a:endParaRPr>
          </a:p>
          <a:p>
            <a:r>
              <a:rPr kumimoji="1" lang="en-US" altLang="zh-CN" sz="1450" dirty="0">
                <a:solidFill>
                  <a:srgbClr val="071F65"/>
                </a:solidFill>
                <a:latin typeface="华文仿宋" panose="02010600040101010101" pitchFamily="2" charset="-122"/>
                <a:ea typeface="华文仿宋" panose="02010600040101010101" pitchFamily="2" charset="-122"/>
              </a:rPr>
              <a:t>				274</a:t>
            </a:r>
            <a:r>
              <a:rPr kumimoji="1" lang="zh-CN" altLang="en-US" sz="1450" dirty="0">
                <a:solidFill>
                  <a:srgbClr val="071F65"/>
                </a:solidFill>
                <a:latin typeface="华文仿宋" panose="02010600040101010101" pitchFamily="2" charset="-122"/>
                <a:ea typeface="华文仿宋" panose="02010600040101010101" pitchFamily="2" charset="-122"/>
              </a:rPr>
              <a:t>组浏览数据</a:t>
            </a:r>
            <a:r>
              <a:rPr kumimoji="1" lang="en-US" altLang="zh-CN" sz="1450" dirty="0">
                <a:solidFill>
                  <a:srgbClr val="071F65"/>
                </a:solidFill>
                <a:latin typeface="华文仿宋" panose="02010600040101010101" pitchFamily="2" charset="-122"/>
                <a:ea typeface="华文仿宋" panose="02010600040101010101" pitchFamily="2" charset="-122"/>
              </a:rPr>
              <a:t>——</a:t>
            </a:r>
            <a:r>
              <a:rPr kumimoji="1" lang="zh-CN" altLang="en-US" sz="1450" dirty="0">
                <a:solidFill>
                  <a:srgbClr val="071F65"/>
                </a:solidFill>
                <a:latin typeface="华文仿宋" panose="02010600040101010101" pitchFamily="2" charset="-122"/>
                <a:ea typeface="华文仿宋" panose="02010600040101010101" pitchFamily="2" charset="-122"/>
              </a:rPr>
              <a:t>浏览行为</a:t>
            </a:r>
            <a:endParaRPr kumimoji="1" lang="en-US" altLang="zh-CN" sz="1450" dirty="0">
              <a:solidFill>
                <a:srgbClr val="071F65"/>
              </a:solidFill>
              <a:latin typeface="华文仿宋" panose="02010600040101010101" pitchFamily="2" charset="-122"/>
              <a:ea typeface="华文仿宋" panose="02010600040101010101" pitchFamily="2" charset="-122"/>
            </a:endParaRPr>
          </a:p>
        </p:txBody>
      </p:sp>
      <p:cxnSp>
        <p:nvCxnSpPr>
          <p:cNvPr id="33" name="直接连接符 32"/>
          <p:cNvCxnSpPr/>
          <p:nvPr/>
        </p:nvCxnSpPr>
        <p:spPr>
          <a:xfrm flipH="1">
            <a:off x="-14420" y="870741"/>
            <a:ext cx="50318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a:blip r:embed="rId3">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764551" y="285381"/>
            <a:ext cx="2969838" cy="8787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7001062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46"/>
          <p:cNvSpPr>
            <a:spLocks noChangeArrowheads="1"/>
          </p:cNvSpPr>
          <p:nvPr/>
        </p:nvSpPr>
        <p:spPr bwMode="auto">
          <a:xfrm>
            <a:off x="476188" y="177842"/>
            <a:ext cx="1415768"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400" b="1" dirty="0">
                <a:solidFill>
                  <a:schemeClr val="accent1"/>
                </a:solidFill>
                <a:latin typeface="华文仿宋" panose="02010600040101010101" pitchFamily="2" charset="-122"/>
                <a:ea typeface="华文仿宋" panose="02010600040101010101" pitchFamily="2" charset="-122"/>
              </a:rPr>
              <a:t>特征工程</a:t>
            </a:r>
          </a:p>
        </p:txBody>
      </p:sp>
      <p:sp>
        <p:nvSpPr>
          <p:cNvPr id="20"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latin typeface="华文仿宋" panose="02010600040101010101" pitchFamily="2" charset="-122"/>
              <a:ea typeface="华文仿宋" panose="02010600040101010101" pitchFamily="2" charset="-122"/>
              <a:sym typeface="微软雅黑" pitchFamily="34" charset="-122"/>
            </a:endParaRPr>
          </a:p>
        </p:txBody>
      </p:sp>
      <p:sp>
        <p:nvSpPr>
          <p:cNvPr id="50" name="TextBox 29"/>
          <p:cNvSpPr txBox="1"/>
          <p:nvPr/>
        </p:nvSpPr>
        <p:spPr>
          <a:xfrm>
            <a:off x="552733" y="1126710"/>
            <a:ext cx="4181827" cy="2323711"/>
          </a:xfrm>
          <a:prstGeom prst="rect">
            <a:avLst/>
          </a:prstGeom>
          <a:noFill/>
        </p:spPr>
        <p:txBody>
          <a:bodyPr wrap="square" lIns="91438" tIns="45719" rIns="91438" bIns="45719" rtlCol="0">
            <a:spAutoFit/>
          </a:bodyPr>
          <a:lstStyle/>
          <a:p>
            <a:r>
              <a:rPr kumimoji="1" lang="zh-CN" altLang="en-US" sz="1450" b="1" u="sng" dirty="0">
                <a:solidFill>
                  <a:srgbClr val="071F65"/>
                </a:solidFill>
                <a:latin typeface="华文仿宋" panose="02010600040101010101" pitchFamily="2" charset="-122"/>
                <a:ea typeface="华文仿宋" panose="02010600040101010101" pitchFamily="2" charset="-122"/>
              </a:rPr>
              <a:t>信用卡消费特征</a:t>
            </a:r>
            <a:r>
              <a:rPr kumimoji="1" lang="zh-CN" altLang="en-US" sz="1450" dirty="0">
                <a:solidFill>
                  <a:srgbClr val="071F65"/>
                </a:solidFill>
                <a:latin typeface="华文仿宋" panose="02010600040101010101" pitchFamily="2" charset="-122"/>
                <a:ea typeface="华文仿宋" panose="02010600040101010101" pitchFamily="2" charset="-122"/>
              </a:rPr>
              <a:t>： 描述用户的信用消费情况</a:t>
            </a:r>
            <a:endParaRPr kumimoji="1" lang="en-US" altLang="zh-CN" sz="1450" dirty="0">
              <a:solidFill>
                <a:srgbClr val="071F65"/>
              </a:solidFill>
              <a:latin typeface="华文仿宋" panose="02010600040101010101" pitchFamily="2" charset="-122"/>
              <a:ea typeface="华文仿宋" panose="02010600040101010101" pitchFamily="2" charset="-122"/>
            </a:endParaRPr>
          </a:p>
          <a:p>
            <a:endParaRPr kumimoji="1" lang="en-US" altLang="zh-CN" sz="1450" dirty="0">
              <a:solidFill>
                <a:srgbClr val="071F65"/>
              </a:solidFill>
              <a:latin typeface="华文仿宋" panose="02010600040101010101" pitchFamily="2" charset="-122"/>
              <a:ea typeface="华文仿宋" panose="02010600040101010101" pitchFamily="2" charset="-122"/>
            </a:endParaRPr>
          </a:p>
          <a:p>
            <a:r>
              <a:rPr kumimoji="1" lang="zh-CN" altLang="en-US" sz="1450" dirty="0">
                <a:solidFill>
                  <a:srgbClr val="071F65"/>
                </a:solidFill>
                <a:latin typeface="华文仿宋" panose="02010600040101010101" pitchFamily="2" charset="-122"/>
                <a:ea typeface="华文仿宋" panose="02010600040101010101" pitchFamily="2" charset="-122"/>
              </a:rPr>
              <a:t>统计特征</a:t>
            </a:r>
            <a:endParaRPr kumimoji="1" lang="en-US" altLang="zh-CN" sz="1450" dirty="0">
              <a:solidFill>
                <a:srgbClr val="071F65"/>
              </a:solidFill>
              <a:latin typeface="华文仿宋" panose="02010600040101010101" pitchFamily="2" charset="-122"/>
              <a:ea typeface="华文仿宋" panose="02010600040101010101" pitchFamily="2" charset="-122"/>
            </a:endParaRPr>
          </a:p>
          <a:p>
            <a:endParaRPr kumimoji="1" lang="en-US" altLang="zh-CN" sz="1450" dirty="0">
              <a:solidFill>
                <a:srgbClr val="071F65"/>
              </a:solidFill>
              <a:latin typeface="华文仿宋" panose="02010600040101010101" pitchFamily="2" charset="-122"/>
              <a:ea typeface="华文仿宋" panose="02010600040101010101" pitchFamily="2" charset="-122"/>
            </a:endParaRPr>
          </a:p>
          <a:p>
            <a:r>
              <a:rPr kumimoji="1" lang="zh-CN" altLang="en-US" sz="1450" dirty="0">
                <a:solidFill>
                  <a:srgbClr val="071F65"/>
                </a:solidFill>
                <a:latin typeface="华文仿宋" panose="02010600040101010101" pitchFamily="2" charset="-122"/>
                <a:ea typeface="华文仿宋" panose="02010600040101010101" pitchFamily="2" charset="-122"/>
              </a:rPr>
              <a:t>信用卡记录频率；</a:t>
            </a:r>
            <a:endParaRPr kumimoji="1" lang="en-US" altLang="zh-CN" sz="1450" dirty="0">
              <a:solidFill>
                <a:srgbClr val="071F65"/>
              </a:solidFill>
              <a:latin typeface="华文仿宋" panose="02010600040101010101" pitchFamily="2" charset="-122"/>
              <a:ea typeface="华文仿宋" panose="02010600040101010101" pitchFamily="2" charset="-122"/>
            </a:endParaRPr>
          </a:p>
          <a:p>
            <a:r>
              <a:rPr kumimoji="1" lang="zh-CN" altLang="en-US" sz="1450" dirty="0">
                <a:solidFill>
                  <a:srgbClr val="071F65"/>
                </a:solidFill>
                <a:latin typeface="华文仿宋" panose="02010600040101010101" pitchFamily="2" charset="-122"/>
                <a:ea typeface="华文仿宋" panose="02010600040101010101" pitchFamily="2" charset="-122"/>
              </a:rPr>
              <a:t>银行个数；</a:t>
            </a:r>
            <a:endParaRPr kumimoji="1" lang="en-US" altLang="zh-CN" sz="1450" dirty="0">
              <a:solidFill>
                <a:srgbClr val="071F65"/>
              </a:solidFill>
              <a:latin typeface="华文仿宋" panose="02010600040101010101" pitchFamily="2" charset="-122"/>
              <a:ea typeface="华文仿宋" panose="02010600040101010101" pitchFamily="2" charset="-122"/>
            </a:endParaRPr>
          </a:p>
          <a:p>
            <a:r>
              <a:rPr kumimoji="1" lang="zh-CN" altLang="en-US" sz="1450" dirty="0">
                <a:solidFill>
                  <a:srgbClr val="071F65"/>
                </a:solidFill>
                <a:latin typeface="华文仿宋" panose="02010600040101010101" pitchFamily="2" charset="-122"/>
                <a:ea typeface="华文仿宋" panose="02010600040101010101" pitchFamily="2" charset="-122"/>
              </a:rPr>
              <a:t>信用卡额度</a:t>
            </a:r>
            <a:endParaRPr kumimoji="1" lang="en-US" altLang="zh-CN" sz="1450" dirty="0">
              <a:solidFill>
                <a:srgbClr val="071F65"/>
              </a:solidFill>
              <a:latin typeface="华文仿宋" panose="02010600040101010101" pitchFamily="2" charset="-122"/>
              <a:ea typeface="华文仿宋" panose="02010600040101010101" pitchFamily="2" charset="-122"/>
            </a:endParaRPr>
          </a:p>
          <a:p>
            <a:r>
              <a:rPr kumimoji="1" lang="zh-CN" altLang="en-US" sz="1450" dirty="0">
                <a:solidFill>
                  <a:srgbClr val="071F65"/>
                </a:solidFill>
                <a:latin typeface="华文仿宋" panose="02010600040101010101" pitchFamily="2" charset="-122"/>
                <a:ea typeface="华文仿宋" panose="02010600040101010101" pitchFamily="2" charset="-122"/>
              </a:rPr>
              <a:t>上期账单金额；</a:t>
            </a:r>
            <a:endParaRPr kumimoji="1" lang="en-US" altLang="zh-CN" sz="1450" dirty="0">
              <a:solidFill>
                <a:srgbClr val="071F65"/>
              </a:solidFill>
              <a:latin typeface="华文仿宋" panose="02010600040101010101" pitchFamily="2" charset="-122"/>
              <a:ea typeface="华文仿宋" panose="02010600040101010101" pitchFamily="2" charset="-122"/>
            </a:endParaRPr>
          </a:p>
          <a:p>
            <a:r>
              <a:rPr kumimoji="1" lang="zh-CN" altLang="en-US" sz="1450" dirty="0">
                <a:solidFill>
                  <a:srgbClr val="071F65"/>
                </a:solidFill>
                <a:latin typeface="华文仿宋" panose="02010600040101010101" pitchFamily="2" charset="-122"/>
                <a:ea typeface="华文仿宋" panose="02010600040101010101" pitchFamily="2" charset="-122"/>
              </a:rPr>
              <a:t>上期还款金额；</a:t>
            </a:r>
            <a:endParaRPr kumimoji="1" lang="en-US" altLang="zh-CN" sz="1450" dirty="0">
              <a:solidFill>
                <a:srgbClr val="071F65"/>
              </a:solidFill>
              <a:latin typeface="华文仿宋" panose="02010600040101010101" pitchFamily="2" charset="-122"/>
              <a:ea typeface="华文仿宋" panose="02010600040101010101" pitchFamily="2" charset="-122"/>
            </a:endParaRPr>
          </a:p>
          <a:p>
            <a:r>
              <a:rPr kumimoji="1" lang="en-US" altLang="zh-CN" sz="1450" dirty="0">
                <a:solidFill>
                  <a:srgbClr val="071F65"/>
                </a:solidFill>
                <a:latin typeface="华文仿宋" panose="02010600040101010101" pitchFamily="2" charset="-122"/>
                <a:ea typeface="华文仿宋" panose="02010600040101010101" pitchFamily="2" charset="-122"/>
              </a:rPr>
              <a:t>……</a:t>
            </a:r>
          </a:p>
        </p:txBody>
      </p:sp>
      <p:cxnSp>
        <p:nvCxnSpPr>
          <p:cNvPr id="33" name="直接连接符 32"/>
          <p:cNvCxnSpPr/>
          <p:nvPr/>
        </p:nvCxnSpPr>
        <p:spPr>
          <a:xfrm flipH="1">
            <a:off x="-14420" y="870741"/>
            <a:ext cx="50318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a:blip r:embed="rId3">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764551" y="285381"/>
            <a:ext cx="2969838" cy="8787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29">
            <a:extLst>
              <a:ext uri="{FF2B5EF4-FFF2-40B4-BE49-F238E27FC236}">
                <a16:creationId xmlns:a16="http://schemas.microsoft.com/office/drawing/2014/main" id="{A59BCB51-D5A4-4903-96BE-7B9CD80EF561}"/>
              </a:ext>
            </a:extLst>
          </p:cNvPr>
          <p:cNvSpPr txBox="1"/>
          <p:nvPr/>
        </p:nvSpPr>
        <p:spPr>
          <a:xfrm>
            <a:off x="4409440" y="1126710"/>
            <a:ext cx="4181827" cy="2769987"/>
          </a:xfrm>
          <a:prstGeom prst="rect">
            <a:avLst/>
          </a:prstGeom>
          <a:noFill/>
        </p:spPr>
        <p:txBody>
          <a:bodyPr wrap="square" lIns="91438" tIns="45719" rIns="91438" bIns="45719" rtlCol="0">
            <a:spAutoFit/>
          </a:bodyPr>
          <a:lstStyle/>
          <a:p>
            <a:endParaRPr kumimoji="1" lang="en-US" altLang="zh-CN" sz="1450" dirty="0">
              <a:solidFill>
                <a:srgbClr val="071F65"/>
              </a:solidFill>
              <a:latin typeface="华文仿宋" panose="02010600040101010101" pitchFamily="2" charset="-122"/>
              <a:ea typeface="华文仿宋" panose="02010600040101010101" pitchFamily="2" charset="-122"/>
            </a:endParaRPr>
          </a:p>
          <a:p>
            <a:endParaRPr kumimoji="1" lang="en-US" altLang="zh-CN" sz="1450" dirty="0">
              <a:solidFill>
                <a:srgbClr val="071F65"/>
              </a:solidFill>
              <a:latin typeface="华文仿宋" panose="02010600040101010101" pitchFamily="2" charset="-122"/>
              <a:ea typeface="华文仿宋" panose="02010600040101010101" pitchFamily="2" charset="-122"/>
            </a:endParaRPr>
          </a:p>
          <a:p>
            <a:r>
              <a:rPr kumimoji="1" lang="zh-CN" altLang="en-US" sz="1450" dirty="0">
                <a:solidFill>
                  <a:srgbClr val="071F65"/>
                </a:solidFill>
                <a:latin typeface="华文仿宋" panose="02010600040101010101" pitchFamily="2" charset="-122"/>
                <a:ea typeface="华文仿宋" panose="02010600040101010101" pitchFamily="2" charset="-122"/>
              </a:rPr>
              <a:t>业务特征</a:t>
            </a:r>
            <a:endParaRPr kumimoji="1" lang="en-US" altLang="zh-CN" sz="1450" dirty="0">
              <a:solidFill>
                <a:srgbClr val="071F65"/>
              </a:solidFill>
              <a:latin typeface="华文仿宋" panose="02010600040101010101" pitchFamily="2" charset="-122"/>
              <a:ea typeface="华文仿宋" panose="02010600040101010101" pitchFamily="2" charset="-122"/>
            </a:endParaRPr>
          </a:p>
          <a:p>
            <a:endParaRPr kumimoji="1" lang="en-US" altLang="zh-CN" sz="1450" dirty="0">
              <a:solidFill>
                <a:srgbClr val="071F65"/>
              </a:solidFill>
              <a:latin typeface="华文仿宋" panose="02010600040101010101" pitchFamily="2" charset="-122"/>
              <a:ea typeface="华文仿宋" panose="02010600040101010101" pitchFamily="2" charset="-122"/>
            </a:endParaRPr>
          </a:p>
          <a:p>
            <a:r>
              <a:rPr kumimoji="1" lang="zh-CN" altLang="en-US" sz="1450" dirty="0">
                <a:solidFill>
                  <a:srgbClr val="071F65"/>
                </a:solidFill>
                <a:latin typeface="华文仿宋" panose="02010600040101010101" pitchFamily="2" charset="-122"/>
                <a:ea typeface="华文仿宋" panose="02010600040101010101" pitchFamily="2" charset="-122"/>
              </a:rPr>
              <a:t>上期账单金额大于上期还款金额；</a:t>
            </a:r>
            <a:endParaRPr kumimoji="1" lang="en-US" altLang="zh-CN" sz="1450" dirty="0">
              <a:solidFill>
                <a:srgbClr val="071F65"/>
              </a:solidFill>
              <a:latin typeface="华文仿宋" panose="02010600040101010101" pitchFamily="2" charset="-122"/>
              <a:ea typeface="华文仿宋" panose="02010600040101010101" pitchFamily="2" charset="-122"/>
            </a:endParaRPr>
          </a:p>
          <a:p>
            <a:r>
              <a:rPr kumimoji="1" lang="zh-CN" altLang="en-US" sz="1450" dirty="0">
                <a:solidFill>
                  <a:srgbClr val="071F65"/>
                </a:solidFill>
                <a:latin typeface="华文仿宋" panose="02010600040101010101" pitchFamily="2" charset="-122"/>
                <a:ea typeface="华文仿宋" panose="02010600040101010101" pitchFamily="2" charset="-122"/>
              </a:rPr>
              <a:t>总体额度趋势情况；</a:t>
            </a:r>
            <a:endParaRPr kumimoji="1" lang="en-US" altLang="zh-CN" sz="1450" dirty="0">
              <a:solidFill>
                <a:srgbClr val="071F65"/>
              </a:solidFill>
              <a:latin typeface="华文仿宋" panose="02010600040101010101" pitchFamily="2" charset="-122"/>
              <a:ea typeface="华文仿宋" panose="02010600040101010101" pitchFamily="2" charset="-122"/>
            </a:endParaRPr>
          </a:p>
          <a:p>
            <a:r>
              <a:rPr kumimoji="1" lang="zh-CN" altLang="en-US" sz="1450" dirty="0">
                <a:solidFill>
                  <a:srgbClr val="071F65"/>
                </a:solidFill>
                <a:latin typeface="华文仿宋" panose="02010600040101010101" pitchFamily="2" charset="-122"/>
                <a:ea typeface="华文仿宋" panose="02010600040101010101" pitchFamily="2" charset="-122"/>
              </a:rPr>
              <a:t>轻度拖欠期数；</a:t>
            </a:r>
            <a:endParaRPr kumimoji="1" lang="en-US" altLang="zh-CN" sz="1450" dirty="0">
              <a:solidFill>
                <a:srgbClr val="071F65"/>
              </a:solidFill>
              <a:latin typeface="华文仿宋" panose="02010600040101010101" pitchFamily="2" charset="-122"/>
              <a:ea typeface="华文仿宋" panose="02010600040101010101" pitchFamily="2" charset="-122"/>
            </a:endParaRPr>
          </a:p>
          <a:p>
            <a:r>
              <a:rPr kumimoji="1" lang="zh-CN" altLang="en-US" sz="1450" dirty="0">
                <a:solidFill>
                  <a:srgbClr val="071F65"/>
                </a:solidFill>
                <a:latin typeface="华文仿宋" panose="02010600040101010101" pitchFamily="2" charset="-122"/>
                <a:ea typeface="华文仿宋" panose="02010600040101010101" pitchFamily="2" charset="-122"/>
              </a:rPr>
              <a:t>轻度拖欠金额；</a:t>
            </a:r>
            <a:endParaRPr kumimoji="1" lang="en-US" altLang="zh-CN" sz="1450" dirty="0">
              <a:solidFill>
                <a:srgbClr val="071F65"/>
              </a:solidFill>
              <a:latin typeface="华文仿宋" panose="02010600040101010101" pitchFamily="2" charset="-122"/>
              <a:ea typeface="华文仿宋" panose="02010600040101010101" pitchFamily="2" charset="-122"/>
            </a:endParaRPr>
          </a:p>
          <a:p>
            <a:r>
              <a:rPr kumimoji="1" lang="zh-CN" altLang="en-US" sz="1450" dirty="0">
                <a:solidFill>
                  <a:srgbClr val="071F65"/>
                </a:solidFill>
                <a:latin typeface="华文仿宋" panose="02010600040101010101" pitchFamily="2" charset="-122"/>
                <a:ea typeface="华文仿宋" panose="02010600040101010101" pitchFamily="2" charset="-122"/>
              </a:rPr>
              <a:t>重度拖欠期数；</a:t>
            </a:r>
            <a:endParaRPr kumimoji="1" lang="en-US" altLang="zh-CN" sz="1450" dirty="0">
              <a:solidFill>
                <a:srgbClr val="071F65"/>
              </a:solidFill>
              <a:latin typeface="华文仿宋" panose="02010600040101010101" pitchFamily="2" charset="-122"/>
              <a:ea typeface="华文仿宋" panose="02010600040101010101" pitchFamily="2" charset="-122"/>
            </a:endParaRPr>
          </a:p>
          <a:p>
            <a:r>
              <a:rPr kumimoji="1" lang="zh-CN" altLang="en-US" sz="1450" dirty="0">
                <a:solidFill>
                  <a:srgbClr val="071F65"/>
                </a:solidFill>
                <a:latin typeface="华文仿宋" panose="02010600040101010101" pitchFamily="2" charset="-122"/>
                <a:ea typeface="华文仿宋" panose="02010600040101010101" pitchFamily="2" charset="-122"/>
              </a:rPr>
              <a:t>重度拖欠金额；</a:t>
            </a:r>
            <a:endParaRPr kumimoji="1" lang="en-US" altLang="zh-CN" sz="1450" dirty="0">
              <a:solidFill>
                <a:srgbClr val="071F65"/>
              </a:solidFill>
              <a:latin typeface="华文仿宋" panose="02010600040101010101" pitchFamily="2" charset="-122"/>
              <a:ea typeface="华文仿宋" panose="02010600040101010101" pitchFamily="2" charset="-122"/>
            </a:endParaRPr>
          </a:p>
          <a:p>
            <a:r>
              <a:rPr kumimoji="1" lang="zh-CN" altLang="en-US" sz="1450" dirty="0">
                <a:solidFill>
                  <a:srgbClr val="071F65"/>
                </a:solidFill>
                <a:latin typeface="华文仿宋" panose="02010600040101010101" pitchFamily="2" charset="-122"/>
                <a:ea typeface="华文仿宋" panose="02010600040101010101" pitchFamily="2" charset="-122"/>
              </a:rPr>
              <a:t>重度拖欠期数占比</a:t>
            </a:r>
            <a:endParaRPr kumimoji="1" lang="en-US" altLang="zh-CN" sz="1450" dirty="0">
              <a:solidFill>
                <a:srgbClr val="071F65"/>
              </a:solidFill>
              <a:latin typeface="华文仿宋" panose="02010600040101010101" pitchFamily="2" charset="-122"/>
              <a:ea typeface="华文仿宋" panose="02010600040101010101" pitchFamily="2" charset="-122"/>
            </a:endParaRPr>
          </a:p>
          <a:p>
            <a:r>
              <a:rPr kumimoji="1" lang="en-US" altLang="zh-CN" sz="1450" dirty="0">
                <a:solidFill>
                  <a:srgbClr val="071F65"/>
                </a:solidFill>
                <a:latin typeface="华文仿宋" panose="02010600040101010101" pitchFamily="2" charset="-122"/>
                <a:ea typeface="华文仿宋" panose="02010600040101010101" pitchFamily="2" charset="-122"/>
              </a:rPr>
              <a:t>……</a:t>
            </a:r>
          </a:p>
        </p:txBody>
      </p:sp>
    </p:spTree>
    <p:extLst>
      <p:ext uri="{BB962C8B-B14F-4D97-AF65-F5344CB8AC3E}">
        <p14:creationId xmlns:p14="http://schemas.microsoft.com/office/powerpoint/2010/main" val="353474118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46"/>
          <p:cNvSpPr>
            <a:spLocks noChangeArrowheads="1"/>
          </p:cNvSpPr>
          <p:nvPr/>
        </p:nvSpPr>
        <p:spPr bwMode="auto">
          <a:xfrm>
            <a:off x="476188" y="177842"/>
            <a:ext cx="1415768"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400" b="1" dirty="0">
                <a:solidFill>
                  <a:schemeClr val="accent1"/>
                </a:solidFill>
                <a:latin typeface="华文仿宋" panose="02010600040101010101" pitchFamily="2" charset="-122"/>
                <a:ea typeface="华文仿宋" panose="02010600040101010101" pitchFamily="2" charset="-122"/>
              </a:rPr>
              <a:t>特征工程</a:t>
            </a:r>
          </a:p>
        </p:txBody>
      </p:sp>
      <p:sp>
        <p:nvSpPr>
          <p:cNvPr id="20"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latin typeface="华文仿宋" panose="02010600040101010101" pitchFamily="2" charset="-122"/>
              <a:ea typeface="华文仿宋" panose="02010600040101010101" pitchFamily="2" charset="-122"/>
              <a:sym typeface="微软雅黑" pitchFamily="34" charset="-122"/>
            </a:endParaRPr>
          </a:p>
        </p:txBody>
      </p:sp>
      <p:sp>
        <p:nvSpPr>
          <p:cNvPr id="50" name="TextBox 29"/>
          <p:cNvSpPr txBox="1"/>
          <p:nvPr/>
        </p:nvSpPr>
        <p:spPr>
          <a:xfrm>
            <a:off x="552733" y="1126710"/>
            <a:ext cx="8591267" cy="3662539"/>
          </a:xfrm>
          <a:prstGeom prst="rect">
            <a:avLst/>
          </a:prstGeom>
          <a:noFill/>
        </p:spPr>
        <p:txBody>
          <a:bodyPr wrap="square" lIns="91438" tIns="45719" rIns="91438" bIns="45719" rtlCol="0">
            <a:spAutoFit/>
          </a:bodyPr>
          <a:lstStyle/>
          <a:p>
            <a:r>
              <a:rPr kumimoji="1" lang="zh-CN" altLang="en-US" sz="1450" b="1" u="sng" dirty="0">
                <a:solidFill>
                  <a:srgbClr val="071F65"/>
                </a:solidFill>
                <a:latin typeface="华文仿宋" panose="02010600040101010101" pitchFamily="2" charset="-122"/>
                <a:ea typeface="华文仿宋" panose="02010600040101010101" pitchFamily="2" charset="-122"/>
              </a:rPr>
              <a:t>交叉特征</a:t>
            </a:r>
            <a:r>
              <a:rPr kumimoji="1" lang="zh-CN" altLang="en-US" sz="1450" dirty="0">
                <a:solidFill>
                  <a:srgbClr val="071F65"/>
                </a:solidFill>
                <a:latin typeface="华文仿宋" panose="02010600040101010101" pitchFamily="2" charset="-122"/>
                <a:ea typeface="华文仿宋" panose="02010600040101010101" pitchFamily="2" charset="-122"/>
              </a:rPr>
              <a:t>：</a:t>
            </a:r>
            <a:r>
              <a:rPr kumimoji="1" lang="en-US" altLang="zh-CN" sz="1450" dirty="0">
                <a:solidFill>
                  <a:srgbClr val="071F65"/>
                </a:solidFill>
                <a:latin typeface="华文仿宋" panose="02010600040101010101" pitchFamily="2" charset="-122"/>
                <a:ea typeface="华文仿宋" panose="02010600040101010101" pitchFamily="2" charset="-122"/>
              </a:rPr>
              <a:t>	</a:t>
            </a:r>
            <a:r>
              <a:rPr kumimoji="1" lang="zh-CN" altLang="en-US" sz="1450" dirty="0">
                <a:solidFill>
                  <a:srgbClr val="071F65"/>
                </a:solidFill>
                <a:latin typeface="华文仿宋" panose="02010600040101010101" pitchFamily="2" charset="-122"/>
                <a:ea typeface="华文仿宋" panose="02010600040101010101" pitchFamily="2" charset="-122"/>
              </a:rPr>
              <a:t>描述基本特征之间的交叉关系</a:t>
            </a:r>
            <a:endParaRPr kumimoji="1" lang="en-US" altLang="zh-CN" sz="1450" dirty="0">
              <a:solidFill>
                <a:srgbClr val="071F65"/>
              </a:solidFill>
              <a:latin typeface="华文仿宋" panose="02010600040101010101" pitchFamily="2" charset="-122"/>
              <a:ea typeface="华文仿宋" panose="02010600040101010101" pitchFamily="2" charset="-122"/>
            </a:endParaRPr>
          </a:p>
          <a:p>
            <a:endParaRPr kumimoji="1" lang="en-US" altLang="zh-CN" sz="1450" dirty="0">
              <a:solidFill>
                <a:srgbClr val="071F65"/>
              </a:solidFill>
              <a:latin typeface="华文仿宋" panose="02010600040101010101" pitchFamily="2" charset="-122"/>
              <a:ea typeface="华文仿宋" panose="02010600040101010101" pitchFamily="2" charset="-122"/>
            </a:endParaRPr>
          </a:p>
          <a:p>
            <a:r>
              <a:rPr kumimoji="1" lang="zh-CN" altLang="en-US" sz="1450" dirty="0">
                <a:solidFill>
                  <a:srgbClr val="071F65"/>
                </a:solidFill>
                <a:latin typeface="华文仿宋" panose="02010600040101010101" pitchFamily="2" charset="-122"/>
                <a:ea typeface="华文仿宋" panose="02010600040101010101" pitchFamily="2" charset="-122"/>
              </a:rPr>
              <a:t>上期账单金额</a:t>
            </a:r>
            <a:r>
              <a:rPr kumimoji="1" lang="en-US" altLang="zh-CN" sz="1450" dirty="0">
                <a:solidFill>
                  <a:srgbClr val="071F65"/>
                </a:solidFill>
                <a:latin typeface="华文仿宋" panose="02010600040101010101" pitchFamily="2" charset="-122"/>
                <a:ea typeface="华文仿宋" panose="02010600040101010101" pitchFamily="2" charset="-122"/>
              </a:rPr>
              <a:t>			</a:t>
            </a:r>
            <a:r>
              <a:rPr kumimoji="1" lang="zh-CN" altLang="en-US" sz="1450" dirty="0">
                <a:solidFill>
                  <a:srgbClr val="071F65"/>
                </a:solidFill>
                <a:latin typeface="华文仿宋" panose="02010600040101010101" pitchFamily="2" charset="-122"/>
                <a:ea typeface="华文仿宋" panose="02010600040101010101" pitchFamily="2" charset="-122"/>
              </a:rPr>
              <a:t>上期还款金额</a:t>
            </a:r>
            <a:r>
              <a:rPr kumimoji="1" lang="en-US" altLang="zh-CN" sz="1450" dirty="0">
                <a:solidFill>
                  <a:srgbClr val="071F65"/>
                </a:solidFill>
                <a:latin typeface="华文仿宋" panose="02010600040101010101" pitchFamily="2" charset="-122"/>
                <a:ea typeface="华文仿宋" panose="02010600040101010101" pitchFamily="2" charset="-122"/>
              </a:rPr>
              <a:t>			</a:t>
            </a:r>
            <a:r>
              <a:rPr kumimoji="1" lang="zh-CN" altLang="en-US" sz="1450" dirty="0">
                <a:solidFill>
                  <a:srgbClr val="071F65"/>
                </a:solidFill>
                <a:latin typeface="华文仿宋" panose="02010600040101010101" pitchFamily="2" charset="-122"/>
                <a:ea typeface="华文仿宋" panose="02010600040101010101" pitchFamily="2" charset="-122"/>
              </a:rPr>
              <a:t>信用卡额度</a:t>
            </a:r>
            <a:r>
              <a:rPr kumimoji="1" lang="en-US" altLang="zh-CN" sz="1450" dirty="0">
                <a:solidFill>
                  <a:srgbClr val="071F65"/>
                </a:solidFill>
                <a:latin typeface="华文仿宋" panose="02010600040101010101" pitchFamily="2" charset="-122"/>
                <a:ea typeface="华文仿宋" panose="02010600040101010101" pitchFamily="2" charset="-122"/>
              </a:rPr>
              <a:t>			</a:t>
            </a:r>
            <a:r>
              <a:rPr kumimoji="1" lang="zh-CN" altLang="en-US" sz="1450" dirty="0">
                <a:solidFill>
                  <a:srgbClr val="071F65"/>
                </a:solidFill>
                <a:latin typeface="华文仿宋" panose="02010600040101010101" pitchFamily="2" charset="-122"/>
                <a:ea typeface="华文仿宋" panose="02010600040101010101" pitchFamily="2" charset="-122"/>
              </a:rPr>
              <a:t>本期账单金额</a:t>
            </a:r>
            <a:r>
              <a:rPr kumimoji="1" lang="en-US" altLang="zh-CN" sz="1450" dirty="0">
                <a:solidFill>
                  <a:srgbClr val="071F65"/>
                </a:solidFill>
                <a:latin typeface="华文仿宋" panose="02010600040101010101" pitchFamily="2" charset="-122"/>
                <a:ea typeface="华文仿宋" panose="02010600040101010101" pitchFamily="2" charset="-122"/>
              </a:rPr>
              <a:t>		……</a:t>
            </a:r>
          </a:p>
          <a:p>
            <a:endParaRPr kumimoji="1" lang="en-US" altLang="zh-CN" sz="1450" dirty="0">
              <a:solidFill>
                <a:srgbClr val="071F65"/>
              </a:solidFill>
              <a:latin typeface="华文仿宋" panose="02010600040101010101" pitchFamily="2" charset="-122"/>
              <a:ea typeface="华文仿宋" panose="02010600040101010101" pitchFamily="2" charset="-122"/>
            </a:endParaRPr>
          </a:p>
          <a:p>
            <a:endParaRPr kumimoji="1" lang="en-US" altLang="zh-CN" sz="1450" dirty="0">
              <a:solidFill>
                <a:srgbClr val="071F65"/>
              </a:solidFill>
              <a:latin typeface="华文仿宋" panose="02010600040101010101" pitchFamily="2" charset="-122"/>
              <a:ea typeface="华文仿宋" panose="02010600040101010101" pitchFamily="2" charset="-122"/>
            </a:endParaRPr>
          </a:p>
          <a:p>
            <a:endParaRPr kumimoji="1" lang="en-US" altLang="zh-CN" sz="1450" dirty="0">
              <a:solidFill>
                <a:srgbClr val="071F65"/>
              </a:solidFill>
              <a:latin typeface="华文仿宋" panose="02010600040101010101" pitchFamily="2" charset="-122"/>
              <a:ea typeface="华文仿宋" panose="02010600040101010101" pitchFamily="2" charset="-122"/>
            </a:endParaRPr>
          </a:p>
          <a:p>
            <a:endParaRPr kumimoji="1" lang="en-US" altLang="zh-CN" sz="1450" dirty="0">
              <a:solidFill>
                <a:srgbClr val="071F65"/>
              </a:solidFill>
              <a:latin typeface="华文仿宋" panose="02010600040101010101" pitchFamily="2" charset="-122"/>
              <a:ea typeface="华文仿宋" panose="02010600040101010101" pitchFamily="2" charset="-122"/>
            </a:endParaRPr>
          </a:p>
          <a:p>
            <a:endParaRPr kumimoji="1" lang="en-US" altLang="zh-CN" sz="1450" dirty="0">
              <a:solidFill>
                <a:srgbClr val="071F65"/>
              </a:solidFill>
              <a:latin typeface="华文仿宋" panose="02010600040101010101" pitchFamily="2" charset="-122"/>
              <a:ea typeface="华文仿宋" panose="02010600040101010101" pitchFamily="2" charset="-122"/>
            </a:endParaRPr>
          </a:p>
          <a:p>
            <a:r>
              <a:rPr kumimoji="1" lang="zh-CN" altLang="en-US" sz="1450" dirty="0">
                <a:solidFill>
                  <a:srgbClr val="071F65"/>
                </a:solidFill>
                <a:latin typeface="华文仿宋" panose="02010600040101010101" pitchFamily="2" charset="-122"/>
                <a:ea typeface="华文仿宋" panose="02010600040101010101" pitchFamily="2" charset="-122"/>
              </a:rPr>
              <a:t>上期账单金额减上期还款金额，＞</a:t>
            </a:r>
            <a:r>
              <a:rPr kumimoji="1" lang="en-US" altLang="zh-CN" sz="1450" dirty="0">
                <a:solidFill>
                  <a:srgbClr val="071F65"/>
                </a:solidFill>
                <a:latin typeface="华文仿宋" panose="02010600040101010101" pitchFamily="2" charset="-122"/>
                <a:ea typeface="华文仿宋" panose="02010600040101010101" pitchFamily="2" charset="-122"/>
              </a:rPr>
              <a:t>0</a:t>
            </a:r>
            <a:r>
              <a:rPr kumimoji="1" lang="zh-CN" altLang="en-US" sz="1450" dirty="0">
                <a:solidFill>
                  <a:srgbClr val="071F65"/>
                </a:solidFill>
                <a:latin typeface="华文仿宋" panose="02010600040101010101" pitchFamily="2" charset="-122"/>
                <a:ea typeface="华文仿宋" panose="02010600040101010101" pitchFamily="2" charset="-122"/>
              </a:rPr>
              <a:t>，＜</a:t>
            </a:r>
            <a:r>
              <a:rPr kumimoji="1" lang="en-US" altLang="zh-CN" sz="1450" dirty="0">
                <a:solidFill>
                  <a:srgbClr val="071F65"/>
                </a:solidFill>
                <a:latin typeface="华文仿宋" panose="02010600040101010101" pitchFamily="2" charset="-122"/>
                <a:ea typeface="华文仿宋" panose="02010600040101010101" pitchFamily="2" charset="-122"/>
              </a:rPr>
              <a:t>0</a:t>
            </a:r>
            <a:r>
              <a:rPr kumimoji="1" lang="zh-CN" altLang="en-US" sz="1450" dirty="0">
                <a:solidFill>
                  <a:srgbClr val="071F65"/>
                </a:solidFill>
                <a:latin typeface="华文仿宋" panose="02010600040101010101" pitchFamily="2" charset="-122"/>
                <a:ea typeface="华文仿宋" panose="02010600040101010101" pitchFamily="2" charset="-122"/>
              </a:rPr>
              <a:t>，</a:t>
            </a:r>
            <a:r>
              <a:rPr kumimoji="1" lang="en-US" altLang="zh-CN" sz="1450" dirty="0">
                <a:solidFill>
                  <a:srgbClr val="071F65"/>
                </a:solidFill>
                <a:latin typeface="华文仿宋" panose="02010600040101010101" pitchFamily="2" charset="-122"/>
                <a:ea typeface="华文仿宋" panose="02010600040101010101" pitchFamily="2" charset="-122"/>
              </a:rPr>
              <a:t>=0</a:t>
            </a:r>
          </a:p>
          <a:p>
            <a:r>
              <a:rPr kumimoji="1" lang="zh-CN" altLang="en-US" sz="1450" dirty="0">
                <a:solidFill>
                  <a:srgbClr val="071F65"/>
                </a:solidFill>
                <a:latin typeface="华文仿宋" panose="02010600040101010101" pitchFamily="2" charset="-122"/>
                <a:ea typeface="华文仿宋" panose="02010600040101010101" pitchFamily="2" charset="-122"/>
              </a:rPr>
              <a:t>上期账单金额减信用卡额度，＞</a:t>
            </a:r>
            <a:r>
              <a:rPr kumimoji="1" lang="en-US" altLang="zh-CN" sz="1450" dirty="0">
                <a:solidFill>
                  <a:srgbClr val="071F65"/>
                </a:solidFill>
                <a:latin typeface="华文仿宋" panose="02010600040101010101" pitchFamily="2" charset="-122"/>
                <a:ea typeface="华文仿宋" panose="02010600040101010101" pitchFamily="2" charset="-122"/>
              </a:rPr>
              <a:t>0</a:t>
            </a:r>
            <a:r>
              <a:rPr kumimoji="1" lang="zh-CN" altLang="en-US" sz="1450" dirty="0">
                <a:solidFill>
                  <a:srgbClr val="071F65"/>
                </a:solidFill>
                <a:latin typeface="华文仿宋" panose="02010600040101010101" pitchFamily="2" charset="-122"/>
                <a:ea typeface="华文仿宋" panose="02010600040101010101" pitchFamily="2" charset="-122"/>
              </a:rPr>
              <a:t>，＜</a:t>
            </a:r>
            <a:r>
              <a:rPr kumimoji="1" lang="en-US" altLang="zh-CN" sz="1450" dirty="0">
                <a:solidFill>
                  <a:srgbClr val="071F65"/>
                </a:solidFill>
                <a:latin typeface="华文仿宋" panose="02010600040101010101" pitchFamily="2" charset="-122"/>
                <a:ea typeface="华文仿宋" panose="02010600040101010101" pitchFamily="2" charset="-122"/>
              </a:rPr>
              <a:t>0</a:t>
            </a:r>
            <a:r>
              <a:rPr kumimoji="1" lang="zh-CN" altLang="en-US" sz="1450" dirty="0">
                <a:solidFill>
                  <a:srgbClr val="071F65"/>
                </a:solidFill>
                <a:latin typeface="华文仿宋" panose="02010600040101010101" pitchFamily="2" charset="-122"/>
                <a:ea typeface="华文仿宋" panose="02010600040101010101" pitchFamily="2" charset="-122"/>
              </a:rPr>
              <a:t>，</a:t>
            </a:r>
            <a:r>
              <a:rPr kumimoji="1" lang="en-US" altLang="zh-CN" sz="1450" dirty="0">
                <a:solidFill>
                  <a:srgbClr val="071F65"/>
                </a:solidFill>
                <a:latin typeface="华文仿宋" panose="02010600040101010101" pitchFamily="2" charset="-122"/>
                <a:ea typeface="华文仿宋" panose="02010600040101010101" pitchFamily="2" charset="-122"/>
              </a:rPr>
              <a:t>=0</a:t>
            </a:r>
          </a:p>
          <a:p>
            <a:r>
              <a:rPr kumimoji="1" lang="zh-CN" altLang="en-US" sz="1450" dirty="0">
                <a:solidFill>
                  <a:srgbClr val="071F65"/>
                </a:solidFill>
                <a:latin typeface="华文仿宋" panose="02010600040101010101" pitchFamily="2" charset="-122"/>
                <a:ea typeface="华文仿宋" panose="02010600040101010101" pitchFamily="2" charset="-122"/>
              </a:rPr>
              <a:t>上期账单金额减本期账单金额，＞</a:t>
            </a:r>
            <a:r>
              <a:rPr kumimoji="1" lang="en-US" altLang="zh-CN" sz="1450" dirty="0">
                <a:solidFill>
                  <a:srgbClr val="071F65"/>
                </a:solidFill>
                <a:latin typeface="华文仿宋" panose="02010600040101010101" pitchFamily="2" charset="-122"/>
                <a:ea typeface="华文仿宋" panose="02010600040101010101" pitchFamily="2" charset="-122"/>
              </a:rPr>
              <a:t>0</a:t>
            </a:r>
            <a:r>
              <a:rPr kumimoji="1" lang="zh-CN" altLang="en-US" sz="1450" dirty="0">
                <a:solidFill>
                  <a:srgbClr val="071F65"/>
                </a:solidFill>
                <a:latin typeface="华文仿宋" panose="02010600040101010101" pitchFamily="2" charset="-122"/>
                <a:ea typeface="华文仿宋" panose="02010600040101010101" pitchFamily="2" charset="-122"/>
              </a:rPr>
              <a:t>，＜</a:t>
            </a:r>
            <a:r>
              <a:rPr kumimoji="1" lang="en-US" altLang="zh-CN" sz="1450" dirty="0">
                <a:solidFill>
                  <a:srgbClr val="071F65"/>
                </a:solidFill>
                <a:latin typeface="华文仿宋" panose="02010600040101010101" pitchFamily="2" charset="-122"/>
                <a:ea typeface="华文仿宋" panose="02010600040101010101" pitchFamily="2" charset="-122"/>
              </a:rPr>
              <a:t>0</a:t>
            </a:r>
            <a:r>
              <a:rPr kumimoji="1" lang="zh-CN" altLang="en-US" sz="1450" dirty="0">
                <a:solidFill>
                  <a:srgbClr val="071F65"/>
                </a:solidFill>
                <a:latin typeface="华文仿宋" panose="02010600040101010101" pitchFamily="2" charset="-122"/>
                <a:ea typeface="华文仿宋" panose="02010600040101010101" pitchFamily="2" charset="-122"/>
              </a:rPr>
              <a:t>，</a:t>
            </a:r>
            <a:r>
              <a:rPr kumimoji="1" lang="en-US" altLang="zh-CN" sz="1450" dirty="0">
                <a:solidFill>
                  <a:srgbClr val="071F65"/>
                </a:solidFill>
                <a:latin typeface="华文仿宋" panose="02010600040101010101" pitchFamily="2" charset="-122"/>
                <a:ea typeface="华文仿宋" panose="02010600040101010101" pitchFamily="2" charset="-122"/>
              </a:rPr>
              <a:t>=0</a:t>
            </a:r>
          </a:p>
          <a:p>
            <a:r>
              <a:rPr kumimoji="1" lang="en-US" altLang="zh-CN" sz="1450" dirty="0">
                <a:solidFill>
                  <a:srgbClr val="071F65"/>
                </a:solidFill>
                <a:latin typeface="华文仿宋" panose="02010600040101010101" pitchFamily="2" charset="-122"/>
                <a:ea typeface="华文仿宋" panose="02010600040101010101" pitchFamily="2" charset="-122"/>
              </a:rPr>
              <a:t>……</a:t>
            </a:r>
          </a:p>
          <a:p>
            <a:r>
              <a:rPr kumimoji="1" lang="zh-CN" altLang="en-US" sz="1450" dirty="0">
                <a:solidFill>
                  <a:srgbClr val="071F65"/>
                </a:solidFill>
                <a:latin typeface="华文仿宋" panose="02010600040101010101" pitchFamily="2" charset="-122"/>
                <a:ea typeface="华文仿宋" panose="02010600040101010101" pitchFamily="2" charset="-122"/>
              </a:rPr>
              <a:t>共</a:t>
            </a:r>
            <a:r>
              <a:rPr kumimoji="1" lang="en-US" altLang="zh-CN" sz="1450" dirty="0">
                <a:solidFill>
                  <a:srgbClr val="071F65"/>
                </a:solidFill>
                <a:latin typeface="华文仿宋" panose="02010600040101010101" pitchFamily="2" charset="-122"/>
                <a:ea typeface="华文仿宋" panose="02010600040101010101" pitchFamily="2" charset="-122"/>
              </a:rPr>
              <a:t>12</a:t>
            </a:r>
            <a:r>
              <a:rPr kumimoji="1" lang="zh-CN" altLang="en-US" sz="1450" dirty="0">
                <a:solidFill>
                  <a:srgbClr val="071F65"/>
                </a:solidFill>
                <a:latin typeface="华文仿宋" panose="02010600040101010101" pitchFamily="2" charset="-122"/>
                <a:ea typeface="华文仿宋" panose="02010600040101010101" pitchFamily="2" charset="-122"/>
              </a:rPr>
              <a:t>个交叉特征</a:t>
            </a:r>
            <a:endParaRPr kumimoji="1" lang="en-US" altLang="zh-CN" sz="1450" dirty="0">
              <a:solidFill>
                <a:srgbClr val="071F65"/>
              </a:solidFill>
              <a:latin typeface="华文仿宋" panose="02010600040101010101" pitchFamily="2" charset="-122"/>
              <a:ea typeface="华文仿宋" panose="02010600040101010101" pitchFamily="2" charset="-122"/>
            </a:endParaRPr>
          </a:p>
          <a:p>
            <a:endParaRPr kumimoji="1" lang="en-US" altLang="zh-CN" sz="1450" dirty="0">
              <a:solidFill>
                <a:srgbClr val="071F65"/>
              </a:solidFill>
              <a:latin typeface="华文仿宋" panose="02010600040101010101" pitchFamily="2" charset="-122"/>
              <a:ea typeface="华文仿宋" panose="02010600040101010101" pitchFamily="2" charset="-122"/>
            </a:endParaRPr>
          </a:p>
          <a:p>
            <a:r>
              <a:rPr kumimoji="1" lang="zh-CN" altLang="en-US" sz="1450" dirty="0">
                <a:solidFill>
                  <a:srgbClr val="071F65"/>
                </a:solidFill>
                <a:latin typeface="华文仿宋" panose="02010600040101010101" pitchFamily="2" charset="-122"/>
                <a:ea typeface="华文仿宋" panose="02010600040101010101" pitchFamily="2" charset="-122"/>
              </a:rPr>
              <a:t>构造交叉特征群，进行特征重要性排序</a:t>
            </a:r>
            <a:endParaRPr kumimoji="1" lang="en-US" altLang="zh-CN" sz="1450" dirty="0">
              <a:solidFill>
                <a:srgbClr val="071F65"/>
              </a:solidFill>
              <a:latin typeface="华文仿宋" panose="02010600040101010101" pitchFamily="2" charset="-122"/>
              <a:ea typeface="华文仿宋" panose="02010600040101010101" pitchFamily="2" charset="-122"/>
            </a:endParaRPr>
          </a:p>
          <a:p>
            <a:endParaRPr kumimoji="1" lang="en-US" altLang="zh-CN" sz="1450" dirty="0">
              <a:solidFill>
                <a:srgbClr val="071F65"/>
              </a:solidFill>
              <a:latin typeface="华文仿宋" panose="02010600040101010101" pitchFamily="2" charset="-122"/>
              <a:ea typeface="华文仿宋" panose="02010600040101010101" pitchFamily="2" charset="-122"/>
            </a:endParaRPr>
          </a:p>
        </p:txBody>
      </p:sp>
      <p:cxnSp>
        <p:nvCxnSpPr>
          <p:cNvPr id="33" name="直接连接符 32"/>
          <p:cNvCxnSpPr/>
          <p:nvPr/>
        </p:nvCxnSpPr>
        <p:spPr>
          <a:xfrm flipH="1">
            <a:off x="-14420" y="870741"/>
            <a:ext cx="50318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a:blip r:embed="rId3">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764551" y="285381"/>
            <a:ext cx="2969838" cy="8787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3" name="直接箭头连接符 2">
            <a:extLst>
              <a:ext uri="{FF2B5EF4-FFF2-40B4-BE49-F238E27FC236}">
                <a16:creationId xmlns:a16="http://schemas.microsoft.com/office/drawing/2014/main" id="{09025A99-47B9-4A43-B996-89F46F24398D}"/>
              </a:ext>
            </a:extLst>
          </p:cNvPr>
          <p:cNvCxnSpPr>
            <a:cxnSpLocks/>
          </p:cNvCxnSpPr>
          <p:nvPr/>
        </p:nvCxnSpPr>
        <p:spPr>
          <a:xfrm>
            <a:off x="1232965" y="1952686"/>
            <a:ext cx="873105" cy="755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FB252403-EDB9-4198-86FD-E89DE0780AC0}"/>
              </a:ext>
            </a:extLst>
          </p:cNvPr>
          <p:cNvCxnSpPr>
            <a:cxnSpLocks/>
          </p:cNvCxnSpPr>
          <p:nvPr/>
        </p:nvCxnSpPr>
        <p:spPr>
          <a:xfrm flipH="1">
            <a:off x="2258470" y="1952686"/>
            <a:ext cx="885886" cy="755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3FF78AC1-3AED-41E4-872A-FDCF2B587EEB}"/>
              </a:ext>
            </a:extLst>
          </p:cNvPr>
          <p:cNvCxnSpPr>
            <a:cxnSpLocks/>
          </p:cNvCxnSpPr>
          <p:nvPr/>
        </p:nvCxnSpPr>
        <p:spPr>
          <a:xfrm>
            <a:off x="1232965" y="1958217"/>
            <a:ext cx="2908382" cy="8439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9F44B3C2-FB4D-42EE-8713-0969AAB848C7}"/>
              </a:ext>
            </a:extLst>
          </p:cNvPr>
          <p:cNvCxnSpPr>
            <a:cxnSpLocks/>
          </p:cNvCxnSpPr>
          <p:nvPr/>
        </p:nvCxnSpPr>
        <p:spPr>
          <a:xfrm flipH="1">
            <a:off x="4261545" y="1911390"/>
            <a:ext cx="941196" cy="8908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D1AB6661-088F-48DB-8129-2B790C3DFF16}"/>
              </a:ext>
            </a:extLst>
          </p:cNvPr>
          <p:cNvCxnSpPr>
            <a:cxnSpLocks/>
          </p:cNvCxnSpPr>
          <p:nvPr/>
        </p:nvCxnSpPr>
        <p:spPr>
          <a:xfrm>
            <a:off x="1247222" y="1958217"/>
            <a:ext cx="5436747" cy="8439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D3E99354-1532-45F8-9230-FDFD674F84AE}"/>
              </a:ext>
            </a:extLst>
          </p:cNvPr>
          <p:cNvCxnSpPr>
            <a:cxnSpLocks/>
          </p:cNvCxnSpPr>
          <p:nvPr/>
        </p:nvCxnSpPr>
        <p:spPr>
          <a:xfrm flipH="1">
            <a:off x="6804167" y="1952686"/>
            <a:ext cx="511034" cy="8908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924235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46"/>
          <p:cNvSpPr>
            <a:spLocks noChangeArrowheads="1"/>
          </p:cNvSpPr>
          <p:nvPr/>
        </p:nvSpPr>
        <p:spPr bwMode="auto">
          <a:xfrm>
            <a:off x="476188" y="177842"/>
            <a:ext cx="1415768"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400" b="1" dirty="0">
                <a:solidFill>
                  <a:schemeClr val="accent1"/>
                </a:solidFill>
                <a:latin typeface="华文仿宋" panose="02010600040101010101" pitchFamily="2" charset="-122"/>
                <a:ea typeface="华文仿宋" panose="02010600040101010101" pitchFamily="2" charset="-122"/>
              </a:rPr>
              <a:t>特征工程</a:t>
            </a:r>
          </a:p>
        </p:txBody>
      </p:sp>
      <p:sp>
        <p:nvSpPr>
          <p:cNvPr id="20"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latin typeface="华文仿宋" panose="02010600040101010101" pitchFamily="2" charset="-122"/>
              <a:ea typeface="华文仿宋" panose="02010600040101010101" pitchFamily="2" charset="-122"/>
              <a:sym typeface="微软雅黑" pitchFamily="34" charset="-122"/>
            </a:endParaRPr>
          </a:p>
        </p:txBody>
      </p:sp>
      <p:sp>
        <p:nvSpPr>
          <p:cNvPr id="50" name="TextBox 29"/>
          <p:cNvSpPr txBox="1"/>
          <p:nvPr/>
        </p:nvSpPr>
        <p:spPr>
          <a:xfrm>
            <a:off x="552733" y="1126710"/>
            <a:ext cx="8591267" cy="2769987"/>
          </a:xfrm>
          <a:prstGeom prst="rect">
            <a:avLst/>
          </a:prstGeom>
          <a:noFill/>
        </p:spPr>
        <p:txBody>
          <a:bodyPr wrap="square" lIns="91438" tIns="45719" rIns="91438" bIns="45719" rtlCol="0">
            <a:spAutoFit/>
          </a:bodyPr>
          <a:lstStyle/>
          <a:p>
            <a:r>
              <a:rPr kumimoji="1" lang="zh-CN" altLang="en-US" sz="1450" b="1" u="sng" dirty="0">
                <a:solidFill>
                  <a:srgbClr val="071F65"/>
                </a:solidFill>
                <a:latin typeface="华文仿宋" panose="02010600040101010101" pitchFamily="2" charset="-122"/>
                <a:ea typeface="华文仿宋" panose="02010600040101010101" pitchFamily="2" charset="-122"/>
              </a:rPr>
              <a:t>时间特征</a:t>
            </a:r>
            <a:r>
              <a:rPr kumimoji="1" lang="zh-CN" altLang="en-US" sz="1450" dirty="0">
                <a:solidFill>
                  <a:srgbClr val="071F65"/>
                </a:solidFill>
                <a:latin typeface="华文仿宋" panose="02010600040101010101" pitchFamily="2" charset="-122"/>
                <a:ea typeface="华文仿宋" panose="02010600040101010101" pitchFamily="2" charset="-122"/>
              </a:rPr>
              <a:t>：  描述用户相关信息间的时间特性</a:t>
            </a:r>
            <a:endParaRPr kumimoji="1" lang="en-US" altLang="zh-CN" sz="1450" dirty="0">
              <a:solidFill>
                <a:srgbClr val="071F65"/>
              </a:solidFill>
              <a:latin typeface="华文仿宋" panose="02010600040101010101" pitchFamily="2" charset="-122"/>
              <a:ea typeface="华文仿宋" panose="02010600040101010101" pitchFamily="2" charset="-122"/>
            </a:endParaRPr>
          </a:p>
          <a:p>
            <a:endParaRPr kumimoji="1" lang="en-US" altLang="zh-CN" sz="1450" dirty="0">
              <a:solidFill>
                <a:srgbClr val="071F65"/>
              </a:solidFill>
              <a:latin typeface="华文仿宋" panose="02010600040101010101" pitchFamily="2" charset="-122"/>
              <a:ea typeface="华文仿宋" panose="02010600040101010101" pitchFamily="2" charset="-122"/>
            </a:endParaRPr>
          </a:p>
          <a:p>
            <a:r>
              <a:rPr kumimoji="1" lang="en-US" altLang="zh-CN" sz="1450" dirty="0">
                <a:solidFill>
                  <a:srgbClr val="071F65"/>
                </a:solidFill>
                <a:latin typeface="华文仿宋" panose="02010600040101010101" pitchFamily="2" charset="-122"/>
                <a:ea typeface="华文仿宋" panose="02010600040101010101" pitchFamily="2" charset="-122"/>
              </a:rPr>
              <a:t>		</a:t>
            </a:r>
            <a:r>
              <a:rPr kumimoji="1" lang="en-US" altLang="zh-CN" sz="1450" b="1" dirty="0">
                <a:solidFill>
                  <a:srgbClr val="071F65"/>
                </a:solidFill>
                <a:latin typeface="华文仿宋" panose="02010600040101010101" pitchFamily="2" charset="-122"/>
                <a:ea typeface="华文仿宋" panose="02010600040101010101" pitchFamily="2" charset="-122"/>
              </a:rPr>
              <a:t>	</a:t>
            </a:r>
          </a:p>
          <a:p>
            <a:r>
              <a:rPr kumimoji="1" lang="en-US" altLang="zh-CN" sz="1450" b="1" dirty="0">
                <a:solidFill>
                  <a:srgbClr val="071F65"/>
                </a:solidFill>
                <a:latin typeface="华文仿宋" panose="02010600040101010101" pitchFamily="2" charset="-122"/>
                <a:ea typeface="华文仿宋" panose="02010600040101010101" pitchFamily="2" charset="-122"/>
              </a:rPr>
              <a:t>			</a:t>
            </a:r>
            <a:r>
              <a:rPr kumimoji="1" lang="zh-CN" altLang="en-US" sz="1450" b="1" dirty="0">
                <a:solidFill>
                  <a:srgbClr val="071F65"/>
                </a:solidFill>
                <a:latin typeface="华文仿宋" panose="02010600040101010101" pitchFamily="2" charset="-122"/>
                <a:ea typeface="华文仿宋" panose="02010600040101010101" pitchFamily="2" charset="-122"/>
              </a:rPr>
              <a:t>统计特性</a:t>
            </a:r>
            <a:r>
              <a:rPr kumimoji="1" lang="en-US" altLang="zh-CN" sz="1450" b="1" dirty="0">
                <a:solidFill>
                  <a:srgbClr val="071F65"/>
                </a:solidFill>
                <a:latin typeface="华文仿宋" panose="02010600040101010101" pitchFamily="2" charset="-122"/>
                <a:ea typeface="华文仿宋" panose="02010600040101010101" pitchFamily="2" charset="-122"/>
              </a:rPr>
              <a:t>								   </a:t>
            </a:r>
            <a:r>
              <a:rPr kumimoji="1" lang="zh-CN" altLang="en-US" sz="1450" b="1" dirty="0">
                <a:solidFill>
                  <a:srgbClr val="071F65"/>
                </a:solidFill>
                <a:latin typeface="华文仿宋" panose="02010600040101010101" pitchFamily="2" charset="-122"/>
                <a:ea typeface="华文仿宋" panose="02010600040101010101" pitchFamily="2" charset="-122"/>
              </a:rPr>
              <a:t>相对贷款放款时间交叉特性</a:t>
            </a:r>
            <a:endParaRPr kumimoji="1" lang="en-US" altLang="zh-CN" sz="1450" b="1" dirty="0">
              <a:solidFill>
                <a:srgbClr val="071F65"/>
              </a:solidFill>
              <a:latin typeface="华文仿宋" panose="02010600040101010101" pitchFamily="2" charset="-122"/>
              <a:ea typeface="华文仿宋" panose="02010600040101010101" pitchFamily="2" charset="-122"/>
            </a:endParaRPr>
          </a:p>
          <a:p>
            <a:endParaRPr kumimoji="1" lang="en-US" altLang="zh-CN" sz="1450" dirty="0">
              <a:solidFill>
                <a:srgbClr val="071F65"/>
              </a:solidFill>
              <a:latin typeface="华文仿宋" panose="02010600040101010101" pitchFamily="2" charset="-122"/>
              <a:ea typeface="华文仿宋" panose="02010600040101010101" pitchFamily="2" charset="-122"/>
            </a:endParaRPr>
          </a:p>
          <a:p>
            <a:r>
              <a:rPr kumimoji="1" lang="en-US" altLang="zh-CN" sz="1450" dirty="0">
                <a:solidFill>
                  <a:srgbClr val="071F65"/>
                </a:solidFill>
                <a:latin typeface="华文仿宋" panose="02010600040101010101" pitchFamily="2" charset="-122"/>
                <a:ea typeface="华文仿宋" panose="02010600040101010101" pitchFamily="2" charset="-122"/>
              </a:rPr>
              <a:t>		 </a:t>
            </a:r>
            <a:r>
              <a:rPr kumimoji="1" lang="zh-CN" altLang="en-US" sz="1450" dirty="0">
                <a:solidFill>
                  <a:srgbClr val="071F65"/>
                </a:solidFill>
                <a:latin typeface="华文仿宋" panose="02010600040101010101" pitchFamily="2" charset="-122"/>
                <a:ea typeface="华文仿宋" panose="02010600040101010101" pitchFamily="2" charset="-122"/>
              </a:rPr>
              <a:t>信用卡记录频率</a:t>
            </a:r>
            <a:r>
              <a:rPr kumimoji="1" lang="en-US" altLang="zh-CN" sz="1450" dirty="0">
                <a:solidFill>
                  <a:srgbClr val="071F65"/>
                </a:solidFill>
                <a:latin typeface="华文仿宋" panose="02010600040101010101" pitchFamily="2" charset="-122"/>
                <a:ea typeface="华文仿宋" panose="02010600040101010101" pitchFamily="2" charset="-122"/>
              </a:rPr>
              <a:t>									</a:t>
            </a:r>
            <a:r>
              <a:rPr kumimoji="1" lang="zh-CN" altLang="en-US" sz="1450" dirty="0">
                <a:solidFill>
                  <a:srgbClr val="071F65"/>
                </a:solidFill>
                <a:latin typeface="华文仿宋" panose="02010600040101010101" pitchFamily="2" charset="-122"/>
                <a:ea typeface="华文仿宋" panose="02010600040101010101" pitchFamily="2" charset="-122"/>
              </a:rPr>
              <a:t>放款前最近记录时间戳</a:t>
            </a:r>
            <a:r>
              <a:rPr kumimoji="1" lang="en-US" altLang="zh-CN" sz="1450" dirty="0">
                <a:solidFill>
                  <a:srgbClr val="071F65"/>
                </a:solidFill>
                <a:latin typeface="华文仿宋" panose="02010600040101010101" pitchFamily="2" charset="-122"/>
                <a:ea typeface="华文仿宋" panose="02010600040101010101" pitchFamily="2" charset="-122"/>
              </a:rPr>
              <a:t>	</a:t>
            </a:r>
          </a:p>
          <a:p>
            <a:r>
              <a:rPr kumimoji="1" lang="en-US" altLang="zh-CN" sz="1450" dirty="0">
                <a:solidFill>
                  <a:srgbClr val="071F65"/>
                </a:solidFill>
                <a:latin typeface="华文仿宋" panose="02010600040101010101" pitchFamily="2" charset="-122"/>
                <a:ea typeface="华文仿宋" panose="02010600040101010101" pitchFamily="2" charset="-122"/>
              </a:rPr>
              <a:t>		 </a:t>
            </a:r>
            <a:r>
              <a:rPr kumimoji="1" lang="zh-CN" altLang="en-US" sz="1450" dirty="0">
                <a:solidFill>
                  <a:srgbClr val="071F65"/>
                </a:solidFill>
                <a:latin typeface="华文仿宋" panose="02010600040101010101" pitchFamily="2" charset="-122"/>
                <a:ea typeface="华文仿宋" panose="02010600040101010101" pitchFamily="2" charset="-122"/>
              </a:rPr>
              <a:t>时间跨度</a:t>
            </a:r>
            <a:r>
              <a:rPr kumimoji="1" lang="en-US" altLang="zh-CN" sz="1450" dirty="0">
                <a:solidFill>
                  <a:srgbClr val="071F65"/>
                </a:solidFill>
                <a:latin typeface="华文仿宋" panose="02010600040101010101" pitchFamily="2" charset="-122"/>
                <a:ea typeface="华文仿宋" panose="02010600040101010101" pitchFamily="2" charset="-122"/>
              </a:rPr>
              <a:t>										</a:t>
            </a:r>
            <a:r>
              <a:rPr kumimoji="1" lang="zh-CN" altLang="en-US" sz="1450" dirty="0">
                <a:solidFill>
                  <a:srgbClr val="071F65"/>
                </a:solidFill>
                <a:latin typeface="华文仿宋" panose="02010600040101010101" pitchFamily="2" charset="-122"/>
                <a:ea typeface="华文仿宋" panose="02010600040101010101" pitchFamily="2" charset="-122"/>
              </a:rPr>
              <a:t>放款后最近记录时间戳</a:t>
            </a:r>
            <a:endParaRPr kumimoji="1" lang="en-US" altLang="zh-CN" sz="1450" dirty="0">
              <a:solidFill>
                <a:srgbClr val="071F65"/>
              </a:solidFill>
              <a:latin typeface="华文仿宋" panose="02010600040101010101" pitchFamily="2" charset="-122"/>
              <a:ea typeface="华文仿宋" panose="02010600040101010101" pitchFamily="2" charset="-122"/>
            </a:endParaRPr>
          </a:p>
          <a:p>
            <a:r>
              <a:rPr kumimoji="1" lang="en-US" altLang="zh-CN" sz="1450" dirty="0">
                <a:solidFill>
                  <a:srgbClr val="071F65"/>
                </a:solidFill>
                <a:latin typeface="华文仿宋" panose="02010600040101010101" pitchFamily="2" charset="-122"/>
                <a:ea typeface="华文仿宋" panose="02010600040101010101" pitchFamily="2" charset="-122"/>
              </a:rPr>
              <a:t>		 </a:t>
            </a:r>
            <a:r>
              <a:rPr kumimoji="1" lang="zh-CN" altLang="en-US" sz="1450" dirty="0">
                <a:solidFill>
                  <a:srgbClr val="071F65"/>
                </a:solidFill>
                <a:latin typeface="华文仿宋" panose="02010600040101010101" pitchFamily="2" charset="-122"/>
                <a:ea typeface="华文仿宋" panose="02010600040101010101" pitchFamily="2" charset="-122"/>
              </a:rPr>
              <a:t>独立时间记录个数</a:t>
            </a:r>
            <a:r>
              <a:rPr kumimoji="1" lang="en-US" altLang="zh-CN" sz="1450" dirty="0">
                <a:solidFill>
                  <a:srgbClr val="071F65"/>
                </a:solidFill>
                <a:latin typeface="华文仿宋" panose="02010600040101010101" pitchFamily="2" charset="-122"/>
                <a:ea typeface="华文仿宋" panose="02010600040101010101" pitchFamily="2" charset="-122"/>
              </a:rPr>
              <a:t>								</a:t>
            </a:r>
            <a:r>
              <a:rPr kumimoji="1" lang="zh-CN" altLang="en-US" sz="1450" dirty="0">
                <a:solidFill>
                  <a:srgbClr val="071F65"/>
                </a:solidFill>
                <a:latin typeface="华文仿宋" panose="02010600040101010101" pitchFamily="2" charset="-122"/>
                <a:ea typeface="华文仿宋" panose="02010600040101010101" pitchFamily="2" charset="-122"/>
              </a:rPr>
              <a:t>放款前记录数</a:t>
            </a:r>
            <a:endParaRPr kumimoji="1" lang="en-US" altLang="zh-CN" sz="1450" dirty="0">
              <a:solidFill>
                <a:srgbClr val="071F65"/>
              </a:solidFill>
              <a:latin typeface="华文仿宋" panose="02010600040101010101" pitchFamily="2" charset="-122"/>
              <a:ea typeface="华文仿宋" panose="02010600040101010101" pitchFamily="2" charset="-122"/>
            </a:endParaRPr>
          </a:p>
          <a:p>
            <a:r>
              <a:rPr kumimoji="1" lang="en-US" altLang="zh-CN" sz="1450" dirty="0">
                <a:solidFill>
                  <a:srgbClr val="071F65"/>
                </a:solidFill>
                <a:latin typeface="华文仿宋" panose="02010600040101010101" pitchFamily="2" charset="-122"/>
                <a:ea typeface="华文仿宋" panose="02010600040101010101" pitchFamily="2" charset="-122"/>
              </a:rPr>
              <a:t>		 ……											</a:t>
            </a:r>
            <a:r>
              <a:rPr kumimoji="1" lang="zh-CN" altLang="en-US" sz="1450" dirty="0">
                <a:solidFill>
                  <a:srgbClr val="071F65"/>
                </a:solidFill>
                <a:latin typeface="华文仿宋" panose="02010600040101010101" pitchFamily="2" charset="-122"/>
                <a:ea typeface="华文仿宋" panose="02010600040101010101" pitchFamily="2" charset="-122"/>
              </a:rPr>
              <a:t>放款后记录数</a:t>
            </a:r>
            <a:endParaRPr kumimoji="1" lang="en-US" altLang="zh-CN" sz="1450" dirty="0">
              <a:solidFill>
                <a:srgbClr val="071F65"/>
              </a:solidFill>
              <a:latin typeface="华文仿宋" panose="02010600040101010101" pitchFamily="2" charset="-122"/>
              <a:ea typeface="华文仿宋" panose="02010600040101010101" pitchFamily="2" charset="-122"/>
            </a:endParaRPr>
          </a:p>
          <a:p>
            <a:r>
              <a:rPr kumimoji="1" lang="en-US" altLang="zh-CN" sz="1450" dirty="0">
                <a:solidFill>
                  <a:srgbClr val="071F65"/>
                </a:solidFill>
                <a:latin typeface="华文仿宋" panose="02010600040101010101" pitchFamily="2" charset="-122"/>
                <a:ea typeface="华文仿宋" panose="02010600040101010101" pitchFamily="2" charset="-122"/>
              </a:rPr>
              <a:t>														……</a:t>
            </a:r>
          </a:p>
          <a:p>
            <a:r>
              <a:rPr kumimoji="1" lang="en-US" altLang="zh-CN" sz="1450" dirty="0">
                <a:solidFill>
                  <a:srgbClr val="071F65"/>
                </a:solidFill>
                <a:latin typeface="华文仿宋" panose="02010600040101010101" pitchFamily="2" charset="-122"/>
                <a:ea typeface="华文仿宋" panose="02010600040101010101" pitchFamily="2" charset="-122"/>
              </a:rPr>
              <a:t>		</a:t>
            </a:r>
          </a:p>
          <a:p>
            <a:r>
              <a:rPr kumimoji="1" lang="en-US" altLang="zh-CN" sz="1450" dirty="0">
                <a:solidFill>
                  <a:srgbClr val="071F65"/>
                </a:solidFill>
                <a:latin typeface="华文仿宋" panose="02010600040101010101" pitchFamily="2" charset="-122"/>
                <a:ea typeface="华文仿宋" panose="02010600040101010101" pitchFamily="2" charset="-122"/>
              </a:rPr>
              <a:t>							</a:t>
            </a:r>
          </a:p>
        </p:txBody>
      </p:sp>
      <p:cxnSp>
        <p:nvCxnSpPr>
          <p:cNvPr id="33" name="直接连接符 32"/>
          <p:cNvCxnSpPr/>
          <p:nvPr/>
        </p:nvCxnSpPr>
        <p:spPr>
          <a:xfrm flipH="1">
            <a:off x="-14420" y="870741"/>
            <a:ext cx="50318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a:blip r:embed="rId3">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764551" y="285381"/>
            <a:ext cx="2969838" cy="8787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6503899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873141" y="466830"/>
            <a:ext cx="1146310" cy="1146310"/>
            <a:chOff x="1602769" y="143838"/>
            <a:chExt cx="1331936" cy="1331936"/>
          </a:xfrm>
        </p:grpSpPr>
        <p:sp>
          <p:nvSpPr>
            <p:cNvPr id="4" name="椭圆 3"/>
            <p:cNvSpPr/>
            <p:nvPr/>
          </p:nvSpPr>
          <p:spPr>
            <a:xfrm>
              <a:off x="1602769" y="143838"/>
              <a:ext cx="1331936" cy="1331936"/>
            </a:xfrm>
            <a:prstGeom prst="ellipse">
              <a:avLst/>
            </a:prstGeom>
            <a:ln w="165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华文仿宋" panose="02010600040101010101" pitchFamily="2" charset="-122"/>
                <a:ea typeface="华文仿宋" panose="02010600040101010101" pitchFamily="2" charset="-122"/>
              </a:endParaRPr>
            </a:p>
          </p:txBody>
        </p:sp>
        <p:sp>
          <p:nvSpPr>
            <p:cNvPr id="146" name="TextBox 145"/>
            <p:cNvSpPr txBox="1"/>
            <p:nvPr/>
          </p:nvSpPr>
          <p:spPr>
            <a:xfrm>
              <a:off x="1679041" y="396413"/>
              <a:ext cx="1189310" cy="584775"/>
            </a:xfrm>
            <a:prstGeom prst="rect">
              <a:avLst/>
            </a:prstGeom>
            <a:noFill/>
          </p:spPr>
          <p:txBody>
            <a:bodyPr wrap="square" rtlCol="0">
              <a:spAutoFit/>
            </a:bodyPr>
            <a:lstStyle/>
            <a:p>
              <a:pPr algn="ctr"/>
              <a:r>
                <a:rPr lang="zh-CN" altLang="en-US" sz="2700" b="1" dirty="0">
                  <a:solidFill>
                    <a:schemeClr val="bg1"/>
                  </a:solidFill>
                  <a:latin typeface="华文仿宋" panose="02010600040101010101" pitchFamily="2" charset="-122"/>
                  <a:ea typeface="华文仿宋" panose="02010600040101010101" pitchFamily="2" charset="-122"/>
                </a:rPr>
                <a:t>目录</a:t>
              </a:r>
            </a:p>
          </p:txBody>
        </p:sp>
        <p:sp>
          <p:nvSpPr>
            <p:cNvPr id="147" name="TextBox 146"/>
            <p:cNvSpPr txBox="1"/>
            <p:nvPr/>
          </p:nvSpPr>
          <p:spPr>
            <a:xfrm>
              <a:off x="1638153" y="937949"/>
              <a:ext cx="1263808" cy="303973"/>
            </a:xfrm>
            <a:prstGeom prst="rect">
              <a:avLst/>
            </a:prstGeom>
            <a:noFill/>
          </p:spPr>
          <p:txBody>
            <a:bodyPr wrap="square" rtlCol="0">
              <a:spAutoFit/>
            </a:bodyPr>
            <a:lstStyle/>
            <a:p>
              <a:pPr algn="ctr"/>
              <a:r>
                <a:rPr lang="en-US" altLang="zh-CN" sz="1100" b="1" dirty="0">
                  <a:solidFill>
                    <a:schemeClr val="bg1"/>
                  </a:solidFill>
                  <a:ea typeface="华文仿宋" panose="02010600040101010101" pitchFamily="2" charset="-122"/>
                </a:rPr>
                <a:t>CONTENTS</a:t>
              </a:r>
              <a:endParaRPr lang="zh-CN" altLang="en-US" sz="1100" b="1" dirty="0">
                <a:solidFill>
                  <a:schemeClr val="bg1"/>
                </a:solidFill>
                <a:ea typeface="华文仿宋" panose="02010600040101010101" pitchFamily="2" charset="-122"/>
              </a:endParaRPr>
            </a:p>
          </p:txBody>
        </p:sp>
      </p:grpSp>
      <p:sp>
        <p:nvSpPr>
          <p:cNvPr id="9" name="Freeform 5"/>
          <p:cNvSpPr>
            <a:spLocks/>
          </p:cNvSpPr>
          <p:nvPr/>
        </p:nvSpPr>
        <p:spPr bwMode="auto">
          <a:xfrm>
            <a:off x="2382" y="2262776"/>
            <a:ext cx="9141619" cy="1084926"/>
          </a:xfrm>
          <a:custGeom>
            <a:avLst/>
            <a:gdLst>
              <a:gd name="T0" fmla="*/ 0 w 2601"/>
              <a:gd name="T1" fmla="*/ 139 h 306"/>
              <a:gd name="T2" fmla="*/ 647 w 2601"/>
              <a:gd name="T3" fmla="*/ 304 h 306"/>
              <a:gd name="T4" fmla="*/ 1863 w 2601"/>
              <a:gd name="T5" fmla="*/ 11 h 306"/>
              <a:gd name="T6" fmla="*/ 2601 w 2601"/>
              <a:gd name="T7" fmla="*/ 259 h 306"/>
            </a:gdLst>
            <a:ahLst/>
            <a:cxnLst>
              <a:cxn ang="0">
                <a:pos x="T0" y="T1"/>
              </a:cxn>
              <a:cxn ang="0">
                <a:pos x="T2" y="T3"/>
              </a:cxn>
              <a:cxn ang="0">
                <a:pos x="T4" y="T5"/>
              </a:cxn>
              <a:cxn ang="0">
                <a:pos x="T6" y="T7"/>
              </a:cxn>
            </a:cxnLst>
            <a:rect l="0" t="0" r="r" b="b"/>
            <a:pathLst>
              <a:path w="2601" h="306">
                <a:moveTo>
                  <a:pt x="0" y="139"/>
                </a:moveTo>
                <a:cubicBezTo>
                  <a:pt x="0" y="139"/>
                  <a:pt x="179" y="301"/>
                  <a:pt x="647" y="304"/>
                </a:cubicBezTo>
                <a:cubicBezTo>
                  <a:pt x="1090" y="306"/>
                  <a:pt x="1474" y="0"/>
                  <a:pt x="1863" y="11"/>
                </a:cubicBezTo>
                <a:cubicBezTo>
                  <a:pt x="2253" y="21"/>
                  <a:pt x="2601" y="259"/>
                  <a:pt x="2601" y="259"/>
                </a:cubicBezTo>
              </a:path>
            </a:pathLst>
          </a:custGeom>
          <a:noFill/>
          <a:ln w="2222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CN" altLang="en-US" b="1">
              <a:latin typeface="华文仿宋" panose="02010600040101010101" pitchFamily="2" charset="-122"/>
              <a:ea typeface="华文仿宋" panose="02010600040101010101" pitchFamily="2" charset="-122"/>
            </a:endParaRPr>
          </a:p>
        </p:txBody>
      </p:sp>
      <p:sp>
        <p:nvSpPr>
          <p:cNvPr id="44" name="矩形 30"/>
          <p:cNvSpPr>
            <a:spLocks noChangeArrowheads="1"/>
          </p:cNvSpPr>
          <p:nvPr/>
        </p:nvSpPr>
        <p:spPr bwMode="auto">
          <a:xfrm>
            <a:off x="287763" y="3746355"/>
            <a:ext cx="968279" cy="32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r>
              <a:rPr lang="zh-CN" altLang="en-US" sz="1500" b="1" dirty="0">
                <a:solidFill>
                  <a:schemeClr val="accent1"/>
                </a:solidFill>
                <a:latin typeface="华文仿宋" panose="02010600040101010101" pitchFamily="2" charset="-122"/>
                <a:ea typeface="华文仿宋" panose="02010600040101010101" pitchFamily="2" charset="-122"/>
                <a:sym typeface="微软雅黑" pitchFamily="34" charset="-122"/>
              </a:rPr>
              <a:t>赛题简介</a:t>
            </a:r>
          </a:p>
        </p:txBody>
      </p:sp>
      <p:sp>
        <p:nvSpPr>
          <p:cNvPr id="46" name="矩形 64"/>
          <p:cNvSpPr>
            <a:spLocks noChangeArrowheads="1"/>
          </p:cNvSpPr>
          <p:nvPr/>
        </p:nvSpPr>
        <p:spPr bwMode="auto">
          <a:xfrm>
            <a:off x="1765397" y="2248257"/>
            <a:ext cx="1811408" cy="32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r>
              <a:rPr lang="zh-CN" altLang="en-US" sz="1500" b="1" dirty="0">
                <a:solidFill>
                  <a:schemeClr val="accent1"/>
                </a:solidFill>
                <a:latin typeface="华文仿宋" panose="02010600040101010101" pitchFamily="2" charset="-122"/>
                <a:ea typeface="华文仿宋" panose="02010600040101010101" pitchFamily="2" charset="-122"/>
                <a:sym typeface="微软雅黑" pitchFamily="34" charset="-122"/>
              </a:rPr>
              <a:t>数据探索</a:t>
            </a:r>
          </a:p>
        </p:txBody>
      </p:sp>
      <p:sp>
        <p:nvSpPr>
          <p:cNvPr id="47" name="矩形 66"/>
          <p:cNvSpPr>
            <a:spLocks noChangeArrowheads="1"/>
          </p:cNvSpPr>
          <p:nvPr/>
        </p:nvSpPr>
        <p:spPr bwMode="auto">
          <a:xfrm>
            <a:off x="3572554" y="3258240"/>
            <a:ext cx="2025184" cy="32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r>
              <a:rPr lang="zh-CN" altLang="en-US" sz="1500" b="1" dirty="0">
                <a:solidFill>
                  <a:schemeClr val="accent1"/>
                </a:solidFill>
                <a:latin typeface="华文仿宋" panose="02010600040101010101" pitchFamily="2" charset="-122"/>
                <a:ea typeface="华文仿宋" panose="02010600040101010101" pitchFamily="2" charset="-122"/>
                <a:sym typeface="微软雅黑" pitchFamily="34" charset="-122"/>
              </a:rPr>
              <a:t>特征工程</a:t>
            </a:r>
          </a:p>
        </p:txBody>
      </p:sp>
      <p:grpSp>
        <p:nvGrpSpPr>
          <p:cNvPr id="48" name="组合 47"/>
          <p:cNvGrpSpPr/>
          <p:nvPr/>
        </p:nvGrpSpPr>
        <p:grpSpPr>
          <a:xfrm>
            <a:off x="405131" y="2820471"/>
            <a:ext cx="749673" cy="751323"/>
            <a:chOff x="3437020" y="1033173"/>
            <a:chExt cx="863676" cy="865577"/>
          </a:xfrm>
        </p:grpSpPr>
        <p:sp>
          <p:nvSpPr>
            <p:cNvPr id="49" name="椭圆 18"/>
            <p:cNvSpPr>
              <a:spLocks noChangeArrowheads="1"/>
            </p:cNvSpPr>
            <p:nvPr/>
          </p:nvSpPr>
          <p:spPr bwMode="auto">
            <a:xfrm>
              <a:off x="3437020" y="1033173"/>
              <a:ext cx="863676" cy="865577"/>
            </a:xfrm>
            <a:prstGeom prst="ellipse">
              <a:avLst/>
            </a:prstGeom>
            <a:solidFill>
              <a:schemeClr val="accent1"/>
            </a:solidFill>
            <a:ln w="38100">
              <a:solidFill>
                <a:schemeClr val="bg1">
                  <a:lumMod val="75000"/>
                </a:schemeClr>
              </a:solidFill>
              <a:miter lim="800000"/>
              <a:headEnd/>
              <a:tailEnd/>
            </a:ln>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b="1">
                <a:solidFill>
                  <a:srgbClr val="FFFFFF"/>
                </a:solidFill>
                <a:latin typeface="华文仿宋" panose="02010600040101010101" pitchFamily="2" charset="-122"/>
                <a:ea typeface="华文仿宋" panose="02010600040101010101" pitchFamily="2" charset="-122"/>
                <a:sym typeface="微软雅黑" pitchFamily="34" charset="-122"/>
              </a:endParaRPr>
            </a:p>
          </p:txBody>
        </p:sp>
        <p:pic>
          <p:nvPicPr>
            <p:cNvPr id="50" name="图片 49"/>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587275" y="1169757"/>
              <a:ext cx="552644" cy="566109"/>
            </a:xfrm>
            <a:prstGeom prst="rect">
              <a:avLst/>
            </a:prstGeom>
          </p:spPr>
        </p:pic>
      </p:grpSp>
      <p:sp>
        <p:nvSpPr>
          <p:cNvPr id="51" name="矩形 68"/>
          <p:cNvSpPr>
            <a:spLocks noChangeArrowheads="1"/>
          </p:cNvSpPr>
          <p:nvPr/>
        </p:nvSpPr>
        <p:spPr bwMode="auto">
          <a:xfrm>
            <a:off x="5478230" y="1363491"/>
            <a:ext cx="1988660" cy="32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en-US" sz="1500" b="1" dirty="0">
              <a:solidFill>
                <a:schemeClr val="accent1"/>
              </a:solidFill>
              <a:latin typeface="华文仿宋" panose="02010600040101010101" pitchFamily="2" charset="-122"/>
              <a:ea typeface="华文仿宋" panose="02010600040101010101" pitchFamily="2" charset="-122"/>
              <a:sym typeface="微软雅黑" pitchFamily="34" charset="-122"/>
            </a:endParaRPr>
          </a:p>
        </p:txBody>
      </p:sp>
      <p:grpSp>
        <p:nvGrpSpPr>
          <p:cNvPr id="52" name="组合 51"/>
          <p:cNvGrpSpPr/>
          <p:nvPr/>
        </p:nvGrpSpPr>
        <p:grpSpPr>
          <a:xfrm>
            <a:off x="2296265" y="2865591"/>
            <a:ext cx="749673" cy="751323"/>
            <a:chOff x="3437020" y="2074814"/>
            <a:chExt cx="863676" cy="865577"/>
          </a:xfrm>
        </p:grpSpPr>
        <p:sp>
          <p:nvSpPr>
            <p:cNvPr id="53" name="椭圆 19"/>
            <p:cNvSpPr>
              <a:spLocks noChangeArrowheads="1"/>
            </p:cNvSpPr>
            <p:nvPr/>
          </p:nvSpPr>
          <p:spPr bwMode="auto">
            <a:xfrm>
              <a:off x="3437020" y="2074814"/>
              <a:ext cx="863676" cy="865577"/>
            </a:xfrm>
            <a:prstGeom prst="ellipse">
              <a:avLst/>
            </a:prstGeom>
            <a:solidFill>
              <a:schemeClr val="accent1"/>
            </a:solidFill>
            <a:ln w="38100">
              <a:solidFill>
                <a:schemeClr val="bg1">
                  <a:lumMod val="75000"/>
                </a:schemeClr>
              </a:solidFill>
              <a:miter lim="800000"/>
              <a:headEnd/>
              <a:tailEnd/>
            </a:ln>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b="1">
                <a:solidFill>
                  <a:srgbClr val="FFFFFF"/>
                </a:solidFill>
                <a:latin typeface="华文仿宋" panose="02010600040101010101" pitchFamily="2" charset="-122"/>
                <a:ea typeface="华文仿宋" panose="02010600040101010101" pitchFamily="2" charset="-122"/>
                <a:sym typeface="微软雅黑" pitchFamily="34" charset="-122"/>
              </a:endParaRPr>
            </a:p>
          </p:txBody>
        </p:sp>
        <p:pic>
          <p:nvPicPr>
            <p:cNvPr id="54" name="图片 53"/>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3596360" y="2243692"/>
              <a:ext cx="553608" cy="567096"/>
            </a:xfrm>
            <a:prstGeom prst="rect">
              <a:avLst/>
            </a:prstGeom>
          </p:spPr>
        </p:pic>
      </p:grpSp>
      <p:grpSp>
        <p:nvGrpSpPr>
          <p:cNvPr id="55" name="组合 54"/>
          <p:cNvGrpSpPr/>
          <p:nvPr/>
        </p:nvGrpSpPr>
        <p:grpSpPr>
          <a:xfrm>
            <a:off x="4214876" y="2418858"/>
            <a:ext cx="749673" cy="749944"/>
            <a:chOff x="3437020" y="3157655"/>
            <a:chExt cx="863676" cy="863988"/>
          </a:xfrm>
        </p:grpSpPr>
        <p:sp>
          <p:nvSpPr>
            <p:cNvPr id="56" name="椭圆 20"/>
            <p:cNvSpPr>
              <a:spLocks noChangeArrowheads="1"/>
            </p:cNvSpPr>
            <p:nvPr/>
          </p:nvSpPr>
          <p:spPr bwMode="auto">
            <a:xfrm>
              <a:off x="3437020" y="3157655"/>
              <a:ext cx="863676" cy="863988"/>
            </a:xfrm>
            <a:prstGeom prst="ellipse">
              <a:avLst/>
            </a:prstGeom>
            <a:solidFill>
              <a:schemeClr val="accent1"/>
            </a:solidFill>
            <a:ln w="38100">
              <a:solidFill>
                <a:schemeClr val="bg1">
                  <a:lumMod val="75000"/>
                </a:schemeClr>
              </a:solidFill>
              <a:miter lim="800000"/>
              <a:headEnd/>
              <a:tailEnd/>
            </a:ln>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b="1">
                <a:solidFill>
                  <a:srgbClr val="FFFFFF"/>
                </a:solidFill>
                <a:latin typeface="华文仿宋" panose="02010600040101010101" pitchFamily="2" charset="-122"/>
                <a:ea typeface="华文仿宋" panose="02010600040101010101" pitchFamily="2" charset="-122"/>
                <a:sym typeface="微软雅黑" pitchFamily="34" charset="-122"/>
              </a:endParaRPr>
            </a:p>
          </p:txBody>
        </p:sp>
        <p:grpSp>
          <p:nvGrpSpPr>
            <p:cNvPr id="57" name="组合 56"/>
            <p:cNvGrpSpPr/>
            <p:nvPr/>
          </p:nvGrpSpPr>
          <p:grpSpPr>
            <a:xfrm>
              <a:off x="3603965" y="3301680"/>
              <a:ext cx="519264" cy="531742"/>
              <a:chOff x="9901114" y="2870043"/>
              <a:chExt cx="1094967" cy="1121279"/>
            </a:xfrm>
          </p:grpSpPr>
          <p:sp>
            <p:nvSpPr>
              <p:cNvPr id="58" name="Freeform 5"/>
              <p:cNvSpPr>
                <a:spLocks/>
              </p:cNvSpPr>
              <p:nvPr/>
            </p:nvSpPr>
            <p:spPr bwMode="auto">
              <a:xfrm>
                <a:off x="10585467" y="2870043"/>
                <a:ext cx="234963" cy="800500"/>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b="1">
                  <a:solidFill>
                    <a:prstClr val="black"/>
                  </a:solidFill>
                  <a:latin typeface="华文仿宋" panose="02010600040101010101" pitchFamily="2" charset="-122"/>
                  <a:ea typeface="华文仿宋" panose="02010600040101010101" pitchFamily="2" charset="-122"/>
                  <a:sym typeface="Arial" panose="020B0604020202020204" pitchFamily="34" charset="0"/>
                </a:endParaRPr>
              </a:p>
            </p:txBody>
          </p:sp>
          <p:sp>
            <p:nvSpPr>
              <p:cNvPr id="59" name="Freeform 6"/>
              <p:cNvSpPr>
                <a:spLocks/>
              </p:cNvSpPr>
              <p:nvPr/>
            </p:nvSpPr>
            <p:spPr bwMode="auto">
              <a:xfrm>
                <a:off x="10044830" y="3280407"/>
                <a:ext cx="289711" cy="34679"/>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b="1">
                  <a:solidFill>
                    <a:prstClr val="black"/>
                  </a:solidFill>
                  <a:latin typeface="华文仿宋" panose="02010600040101010101" pitchFamily="2" charset="-122"/>
                  <a:ea typeface="华文仿宋" panose="02010600040101010101" pitchFamily="2" charset="-122"/>
                  <a:sym typeface="Arial" panose="020B0604020202020204" pitchFamily="34" charset="0"/>
                </a:endParaRPr>
              </a:p>
            </p:txBody>
          </p:sp>
          <p:sp>
            <p:nvSpPr>
              <p:cNvPr id="60" name="Freeform 7"/>
              <p:cNvSpPr>
                <a:spLocks/>
              </p:cNvSpPr>
              <p:nvPr/>
            </p:nvSpPr>
            <p:spPr bwMode="auto">
              <a:xfrm>
                <a:off x="10044830" y="3442241"/>
                <a:ext cx="289711" cy="34679"/>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b="1">
                  <a:solidFill>
                    <a:prstClr val="black"/>
                  </a:solidFill>
                  <a:latin typeface="华文仿宋" panose="02010600040101010101" pitchFamily="2" charset="-122"/>
                  <a:ea typeface="华文仿宋" panose="02010600040101010101" pitchFamily="2" charset="-122"/>
                  <a:sym typeface="Arial" panose="020B0604020202020204" pitchFamily="34" charset="0"/>
                </a:endParaRPr>
              </a:p>
            </p:txBody>
          </p:sp>
          <p:sp>
            <p:nvSpPr>
              <p:cNvPr id="61" name="Freeform 8"/>
              <p:cNvSpPr>
                <a:spLocks/>
              </p:cNvSpPr>
              <p:nvPr/>
            </p:nvSpPr>
            <p:spPr bwMode="auto">
              <a:xfrm>
                <a:off x="10044830" y="3601186"/>
                <a:ext cx="289711" cy="34679"/>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b="1">
                  <a:solidFill>
                    <a:prstClr val="black"/>
                  </a:solidFill>
                  <a:latin typeface="华文仿宋" panose="02010600040101010101" pitchFamily="2" charset="-122"/>
                  <a:ea typeface="华文仿宋" panose="02010600040101010101" pitchFamily="2" charset="-122"/>
                  <a:sym typeface="Arial" panose="020B0604020202020204" pitchFamily="34" charset="0"/>
                </a:endParaRPr>
              </a:p>
            </p:txBody>
          </p:sp>
          <p:sp>
            <p:nvSpPr>
              <p:cNvPr id="62" name="Freeform 9"/>
              <p:cNvSpPr>
                <a:spLocks noEditPoints="1"/>
              </p:cNvSpPr>
              <p:nvPr/>
            </p:nvSpPr>
            <p:spPr bwMode="auto">
              <a:xfrm>
                <a:off x="9901114" y="2953851"/>
                <a:ext cx="1094967" cy="1037471"/>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b="1">
                  <a:solidFill>
                    <a:prstClr val="black"/>
                  </a:solidFill>
                  <a:latin typeface="华文仿宋" panose="02010600040101010101" pitchFamily="2" charset="-122"/>
                  <a:ea typeface="华文仿宋" panose="02010600040101010101" pitchFamily="2" charset="-122"/>
                  <a:sym typeface="Arial" panose="020B0604020202020204" pitchFamily="34" charset="0"/>
                </a:endParaRPr>
              </a:p>
            </p:txBody>
          </p:sp>
        </p:grpSp>
      </p:grpSp>
      <p:grpSp>
        <p:nvGrpSpPr>
          <p:cNvPr id="73" name="组合 72"/>
          <p:cNvGrpSpPr/>
          <p:nvPr/>
        </p:nvGrpSpPr>
        <p:grpSpPr>
          <a:xfrm>
            <a:off x="6099038" y="1962383"/>
            <a:ext cx="749673" cy="751322"/>
            <a:chOff x="3437020" y="5246272"/>
            <a:chExt cx="863676" cy="865576"/>
          </a:xfrm>
        </p:grpSpPr>
        <p:sp>
          <p:nvSpPr>
            <p:cNvPr id="74" name="椭圆 21"/>
            <p:cNvSpPr>
              <a:spLocks noChangeArrowheads="1"/>
            </p:cNvSpPr>
            <p:nvPr/>
          </p:nvSpPr>
          <p:spPr bwMode="auto">
            <a:xfrm>
              <a:off x="3437020" y="5246272"/>
              <a:ext cx="863676" cy="865576"/>
            </a:xfrm>
            <a:prstGeom prst="ellipse">
              <a:avLst/>
            </a:prstGeom>
            <a:solidFill>
              <a:schemeClr val="accent1"/>
            </a:solidFill>
            <a:ln w="38100">
              <a:solidFill>
                <a:schemeClr val="bg1">
                  <a:lumMod val="75000"/>
                </a:schemeClr>
              </a:solidFill>
              <a:miter lim="800000"/>
              <a:headEnd/>
              <a:tailEnd/>
            </a:ln>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b="1">
                <a:solidFill>
                  <a:srgbClr val="FFFFFF"/>
                </a:solidFill>
                <a:latin typeface="华文仿宋" panose="02010600040101010101" pitchFamily="2" charset="-122"/>
                <a:ea typeface="华文仿宋" panose="02010600040101010101" pitchFamily="2" charset="-122"/>
                <a:sym typeface="微软雅黑" pitchFamily="34" charset="-122"/>
              </a:endParaRPr>
            </a:p>
          </p:txBody>
        </p:sp>
        <p:sp>
          <p:nvSpPr>
            <p:cNvPr id="75" name="Freeform 9"/>
            <p:cNvSpPr>
              <a:spLocks noEditPoints="1"/>
            </p:cNvSpPr>
            <p:nvPr/>
          </p:nvSpPr>
          <p:spPr bwMode="auto">
            <a:xfrm>
              <a:off x="3564624" y="5446833"/>
              <a:ext cx="605440" cy="464249"/>
            </a:xfrm>
            <a:custGeom>
              <a:avLst/>
              <a:gdLst>
                <a:gd name="T0" fmla="*/ 16 w 104"/>
                <a:gd name="T1" fmla="*/ 2 h 79"/>
                <a:gd name="T2" fmla="*/ 27 w 104"/>
                <a:gd name="T3" fmla="*/ 4 h 79"/>
                <a:gd name="T4" fmla="*/ 19 w 104"/>
                <a:gd name="T5" fmla="*/ 48 h 79"/>
                <a:gd name="T6" fmla="*/ 4 w 104"/>
                <a:gd name="T7" fmla="*/ 45 h 79"/>
                <a:gd name="T8" fmla="*/ 16 w 104"/>
                <a:gd name="T9" fmla="*/ 2 h 79"/>
                <a:gd name="T10" fmla="*/ 18 w 104"/>
                <a:gd name="T11" fmla="*/ 65 h 79"/>
                <a:gd name="T12" fmla="*/ 16 w 104"/>
                <a:gd name="T13" fmla="*/ 72 h 79"/>
                <a:gd name="T14" fmla="*/ 101 w 104"/>
                <a:gd name="T15" fmla="*/ 72 h 79"/>
                <a:gd name="T16" fmla="*/ 104 w 104"/>
                <a:gd name="T17" fmla="*/ 72 h 79"/>
                <a:gd name="T18" fmla="*/ 104 w 104"/>
                <a:gd name="T19" fmla="*/ 68 h 79"/>
                <a:gd name="T20" fmla="*/ 104 w 104"/>
                <a:gd name="T21" fmla="*/ 26 h 79"/>
                <a:gd name="T22" fmla="*/ 104 w 104"/>
                <a:gd name="T23" fmla="*/ 24 h 79"/>
                <a:gd name="T24" fmla="*/ 103 w 104"/>
                <a:gd name="T25" fmla="*/ 23 h 79"/>
                <a:gd name="T26" fmla="*/ 90 w 104"/>
                <a:gd name="T27" fmla="*/ 10 h 79"/>
                <a:gd name="T28" fmla="*/ 89 w 104"/>
                <a:gd name="T29" fmla="*/ 9 h 79"/>
                <a:gd name="T30" fmla="*/ 87 w 104"/>
                <a:gd name="T31" fmla="*/ 9 h 79"/>
                <a:gd name="T32" fmla="*/ 31 w 104"/>
                <a:gd name="T33" fmla="*/ 9 h 79"/>
                <a:gd name="T34" fmla="*/ 31 w 104"/>
                <a:gd name="T35" fmla="*/ 17 h 79"/>
                <a:gd name="T36" fmla="*/ 84 w 104"/>
                <a:gd name="T37" fmla="*/ 17 h 79"/>
                <a:gd name="T38" fmla="*/ 83 w 104"/>
                <a:gd name="T39" fmla="*/ 28 h 79"/>
                <a:gd name="T40" fmla="*/ 83 w 104"/>
                <a:gd name="T41" fmla="*/ 30 h 79"/>
                <a:gd name="T42" fmla="*/ 85 w 104"/>
                <a:gd name="T43" fmla="*/ 30 h 79"/>
                <a:gd name="T44" fmla="*/ 97 w 104"/>
                <a:gd name="T45" fmla="*/ 29 h 79"/>
                <a:gd name="T46" fmla="*/ 97 w 104"/>
                <a:gd name="T47" fmla="*/ 65 h 79"/>
                <a:gd name="T48" fmla="*/ 18 w 104"/>
                <a:gd name="T49" fmla="*/ 65 h 79"/>
                <a:gd name="T50" fmla="*/ 95 w 104"/>
                <a:gd name="T51" fmla="*/ 26 h 79"/>
                <a:gd name="T52" fmla="*/ 86 w 104"/>
                <a:gd name="T53" fmla="*/ 26 h 79"/>
                <a:gd name="T54" fmla="*/ 87 w 104"/>
                <a:gd name="T55" fmla="*/ 18 h 79"/>
                <a:gd name="T56" fmla="*/ 95 w 104"/>
                <a:gd name="T57" fmla="*/ 26 h 79"/>
                <a:gd name="T58" fmla="*/ 32 w 104"/>
                <a:gd name="T59" fmla="*/ 43 h 79"/>
                <a:gd name="T60" fmla="*/ 74 w 104"/>
                <a:gd name="T61" fmla="*/ 43 h 79"/>
                <a:gd name="T62" fmla="*/ 74 w 104"/>
                <a:gd name="T63" fmla="*/ 45 h 79"/>
                <a:gd name="T64" fmla="*/ 32 w 104"/>
                <a:gd name="T65" fmla="*/ 45 h 79"/>
                <a:gd name="T66" fmla="*/ 32 w 104"/>
                <a:gd name="T67" fmla="*/ 43 h 79"/>
                <a:gd name="T68" fmla="*/ 32 w 104"/>
                <a:gd name="T69" fmla="*/ 32 h 79"/>
                <a:gd name="T70" fmla="*/ 71 w 104"/>
                <a:gd name="T71" fmla="*/ 32 h 79"/>
                <a:gd name="T72" fmla="*/ 71 w 104"/>
                <a:gd name="T73" fmla="*/ 35 h 79"/>
                <a:gd name="T74" fmla="*/ 32 w 104"/>
                <a:gd name="T75" fmla="*/ 35 h 79"/>
                <a:gd name="T76" fmla="*/ 32 w 104"/>
                <a:gd name="T77" fmla="*/ 32 h 79"/>
                <a:gd name="T78" fmla="*/ 32 w 104"/>
                <a:gd name="T79" fmla="*/ 22 h 79"/>
                <a:gd name="T80" fmla="*/ 71 w 104"/>
                <a:gd name="T81" fmla="*/ 22 h 79"/>
                <a:gd name="T82" fmla="*/ 71 w 104"/>
                <a:gd name="T83" fmla="*/ 25 h 79"/>
                <a:gd name="T84" fmla="*/ 32 w 104"/>
                <a:gd name="T85" fmla="*/ 25 h 79"/>
                <a:gd name="T86" fmla="*/ 32 w 104"/>
                <a:gd name="T87" fmla="*/ 22 h 79"/>
                <a:gd name="T88" fmla="*/ 3 w 104"/>
                <a:gd name="T89" fmla="*/ 66 h 79"/>
                <a:gd name="T90" fmla="*/ 9 w 104"/>
                <a:gd name="T91" fmla="*/ 68 h 79"/>
                <a:gd name="T92" fmla="*/ 9 w 104"/>
                <a:gd name="T93" fmla="*/ 74 h 79"/>
                <a:gd name="T94" fmla="*/ 5 w 104"/>
                <a:gd name="T95" fmla="*/ 79 h 79"/>
                <a:gd name="T96" fmla="*/ 2 w 104"/>
                <a:gd name="T97" fmla="*/ 78 h 79"/>
                <a:gd name="T98" fmla="*/ 0 w 104"/>
                <a:gd name="T99" fmla="*/ 72 h 79"/>
                <a:gd name="T100" fmla="*/ 3 w 104"/>
                <a:gd name="T101" fmla="*/ 66 h 79"/>
                <a:gd name="T102" fmla="*/ 4 w 104"/>
                <a:gd name="T103" fmla="*/ 48 h 79"/>
                <a:gd name="T104" fmla="*/ 2 w 104"/>
                <a:gd name="T105" fmla="*/ 65 h 79"/>
                <a:gd name="T106" fmla="*/ 12 w 104"/>
                <a:gd name="T107" fmla="*/ 67 h 79"/>
                <a:gd name="T108" fmla="*/ 17 w 104"/>
                <a:gd name="T109" fmla="*/ 51 h 79"/>
                <a:gd name="T110" fmla="*/ 4 w 104"/>
                <a:gd name="T111"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79">
                  <a:moveTo>
                    <a:pt x="16" y="2"/>
                  </a:moveTo>
                  <a:cubicBezTo>
                    <a:pt x="21" y="0"/>
                    <a:pt x="24" y="1"/>
                    <a:pt x="27" y="4"/>
                  </a:cubicBezTo>
                  <a:cubicBezTo>
                    <a:pt x="26" y="20"/>
                    <a:pt x="23" y="35"/>
                    <a:pt x="19" y="48"/>
                  </a:cubicBezTo>
                  <a:cubicBezTo>
                    <a:pt x="14" y="47"/>
                    <a:pt x="9" y="46"/>
                    <a:pt x="4" y="45"/>
                  </a:cubicBezTo>
                  <a:cubicBezTo>
                    <a:pt x="6" y="29"/>
                    <a:pt x="10" y="15"/>
                    <a:pt x="16" y="2"/>
                  </a:cubicBezTo>
                  <a:close/>
                  <a:moveTo>
                    <a:pt x="18" y="65"/>
                  </a:moveTo>
                  <a:cubicBezTo>
                    <a:pt x="16" y="72"/>
                    <a:pt x="16" y="72"/>
                    <a:pt x="16" y="72"/>
                  </a:cubicBezTo>
                  <a:cubicBezTo>
                    <a:pt x="69" y="72"/>
                    <a:pt x="74" y="72"/>
                    <a:pt x="101" y="72"/>
                  </a:cubicBezTo>
                  <a:cubicBezTo>
                    <a:pt x="104" y="72"/>
                    <a:pt x="104" y="72"/>
                    <a:pt x="104" y="72"/>
                  </a:cubicBezTo>
                  <a:cubicBezTo>
                    <a:pt x="104" y="68"/>
                    <a:pt x="104" y="68"/>
                    <a:pt x="104" y="68"/>
                  </a:cubicBezTo>
                  <a:cubicBezTo>
                    <a:pt x="104" y="26"/>
                    <a:pt x="104" y="26"/>
                    <a:pt x="104" y="26"/>
                  </a:cubicBezTo>
                  <a:cubicBezTo>
                    <a:pt x="104" y="24"/>
                    <a:pt x="104" y="24"/>
                    <a:pt x="104" y="24"/>
                  </a:cubicBezTo>
                  <a:cubicBezTo>
                    <a:pt x="103" y="23"/>
                    <a:pt x="103" y="23"/>
                    <a:pt x="103" y="23"/>
                  </a:cubicBezTo>
                  <a:cubicBezTo>
                    <a:pt x="90" y="10"/>
                    <a:pt x="90" y="10"/>
                    <a:pt x="90" y="10"/>
                  </a:cubicBezTo>
                  <a:cubicBezTo>
                    <a:pt x="89" y="9"/>
                    <a:pt x="89" y="9"/>
                    <a:pt x="89" y="9"/>
                  </a:cubicBezTo>
                  <a:cubicBezTo>
                    <a:pt x="87" y="9"/>
                    <a:pt x="87" y="9"/>
                    <a:pt x="87" y="9"/>
                  </a:cubicBezTo>
                  <a:cubicBezTo>
                    <a:pt x="31" y="9"/>
                    <a:pt x="31" y="9"/>
                    <a:pt x="31" y="9"/>
                  </a:cubicBezTo>
                  <a:cubicBezTo>
                    <a:pt x="31" y="12"/>
                    <a:pt x="31" y="14"/>
                    <a:pt x="31" y="17"/>
                  </a:cubicBezTo>
                  <a:cubicBezTo>
                    <a:pt x="84" y="17"/>
                    <a:pt x="84" y="17"/>
                    <a:pt x="84" y="17"/>
                  </a:cubicBezTo>
                  <a:cubicBezTo>
                    <a:pt x="83" y="28"/>
                    <a:pt x="83" y="28"/>
                    <a:pt x="83" y="28"/>
                  </a:cubicBezTo>
                  <a:cubicBezTo>
                    <a:pt x="83" y="30"/>
                    <a:pt x="83" y="30"/>
                    <a:pt x="83" y="30"/>
                  </a:cubicBezTo>
                  <a:cubicBezTo>
                    <a:pt x="85" y="30"/>
                    <a:pt x="85" y="30"/>
                    <a:pt x="85" y="30"/>
                  </a:cubicBezTo>
                  <a:cubicBezTo>
                    <a:pt x="97" y="29"/>
                    <a:pt x="97" y="29"/>
                    <a:pt x="97" y="29"/>
                  </a:cubicBezTo>
                  <a:cubicBezTo>
                    <a:pt x="97" y="65"/>
                    <a:pt x="97" y="65"/>
                    <a:pt x="97" y="65"/>
                  </a:cubicBezTo>
                  <a:cubicBezTo>
                    <a:pt x="79" y="65"/>
                    <a:pt x="57" y="65"/>
                    <a:pt x="18" y="65"/>
                  </a:cubicBezTo>
                  <a:close/>
                  <a:moveTo>
                    <a:pt x="95" y="26"/>
                  </a:moveTo>
                  <a:cubicBezTo>
                    <a:pt x="86" y="26"/>
                    <a:pt x="86" y="26"/>
                    <a:pt x="86" y="26"/>
                  </a:cubicBezTo>
                  <a:cubicBezTo>
                    <a:pt x="87" y="18"/>
                    <a:pt x="87" y="18"/>
                    <a:pt x="87" y="18"/>
                  </a:cubicBezTo>
                  <a:cubicBezTo>
                    <a:pt x="95" y="26"/>
                    <a:pt x="95" y="26"/>
                    <a:pt x="95" y="26"/>
                  </a:cubicBezTo>
                  <a:close/>
                  <a:moveTo>
                    <a:pt x="32" y="43"/>
                  </a:moveTo>
                  <a:cubicBezTo>
                    <a:pt x="74" y="43"/>
                    <a:pt x="74" y="43"/>
                    <a:pt x="74" y="43"/>
                  </a:cubicBezTo>
                  <a:cubicBezTo>
                    <a:pt x="74" y="45"/>
                    <a:pt x="74" y="45"/>
                    <a:pt x="74" y="45"/>
                  </a:cubicBezTo>
                  <a:cubicBezTo>
                    <a:pt x="32" y="45"/>
                    <a:pt x="32" y="45"/>
                    <a:pt x="32" y="45"/>
                  </a:cubicBezTo>
                  <a:cubicBezTo>
                    <a:pt x="32" y="43"/>
                    <a:pt x="32" y="43"/>
                    <a:pt x="32" y="43"/>
                  </a:cubicBezTo>
                  <a:close/>
                  <a:moveTo>
                    <a:pt x="32" y="32"/>
                  </a:moveTo>
                  <a:cubicBezTo>
                    <a:pt x="71" y="32"/>
                    <a:pt x="71" y="32"/>
                    <a:pt x="71" y="32"/>
                  </a:cubicBezTo>
                  <a:cubicBezTo>
                    <a:pt x="71" y="35"/>
                    <a:pt x="71" y="35"/>
                    <a:pt x="71" y="35"/>
                  </a:cubicBezTo>
                  <a:cubicBezTo>
                    <a:pt x="32" y="35"/>
                    <a:pt x="32" y="35"/>
                    <a:pt x="32" y="35"/>
                  </a:cubicBezTo>
                  <a:cubicBezTo>
                    <a:pt x="32" y="32"/>
                    <a:pt x="32" y="32"/>
                    <a:pt x="32" y="32"/>
                  </a:cubicBezTo>
                  <a:close/>
                  <a:moveTo>
                    <a:pt x="32" y="22"/>
                  </a:moveTo>
                  <a:cubicBezTo>
                    <a:pt x="71" y="22"/>
                    <a:pt x="71" y="22"/>
                    <a:pt x="71" y="22"/>
                  </a:cubicBezTo>
                  <a:cubicBezTo>
                    <a:pt x="71" y="25"/>
                    <a:pt x="71" y="25"/>
                    <a:pt x="71" y="25"/>
                  </a:cubicBezTo>
                  <a:cubicBezTo>
                    <a:pt x="32" y="25"/>
                    <a:pt x="32" y="25"/>
                    <a:pt x="32" y="25"/>
                  </a:cubicBezTo>
                  <a:cubicBezTo>
                    <a:pt x="32" y="22"/>
                    <a:pt x="32" y="22"/>
                    <a:pt x="32" y="22"/>
                  </a:cubicBezTo>
                  <a:close/>
                  <a:moveTo>
                    <a:pt x="3" y="66"/>
                  </a:moveTo>
                  <a:cubicBezTo>
                    <a:pt x="9" y="68"/>
                    <a:pt x="9" y="68"/>
                    <a:pt x="9" y="68"/>
                  </a:cubicBezTo>
                  <a:cubicBezTo>
                    <a:pt x="9" y="74"/>
                    <a:pt x="9" y="74"/>
                    <a:pt x="9" y="74"/>
                  </a:cubicBezTo>
                  <a:cubicBezTo>
                    <a:pt x="5" y="79"/>
                    <a:pt x="5" y="79"/>
                    <a:pt x="5" y="79"/>
                  </a:cubicBezTo>
                  <a:cubicBezTo>
                    <a:pt x="4" y="79"/>
                    <a:pt x="3" y="79"/>
                    <a:pt x="2" y="78"/>
                  </a:cubicBezTo>
                  <a:cubicBezTo>
                    <a:pt x="0" y="72"/>
                    <a:pt x="0" y="72"/>
                    <a:pt x="0" y="72"/>
                  </a:cubicBezTo>
                  <a:cubicBezTo>
                    <a:pt x="3" y="66"/>
                    <a:pt x="3" y="66"/>
                    <a:pt x="3" y="66"/>
                  </a:cubicBezTo>
                  <a:close/>
                  <a:moveTo>
                    <a:pt x="4" y="48"/>
                  </a:moveTo>
                  <a:cubicBezTo>
                    <a:pt x="3" y="53"/>
                    <a:pt x="3" y="59"/>
                    <a:pt x="2" y="65"/>
                  </a:cubicBezTo>
                  <a:cubicBezTo>
                    <a:pt x="5" y="65"/>
                    <a:pt x="9" y="66"/>
                    <a:pt x="12" y="67"/>
                  </a:cubicBezTo>
                  <a:cubicBezTo>
                    <a:pt x="14" y="61"/>
                    <a:pt x="15" y="56"/>
                    <a:pt x="17" y="51"/>
                  </a:cubicBezTo>
                  <a:cubicBezTo>
                    <a:pt x="13" y="50"/>
                    <a:pt x="9" y="49"/>
                    <a:pt x="4" y="4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b="1">
                <a:latin typeface="华文仿宋" panose="02010600040101010101" pitchFamily="2" charset="-122"/>
                <a:ea typeface="华文仿宋" panose="02010600040101010101" pitchFamily="2" charset="-122"/>
              </a:endParaRPr>
            </a:p>
          </p:txBody>
        </p:sp>
      </p:grpSp>
      <p:sp>
        <p:nvSpPr>
          <p:cNvPr id="28" name="矩形 64"/>
          <p:cNvSpPr>
            <a:spLocks noChangeArrowheads="1"/>
          </p:cNvSpPr>
          <p:nvPr/>
        </p:nvSpPr>
        <p:spPr bwMode="auto">
          <a:xfrm>
            <a:off x="7423537" y="3167973"/>
            <a:ext cx="1811408" cy="32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r>
              <a:rPr lang="zh-CN" altLang="en-US" sz="1500" b="1" dirty="0">
                <a:solidFill>
                  <a:schemeClr val="accent1"/>
                </a:solidFill>
                <a:latin typeface="华文仿宋" panose="02010600040101010101" pitchFamily="2" charset="-122"/>
                <a:ea typeface="华文仿宋" panose="02010600040101010101" pitchFamily="2" charset="-122"/>
                <a:sym typeface="微软雅黑" pitchFamily="34" charset="-122"/>
              </a:rPr>
              <a:t>总结展望</a:t>
            </a:r>
          </a:p>
        </p:txBody>
      </p:sp>
      <p:grpSp>
        <p:nvGrpSpPr>
          <p:cNvPr id="29" name="组合 28"/>
          <p:cNvGrpSpPr/>
          <p:nvPr/>
        </p:nvGrpSpPr>
        <p:grpSpPr>
          <a:xfrm>
            <a:off x="7954405" y="2355324"/>
            <a:ext cx="749673" cy="751323"/>
            <a:chOff x="3437020" y="2074814"/>
            <a:chExt cx="863676" cy="865577"/>
          </a:xfrm>
        </p:grpSpPr>
        <p:sp>
          <p:nvSpPr>
            <p:cNvPr id="30" name="椭圆 19"/>
            <p:cNvSpPr>
              <a:spLocks noChangeArrowheads="1"/>
            </p:cNvSpPr>
            <p:nvPr/>
          </p:nvSpPr>
          <p:spPr bwMode="auto">
            <a:xfrm>
              <a:off x="3437020" y="2074814"/>
              <a:ext cx="863676" cy="865577"/>
            </a:xfrm>
            <a:prstGeom prst="ellipse">
              <a:avLst/>
            </a:prstGeom>
            <a:solidFill>
              <a:schemeClr val="accent1"/>
            </a:solidFill>
            <a:ln w="38100">
              <a:solidFill>
                <a:schemeClr val="bg1">
                  <a:lumMod val="75000"/>
                </a:schemeClr>
              </a:solidFill>
              <a:miter lim="800000"/>
              <a:headEnd/>
              <a:tailEnd/>
            </a:ln>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b="1">
                <a:solidFill>
                  <a:srgbClr val="FFFFFF"/>
                </a:solidFill>
                <a:latin typeface="华文仿宋" panose="02010600040101010101" pitchFamily="2" charset="-122"/>
                <a:ea typeface="华文仿宋" panose="02010600040101010101" pitchFamily="2" charset="-122"/>
                <a:sym typeface="微软雅黑" pitchFamily="34" charset="-122"/>
              </a:endParaRPr>
            </a:p>
          </p:txBody>
        </p:sp>
        <p:pic>
          <p:nvPicPr>
            <p:cNvPr id="31" name="图片 30"/>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3596360" y="2243692"/>
              <a:ext cx="553608" cy="567096"/>
            </a:xfrm>
            <a:prstGeom prst="rect">
              <a:avLst/>
            </a:prstGeom>
          </p:spPr>
        </p:pic>
      </p:grpSp>
      <p:sp>
        <p:nvSpPr>
          <p:cNvPr id="32" name="矩形 64">
            <a:extLst>
              <a:ext uri="{FF2B5EF4-FFF2-40B4-BE49-F238E27FC236}">
                <a16:creationId xmlns:a16="http://schemas.microsoft.com/office/drawing/2014/main" id="{AEE81440-50D9-4E8D-8926-28AB473DC2FD}"/>
              </a:ext>
            </a:extLst>
          </p:cNvPr>
          <p:cNvSpPr>
            <a:spLocks noChangeArrowheads="1"/>
          </p:cNvSpPr>
          <p:nvPr/>
        </p:nvSpPr>
        <p:spPr bwMode="auto">
          <a:xfrm>
            <a:off x="5566368" y="1569592"/>
            <a:ext cx="1811408" cy="32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r>
              <a:rPr lang="zh-CN" altLang="en-US" sz="1500" b="1" dirty="0">
                <a:solidFill>
                  <a:schemeClr val="accent1"/>
                </a:solidFill>
                <a:latin typeface="华文仿宋" panose="02010600040101010101" pitchFamily="2" charset="-122"/>
                <a:ea typeface="华文仿宋" panose="02010600040101010101" pitchFamily="2" charset="-122"/>
                <a:sym typeface="微软雅黑" pitchFamily="34" charset="-122"/>
              </a:rPr>
              <a:t>分析建模</a:t>
            </a:r>
          </a:p>
        </p:txBody>
      </p:sp>
    </p:spTree>
    <p:extLst>
      <p:ext uri="{BB962C8B-B14F-4D97-AF65-F5344CB8AC3E}">
        <p14:creationId xmlns:p14="http://schemas.microsoft.com/office/powerpoint/2010/main" val="2448440339"/>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46"/>
          <p:cNvSpPr>
            <a:spLocks noChangeArrowheads="1"/>
          </p:cNvSpPr>
          <p:nvPr/>
        </p:nvSpPr>
        <p:spPr bwMode="auto">
          <a:xfrm>
            <a:off x="476188" y="177842"/>
            <a:ext cx="1415768"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400" b="1" dirty="0">
                <a:solidFill>
                  <a:schemeClr val="accent1"/>
                </a:solidFill>
                <a:latin typeface="华文仿宋" panose="02010600040101010101" pitchFamily="2" charset="-122"/>
                <a:ea typeface="华文仿宋" panose="02010600040101010101" pitchFamily="2" charset="-122"/>
              </a:rPr>
              <a:t>特征工程</a:t>
            </a:r>
          </a:p>
        </p:txBody>
      </p:sp>
      <p:sp>
        <p:nvSpPr>
          <p:cNvPr id="20"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latin typeface="华文仿宋" panose="02010600040101010101" pitchFamily="2" charset="-122"/>
              <a:ea typeface="华文仿宋" panose="02010600040101010101" pitchFamily="2" charset="-122"/>
              <a:sym typeface="微软雅黑" pitchFamily="34" charset="-122"/>
            </a:endParaRPr>
          </a:p>
        </p:txBody>
      </p:sp>
      <p:sp>
        <p:nvSpPr>
          <p:cNvPr id="50" name="TextBox 29"/>
          <p:cNvSpPr txBox="1"/>
          <p:nvPr/>
        </p:nvSpPr>
        <p:spPr>
          <a:xfrm>
            <a:off x="552733" y="1126710"/>
            <a:ext cx="8591267" cy="2323711"/>
          </a:xfrm>
          <a:prstGeom prst="rect">
            <a:avLst/>
          </a:prstGeom>
          <a:noFill/>
        </p:spPr>
        <p:txBody>
          <a:bodyPr wrap="square" lIns="91438" tIns="45719" rIns="91438" bIns="45719" rtlCol="0">
            <a:spAutoFit/>
          </a:bodyPr>
          <a:lstStyle/>
          <a:p>
            <a:r>
              <a:rPr kumimoji="1" lang="zh-CN" altLang="en-US" sz="1450" b="1" u="sng" dirty="0">
                <a:solidFill>
                  <a:srgbClr val="071F65"/>
                </a:solidFill>
                <a:latin typeface="华文仿宋" panose="02010600040101010101" pitchFamily="2" charset="-122"/>
                <a:ea typeface="华文仿宋" panose="02010600040101010101" pitchFamily="2" charset="-122"/>
              </a:rPr>
              <a:t>放款特征</a:t>
            </a:r>
            <a:r>
              <a:rPr kumimoji="1" lang="zh-CN" altLang="en-US" sz="1450" dirty="0">
                <a:solidFill>
                  <a:srgbClr val="071F65"/>
                </a:solidFill>
                <a:latin typeface="华文仿宋" panose="02010600040101010101" pitchFamily="2" charset="-122"/>
                <a:ea typeface="华文仿宋" panose="02010600040101010101" pitchFamily="2" charset="-122"/>
              </a:rPr>
              <a:t>：</a:t>
            </a:r>
            <a:r>
              <a:rPr kumimoji="1" lang="en-US" altLang="zh-CN" sz="1450" dirty="0">
                <a:solidFill>
                  <a:srgbClr val="071F65"/>
                </a:solidFill>
                <a:latin typeface="华文仿宋" panose="02010600040101010101" pitchFamily="2" charset="-122"/>
                <a:ea typeface="华文仿宋" panose="02010600040101010101" pitchFamily="2" charset="-122"/>
              </a:rPr>
              <a:t>		</a:t>
            </a:r>
            <a:r>
              <a:rPr kumimoji="1" lang="zh-CN" altLang="en-US" sz="1450" dirty="0">
                <a:solidFill>
                  <a:srgbClr val="071F65"/>
                </a:solidFill>
                <a:latin typeface="华文仿宋" panose="02010600040101010101" pitchFamily="2" charset="-122"/>
                <a:ea typeface="华文仿宋" panose="02010600040101010101" pitchFamily="2" charset="-122"/>
              </a:rPr>
              <a:t>描述用户放款前后特征对比</a:t>
            </a:r>
            <a:endParaRPr kumimoji="1" lang="en-US" altLang="zh-CN" sz="1450" dirty="0">
              <a:solidFill>
                <a:srgbClr val="071F65"/>
              </a:solidFill>
              <a:latin typeface="华文仿宋" panose="02010600040101010101" pitchFamily="2" charset="-122"/>
              <a:ea typeface="华文仿宋" panose="02010600040101010101" pitchFamily="2" charset="-122"/>
            </a:endParaRPr>
          </a:p>
          <a:p>
            <a:endParaRPr kumimoji="1" lang="en-US" altLang="zh-CN" sz="1450" dirty="0">
              <a:solidFill>
                <a:srgbClr val="071F65"/>
              </a:solidFill>
              <a:latin typeface="华文仿宋" panose="02010600040101010101" pitchFamily="2" charset="-122"/>
              <a:ea typeface="华文仿宋" panose="02010600040101010101" pitchFamily="2" charset="-122"/>
            </a:endParaRPr>
          </a:p>
          <a:p>
            <a:endParaRPr kumimoji="1" lang="en-US" altLang="zh-CN" sz="1450" dirty="0">
              <a:solidFill>
                <a:srgbClr val="071F65"/>
              </a:solidFill>
              <a:latin typeface="华文仿宋" panose="02010600040101010101" pitchFamily="2" charset="-122"/>
              <a:ea typeface="华文仿宋" panose="02010600040101010101" pitchFamily="2" charset="-122"/>
            </a:endParaRPr>
          </a:p>
          <a:p>
            <a:endParaRPr kumimoji="1" lang="en-US" altLang="zh-CN" sz="1450" dirty="0">
              <a:solidFill>
                <a:srgbClr val="071F65"/>
              </a:solidFill>
              <a:latin typeface="华文仿宋" panose="02010600040101010101" pitchFamily="2" charset="-122"/>
              <a:ea typeface="华文仿宋" panose="02010600040101010101" pitchFamily="2" charset="-122"/>
            </a:endParaRPr>
          </a:p>
          <a:p>
            <a:r>
              <a:rPr kumimoji="1" lang="zh-CN" altLang="en-US" sz="1450" dirty="0">
                <a:solidFill>
                  <a:srgbClr val="071F65"/>
                </a:solidFill>
                <a:latin typeface="华文仿宋" panose="02010600040101010101" pitchFamily="2" charset="-122"/>
                <a:ea typeface="华文仿宋" panose="02010600040101010101" pitchFamily="2" charset="-122"/>
              </a:rPr>
              <a:t>          </a:t>
            </a:r>
            <a:r>
              <a:rPr kumimoji="1" lang="zh-CN" altLang="en-US" sz="1450" b="1" dirty="0">
                <a:solidFill>
                  <a:srgbClr val="071F65"/>
                </a:solidFill>
                <a:latin typeface="华文仿宋" panose="02010600040101010101" pitchFamily="2" charset="-122"/>
                <a:ea typeface="华文仿宋" panose="02010600040101010101" pitchFamily="2" charset="-122"/>
              </a:rPr>
              <a:t>银行流水</a:t>
            </a:r>
            <a:r>
              <a:rPr kumimoji="1" lang="en-US" altLang="zh-CN" sz="1450" b="1" dirty="0">
                <a:solidFill>
                  <a:srgbClr val="071F65"/>
                </a:solidFill>
                <a:latin typeface="华文仿宋" panose="02010600040101010101" pitchFamily="2" charset="-122"/>
                <a:ea typeface="华文仿宋" panose="02010600040101010101" pitchFamily="2" charset="-122"/>
              </a:rPr>
              <a:t>				       		        </a:t>
            </a:r>
            <a:r>
              <a:rPr kumimoji="1" lang="zh-CN" altLang="en-US" sz="1450" b="1" dirty="0">
                <a:solidFill>
                  <a:srgbClr val="071F65"/>
                </a:solidFill>
                <a:latin typeface="华文仿宋" panose="02010600040101010101" pitchFamily="2" charset="-122"/>
                <a:ea typeface="华文仿宋" panose="02010600040101010101" pitchFamily="2" charset="-122"/>
              </a:rPr>
              <a:t>浏览记录</a:t>
            </a:r>
            <a:r>
              <a:rPr kumimoji="1" lang="en-US" altLang="zh-CN" sz="1450" b="1" dirty="0">
                <a:solidFill>
                  <a:srgbClr val="071F65"/>
                </a:solidFill>
                <a:latin typeface="华文仿宋" panose="02010600040101010101" pitchFamily="2" charset="-122"/>
                <a:ea typeface="华文仿宋" panose="02010600040101010101" pitchFamily="2" charset="-122"/>
              </a:rPr>
              <a:t>						     </a:t>
            </a:r>
            <a:r>
              <a:rPr kumimoji="1" lang="zh-CN" altLang="en-US" sz="1450" b="1" dirty="0">
                <a:solidFill>
                  <a:srgbClr val="071F65"/>
                </a:solidFill>
                <a:latin typeface="华文仿宋" panose="02010600040101010101" pitchFamily="2" charset="-122"/>
                <a:ea typeface="华文仿宋" panose="02010600040101010101" pitchFamily="2" charset="-122"/>
              </a:rPr>
              <a:t>信用卡账单</a:t>
            </a:r>
            <a:r>
              <a:rPr kumimoji="1" lang="en-US" altLang="zh-CN" sz="1450" dirty="0">
                <a:solidFill>
                  <a:srgbClr val="071F65"/>
                </a:solidFill>
                <a:latin typeface="华文仿宋" panose="02010600040101010101" pitchFamily="2" charset="-122"/>
                <a:ea typeface="华文仿宋" panose="02010600040101010101" pitchFamily="2" charset="-122"/>
              </a:rPr>
              <a:t>							</a:t>
            </a:r>
          </a:p>
          <a:p>
            <a:r>
              <a:rPr kumimoji="1" lang="zh-CN" altLang="en-US" sz="1450" dirty="0">
                <a:solidFill>
                  <a:srgbClr val="071F65"/>
                </a:solidFill>
                <a:latin typeface="华文仿宋" panose="02010600040101010101" pitchFamily="2" charset="-122"/>
                <a:ea typeface="华文仿宋" panose="02010600040101010101" pitchFamily="2" charset="-122"/>
              </a:rPr>
              <a:t>  放款前后记录个数</a:t>
            </a:r>
            <a:r>
              <a:rPr kumimoji="1" lang="en-US" altLang="zh-CN" sz="1450" dirty="0">
                <a:solidFill>
                  <a:srgbClr val="071F65"/>
                </a:solidFill>
                <a:latin typeface="华文仿宋" panose="02010600040101010101" pitchFamily="2" charset="-122"/>
                <a:ea typeface="华文仿宋" panose="02010600040101010101" pitchFamily="2" charset="-122"/>
              </a:rPr>
              <a:t>					</a:t>
            </a:r>
            <a:r>
              <a:rPr kumimoji="1" lang="zh-CN" altLang="en-US" sz="1450" dirty="0">
                <a:solidFill>
                  <a:srgbClr val="071F65"/>
                </a:solidFill>
                <a:latin typeface="华文仿宋" panose="02010600040101010101" pitchFamily="2" charset="-122"/>
                <a:ea typeface="华文仿宋" panose="02010600040101010101" pitchFamily="2" charset="-122"/>
              </a:rPr>
              <a:t>放款前后记录个数</a:t>
            </a:r>
            <a:r>
              <a:rPr kumimoji="1" lang="en-US" altLang="zh-CN" sz="1450" dirty="0">
                <a:solidFill>
                  <a:srgbClr val="071F65"/>
                </a:solidFill>
                <a:latin typeface="华文仿宋" panose="02010600040101010101" pitchFamily="2" charset="-122"/>
                <a:ea typeface="华文仿宋" panose="02010600040101010101" pitchFamily="2" charset="-122"/>
              </a:rPr>
              <a:t>					</a:t>
            </a:r>
            <a:r>
              <a:rPr kumimoji="1" lang="zh-CN" altLang="en-US" sz="1450" dirty="0">
                <a:solidFill>
                  <a:srgbClr val="071F65"/>
                </a:solidFill>
                <a:latin typeface="华文仿宋" panose="02010600040101010101" pitchFamily="2" charset="-122"/>
                <a:ea typeface="华文仿宋" panose="02010600040101010101" pitchFamily="2" charset="-122"/>
              </a:rPr>
              <a:t>放款前后记录个数</a:t>
            </a:r>
            <a:endParaRPr kumimoji="1" lang="en-US" altLang="zh-CN" sz="1450" dirty="0">
              <a:solidFill>
                <a:srgbClr val="071F65"/>
              </a:solidFill>
              <a:latin typeface="华文仿宋" panose="02010600040101010101" pitchFamily="2" charset="-122"/>
              <a:ea typeface="华文仿宋" panose="02010600040101010101" pitchFamily="2" charset="-122"/>
            </a:endParaRPr>
          </a:p>
          <a:p>
            <a:r>
              <a:rPr kumimoji="1" lang="zh-CN" altLang="en-US" sz="1450" dirty="0">
                <a:solidFill>
                  <a:srgbClr val="071F65"/>
                </a:solidFill>
                <a:latin typeface="华文仿宋" panose="02010600040101010101" pitchFamily="2" charset="-122"/>
                <a:ea typeface="华文仿宋" panose="02010600040101010101" pitchFamily="2" charset="-122"/>
              </a:rPr>
              <a:t>放款前后流水额度比</a:t>
            </a:r>
            <a:r>
              <a:rPr kumimoji="1" lang="en-US" altLang="zh-CN" sz="1450" dirty="0">
                <a:solidFill>
                  <a:srgbClr val="071F65"/>
                </a:solidFill>
                <a:latin typeface="华文仿宋" panose="02010600040101010101" pitchFamily="2" charset="-122"/>
                <a:ea typeface="华文仿宋" panose="02010600040101010101" pitchFamily="2" charset="-122"/>
              </a:rPr>
              <a:t>				    </a:t>
            </a:r>
            <a:r>
              <a:rPr kumimoji="1" lang="zh-CN" altLang="en-US" sz="1450" dirty="0">
                <a:solidFill>
                  <a:srgbClr val="071F65"/>
                </a:solidFill>
                <a:latin typeface="华文仿宋" panose="02010600040101010101" pitchFamily="2" charset="-122"/>
                <a:ea typeface="华文仿宋" panose="02010600040101010101" pitchFamily="2" charset="-122"/>
              </a:rPr>
              <a:t>放款前一个月记录个数</a:t>
            </a:r>
            <a:r>
              <a:rPr kumimoji="1" lang="en-US" altLang="zh-CN" sz="1450" dirty="0">
                <a:solidFill>
                  <a:srgbClr val="071F65"/>
                </a:solidFill>
                <a:latin typeface="华文仿宋" panose="02010600040101010101" pitchFamily="2" charset="-122"/>
                <a:ea typeface="华文仿宋" panose="02010600040101010101" pitchFamily="2" charset="-122"/>
              </a:rPr>
              <a:t>				       </a:t>
            </a:r>
            <a:r>
              <a:rPr kumimoji="1" lang="zh-CN" altLang="en-US" sz="1450" dirty="0">
                <a:solidFill>
                  <a:srgbClr val="071F65"/>
                </a:solidFill>
                <a:latin typeface="华文仿宋" panose="02010600040101010101" pitchFamily="2" charset="-122"/>
                <a:ea typeface="华文仿宋" panose="02010600040101010101" pitchFamily="2" charset="-122"/>
              </a:rPr>
              <a:t>放款前后还款比例</a:t>
            </a:r>
            <a:endParaRPr kumimoji="1" lang="en-US" altLang="zh-CN" sz="1450" dirty="0">
              <a:solidFill>
                <a:srgbClr val="071F65"/>
              </a:solidFill>
              <a:latin typeface="华文仿宋" panose="02010600040101010101" pitchFamily="2" charset="-122"/>
              <a:ea typeface="华文仿宋" panose="02010600040101010101" pitchFamily="2" charset="-122"/>
            </a:endParaRPr>
          </a:p>
          <a:p>
            <a:r>
              <a:rPr kumimoji="1" lang="en-US" altLang="zh-CN" sz="1450" dirty="0">
                <a:solidFill>
                  <a:srgbClr val="071F65"/>
                </a:solidFill>
                <a:latin typeface="华文仿宋" panose="02010600040101010101" pitchFamily="2" charset="-122"/>
                <a:ea typeface="华文仿宋" panose="02010600040101010101" pitchFamily="2" charset="-122"/>
              </a:rPr>
              <a:t>	      ……								     ……	     			                </a:t>
            </a:r>
            <a:r>
              <a:rPr kumimoji="1" lang="zh-CN" altLang="en-US" sz="1450" dirty="0">
                <a:solidFill>
                  <a:srgbClr val="071F65"/>
                </a:solidFill>
                <a:latin typeface="华文仿宋" panose="02010600040101010101" pitchFamily="2" charset="-122"/>
                <a:ea typeface="华文仿宋" panose="02010600040101010101" pitchFamily="2" charset="-122"/>
              </a:rPr>
              <a:t>放款前后信用卡支出均额</a:t>
            </a:r>
            <a:endParaRPr kumimoji="1" lang="en-US" altLang="zh-CN" sz="1450" dirty="0">
              <a:solidFill>
                <a:srgbClr val="071F65"/>
              </a:solidFill>
              <a:latin typeface="华文仿宋" panose="02010600040101010101" pitchFamily="2" charset="-122"/>
              <a:ea typeface="华文仿宋" panose="02010600040101010101" pitchFamily="2" charset="-122"/>
            </a:endParaRPr>
          </a:p>
          <a:p>
            <a:r>
              <a:rPr kumimoji="1" lang="en-US" altLang="zh-CN" sz="1450" dirty="0">
                <a:solidFill>
                  <a:srgbClr val="071F65"/>
                </a:solidFill>
                <a:latin typeface="华文仿宋" panose="02010600040101010101" pitchFamily="2" charset="-122"/>
                <a:ea typeface="华文仿宋" panose="02010600040101010101" pitchFamily="2" charset="-122"/>
              </a:rPr>
              <a:t>																			   ……</a:t>
            </a:r>
          </a:p>
        </p:txBody>
      </p:sp>
      <p:cxnSp>
        <p:nvCxnSpPr>
          <p:cNvPr id="33" name="直接连接符 32"/>
          <p:cNvCxnSpPr/>
          <p:nvPr/>
        </p:nvCxnSpPr>
        <p:spPr>
          <a:xfrm flipH="1">
            <a:off x="-14420" y="870741"/>
            <a:ext cx="50318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a:blip r:embed="rId3">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764551" y="285381"/>
            <a:ext cx="2969838" cy="8787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61721833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46"/>
          <p:cNvSpPr>
            <a:spLocks noChangeArrowheads="1"/>
          </p:cNvSpPr>
          <p:nvPr/>
        </p:nvSpPr>
        <p:spPr bwMode="auto">
          <a:xfrm>
            <a:off x="476188" y="177842"/>
            <a:ext cx="1415768"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400" b="1" dirty="0">
                <a:solidFill>
                  <a:schemeClr val="accent1"/>
                </a:solidFill>
                <a:latin typeface="华文仿宋" panose="02010600040101010101" pitchFamily="2" charset="-122"/>
                <a:ea typeface="华文仿宋" panose="02010600040101010101" pitchFamily="2" charset="-122"/>
              </a:rPr>
              <a:t>特征工程</a:t>
            </a:r>
          </a:p>
        </p:txBody>
      </p:sp>
      <p:sp>
        <p:nvSpPr>
          <p:cNvPr id="20"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latin typeface="华文仿宋" panose="02010600040101010101" pitchFamily="2" charset="-122"/>
              <a:ea typeface="华文仿宋" panose="02010600040101010101" pitchFamily="2" charset="-122"/>
              <a:sym typeface="微软雅黑" pitchFamily="34" charset="-122"/>
            </a:endParaRPr>
          </a:p>
        </p:txBody>
      </p:sp>
      <p:sp>
        <p:nvSpPr>
          <p:cNvPr id="50" name="TextBox 29"/>
          <p:cNvSpPr txBox="1"/>
          <p:nvPr/>
        </p:nvSpPr>
        <p:spPr>
          <a:xfrm>
            <a:off x="552733" y="1126710"/>
            <a:ext cx="8591267" cy="1654297"/>
          </a:xfrm>
          <a:prstGeom prst="rect">
            <a:avLst/>
          </a:prstGeom>
          <a:noFill/>
        </p:spPr>
        <p:txBody>
          <a:bodyPr wrap="square" lIns="91438" tIns="45719" rIns="91438" bIns="45719" rtlCol="0">
            <a:spAutoFit/>
          </a:bodyPr>
          <a:lstStyle/>
          <a:p>
            <a:r>
              <a:rPr kumimoji="1" lang="zh-CN" altLang="en-US" sz="1450" dirty="0">
                <a:solidFill>
                  <a:srgbClr val="071F65"/>
                </a:solidFill>
                <a:latin typeface="华文仿宋" panose="02010600040101010101" pitchFamily="2" charset="-122"/>
                <a:ea typeface="华文仿宋" panose="02010600040101010101" pitchFamily="2" charset="-122"/>
              </a:rPr>
              <a:t>清洗异常样本（僵尸用户）</a:t>
            </a:r>
            <a:endParaRPr kumimoji="1" lang="en-US" altLang="zh-CN" sz="1450" dirty="0">
              <a:solidFill>
                <a:srgbClr val="071F65"/>
              </a:solidFill>
              <a:latin typeface="华文仿宋" panose="02010600040101010101" pitchFamily="2" charset="-122"/>
              <a:ea typeface="华文仿宋" panose="02010600040101010101" pitchFamily="2" charset="-122"/>
            </a:endParaRPr>
          </a:p>
          <a:p>
            <a:r>
              <a:rPr kumimoji="1" lang="zh-CN" altLang="en-US" sz="1450" dirty="0">
                <a:solidFill>
                  <a:srgbClr val="071F65"/>
                </a:solidFill>
                <a:latin typeface="华文仿宋" panose="02010600040101010101" pitchFamily="2" charset="-122"/>
                <a:ea typeface="华文仿宋" panose="02010600040101010101" pitchFamily="2" charset="-122"/>
              </a:rPr>
              <a:t>归一化</a:t>
            </a:r>
            <a:endParaRPr kumimoji="1" lang="en-US" altLang="zh-CN" sz="1450" dirty="0">
              <a:solidFill>
                <a:srgbClr val="071F65"/>
              </a:solidFill>
              <a:latin typeface="华文仿宋" panose="02010600040101010101" pitchFamily="2" charset="-122"/>
              <a:ea typeface="华文仿宋" panose="02010600040101010101" pitchFamily="2" charset="-122"/>
            </a:endParaRPr>
          </a:p>
          <a:p>
            <a:r>
              <a:rPr kumimoji="1" lang="zh-CN" altLang="en-US" sz="1450" dirty="0">
                <a:solidFill>
                  <a:srgbClr val="071F65"/>
                </a:solidFill>
                <a:latin typeface="华文仿宋" panose="02010600040101010101" pitchFamily="2" charset="-122"/>
                <a:ea typeface="华文仿宋" panose="02010600040101010101" pitchFamily="2" charset="-122"/>
              </a:rPr>
              <a:t>离散化</a:t>
            </a:r>
            <a:endParaRPr kumimoji="1" lang="en-US" altLang="zh-CN" sz="1450" dirty="0">
              <a:solidFill>
                <a:srgbClr val="071F65"/>
              </a:solidFill>
              <a:latin typeface="华文仿宋" panose="02010600040101010101" pitchFamily="2" charset="-122"/>
              <a:ea typeface="华文仿宋" panose="02010600040101010101" pitchFamily="2" charset="-122"/>
            </a:endParaRPr>
          </a:p>
          <a:p>
            <a:r>
              <a:rPr kumimoji="1" lang="zh-CN" altLang="en-US" sz="1450" dirty="0">
                <a:solidFill>
                  <a:srgbClr val="071F65"/>
                </a:solidFill>
                <a:latin typeface="华文仿宋" panose="02010600040101010101" pitchFamily="2" charset="-122"/>
                <a:ea typeface="华文仿宋" panose="02010600040101010101" pitchFamily="2" charset="-122"/>
              </a:rPr>
              <a:t>构造哑变量</a:t>
            </a:r>
            <a:endParaRPr kumimoji="1" lang="en-US" altLang="zh-CN" sz="1450" dirty="0">
              <a:solidFill>
                <a:srgbClr val="071F65"/>
              </a:solidFill>
              <a:latin typeface="华文仿宋" panose="02010600040101010101" pitchFamily="2" charset="-122"/>
              <a:ea typeface="华文仿宋" panose="02010600040101010101" pitchFamily="2" charset="-122"/>
            </a:endParaRPr>
          </a:p>
          <a:p>
            <a:r>
              <a:rPr kumimoji="1" lang="en-US" altLang="zh-CN" sz="1450" dirty="0">
                <a:solidFill>
                  <a:srgbClr val="071F65"/>
                </a:solidFill>
                <a:latin typeface="华文仿宋" panose="02010600040101010101" pitchFamily="2" charset="-122"/>
                <a:ea typeface="华文仿宋" panose="02010600040101010101" pitchFamily="2" charset="-122"/>
              </a:rPr>
              <a:t>One-Hot</a:t>
            </a:r>
            <a:r>
              <a:rPr kumimoji="1" lang="zh-CN" altLang="en-US" sz="1450" dirty="0">
                <a:solidFill>
                  <a:srgbClr val="071F65"/>
                </a:solidFill>
                <a:latin typeface="华文仿宋" panose="02010600040101010101" pitchFamily="2" charset="-122"/>
                <a:ea typeface="华文仿宋" panose="02010600040101010101" pitchFamily="2" charset="-122"/>
              </a:rPr>
              <a:t>编码</a:t>
            </a:r>
            <a:endParaRPr kumimoji="1" lang="en-US" altLang="zh-CN" sz="1450" dirty="0">
              <a:solidFill>
                <a:srgbClr val="071F65"/>
              </a:solidFill>
              <a:latin typeface="华文仿宋" panose="02010600040101010101" pitchFamily="2" charset="-122"/>
              <a:ea typeface="华文仿宋" panose="02010600040101010101" pitchFamily="2" charset="-122"/>
            </a:endParaRPr>
          </a:p>
          <a:p>
            <a:r>
              <a:rPr kumimoji="1" lang="zh-CN" altLang="en-US" sz="1450" dirty="0">
                <a:solidFill>
                  <a:srgbClr val="071F65"/>
                </a:solidFill>
                <a:latin typeface="华文仿宋" panose="02010600040101010101" pitchFamily="2" charset="-122"/>
                <a:ea typeface="华文仿宋" panose="02010600040101010101" pitchFamily="2" charset="-122"/>
              </a:rPr>
              <a:t>缺失值填补</a:t>
            </a:r>
            <a:r>
              <a:rPr kumimoji="1" lang="en-US" altLang="zh-CN" sz="1450" dirty="0">
                <a:solidFill>
                  <a:srgbClr val="071F65"/>
                </a:solidFill>
                <a:latin typeface="华文仿宋" panose="02010600040101010101" pitchFamily="2" charset="-122"/>
                <a:ea typeface="华文仿宋" panose="02010600040101010101" pitchFamily="2" charset="-122"/>
              </a:rPr>
              <a:t>	</a:t>
            </a:r>
          </a:p>
          <a:p>
            <a:r>
              <a:rPr kumimoji="1" lang="en-US" altLang="zh-CN" sz="1450" dirty="0">
                <a:solidFill>
                  <a:srgbClr val="071F65"/>
                </a:solidFill>
                <a:latin typeface="华文仿宋" panose="02010600040101010101" pitchFamily="2" charset="-122"/>
                <a:ea typeface="华文仿宋" panose="02010600040101010101" pitchFamily="2" charset="-122"/>
              </a:rPr>
              <a:t>……</a:t>
            </a:r>
          </a:p>
        </p:txBody>
      </p:sp>
      <p:cxnSp>
        <p:nvCxnSpPr>
          <p:cNvPr id="33" name="直接连接符 32"/>
          <p:cNvCxnSpPr/>
          <p:nvPr/>
        </p:nvCxnSpPr>
        <p:spPr>
          <a:xfrm flipH="1">
            <a:off x="-14420" y="870741"/>
            <a:ext cx="50318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5D34156C-560F-443E-BD0C-B71E4EF49C74}"/>
              </a:ext>
            </a:extLst>
          </p:cNvPr>
          <p:cNvPicPr>
            <a:picLocks noChangeAspect="1"/>
          </p:cNvPicPr>
          <p:nvPr/>
        </p:nvPicPr>
        <p:blipFill>
          <a:blip r:embed="rId3"/>
          <a:stretch>
            <a:fillRect/>
          </a:stretch>
        </p:blipFill>
        <p:spPr>
          <a:xfrm>
            <a:off x="2989220" y="950395"/>
            <a:ext cx="5853990" cy="3820126"/>
          </a:xfrm>
          <a:prstGeom prst="rect">
            <a:avLst/>
          </a:prstGeom>
        </p:spPr>
      </p:pic>
    </p:spTree>
    <p:extLst>
      <p:ext uri="{BB962C8B-B14F-4D97-AF65-F5344CB8AC3E}">
        <p14:creationId xmlns:p14="http://schemas.microsoft.com/office/powerpoint/2010/main" val="194302128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梯形 34"/>
          <p:cNvSpPr/>
          <p:nvPr/>
        </p:nvSpPr>
        <p:spPr>
          <a:xfrm rot="16200000">
            <a:off x="5584648" y="-338488"/>
            <a:ext cx="1718803" cy="5399903"/>
          </a:xfrm>
          <a:prstGeom prst="trapezoid">
            <a:avLst>
              <a:gd name="adj" fmla="val 16935"/>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37" name="梯形 36"/>
          <p:cNvSpPr/>
          <p:nvPr/>
        </p:nvSpPr>
        <p:spPr>
          <a:xfrm rot="5400000">
            <a:off x="998730" y="477602"/>
            <a:ext cx="1758050" cy="3755509"/>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27" name="文本框 2"/>
          <p:cNvSpPr txBox="1"/>
          <p:nvPr/>
        </p:nvSpPr>
        <p:spPr>
          <a:xfrm>
            <a:off x="2796809" y="1917123"/>
            <a:ext cx="872675" cy="900246"/>
          </a:xfrm>
          <a:prstGeom prst="rect">
            <a:avLst/>
          </a:prstGeom>
          <a:noFill/>
        </p:spPr>
        <p:txBody>
          <a:bodyPr wrap="none" lIns="68580" tIns="34290" rIns="68580" bIns="34290" rtlCol="0">
            <a:spAutoFit/>
          </a:bodyPr>
          <a:lstStyle/>
          <a:p>
            <a:r>
              <a:rPr lang="en-US" altLang="zh-CN" b="1" dirty="0">
                <a:solidFill>
                  <a:schemeClr val="bg1"/>
                </a:solidFill>
              </a:rPr>
              <a:t>Part</a:t>
            </a:r>
            <a:r>
              <a:rPr lang="en-US" altLang="zh-CN" sz="5400" b="1" dirty="0">
                <a:solidFill>
                  <a:schemeClr val="bg1"/>
                </a:solidFill>
              </a:rPr>
              <a:t>4</a:t>
            </a:r>
            <a:endParaRPr lang="zh-CN" altLang="en-US" sz="5400" b="1" dirty="0">
              <a:solidFill>
                <a:schemeClr val="bg1"/>
              </a:solidFill>
            </a:endParaRPr>
          </a:p>
        </p:txBody>
      </p:sp>
      <p:sp>
        <p:nvSpPr>
          <p:cNvPr id="29" name="矩形 28"/>
          <p:cNvSpPr/>
          <p:nvPr/>
        </p:nvSpPr>
        <p:spPr>
          <a:xfrm>
            <a:off x="4267024" y="2043732"/>
            <a:ext cx="1985159" cy="623248"/>
          </a:xfrm>
          <a:prstGeom prst="rect">
            <a:avLst/>
          </a:prstGeom>
        </p:spPr>
        <p:txBody>
          <a:bodyPr wrap="none" lIns="68580" tIns="34290" rIns="68580" bIns="34290">
            <a:spAutoFit/>
          </a:bodyPr>
          <a:lstStyle/>
          <a:p>
            <a:r>
              <a:rPr lang="zh-CN" altLang="en-US" sz="3600" dirty="0">
                <a:solidFill>
                  <a:schemeClr val="bg1"/>
                </a:solidFill>
                <a:latin typeface="华文仿宋" panose="02010600040101010101" pitchFamily="2" charset="-122"/>
                <a:ea typeface="华文仿宋" panose="02010600040101010101" pitchFamily="2" charset="-122"/>
                <a:sym typeface="微软雅黑" pitchFamily="34" charset="-122"/>
              </a:rPr>
              <a:t>分析建模</a:t>
            </a:r>
            <a:endParaRPr lang="zh-CN" altLang="en-US" sz="3600" dirty="0">
              <a:solidFill>
                <a:schemeClr val="bg1"/>
              </a:solidFill>
              <a:latin typeface="华文仿宋" panose="02010600040101010101" pitchFamily="2" charset="-122"/>
              <a:ea typeface="华文仿宋" panose="02010600040101010101" pitchFamily="2" charset="-122"/>
            </a:endParaRPr>
          </a:p>
        </p:txBody>
      </p:sp>
      <p:pic>
        <p:nvPicPr>
          <p:cNvPr id="12" name="图片 11"/>
          <p:cNvPicPr>
            <a:picLocks noChangeAspect="1"/>
          </p:cNvPicPr>
          <p:nvPr/>
        </p:nvPicPr>
        <p:blipFill>
          <a:blip r:embed="rId3">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3308" y="3836280"/>
            <a:ext cx="2969838" cy="8787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矩形 8"/>
          <p:cNvSpPr/>
          <p:nvPr/>
        </p:nvSpPr>
        <p:spPr>
          <a:xfrm>
            <a:off x="5616891" y="3715354"/>
            <a:ext cx="184731" cy="179622"/>
          </a:xfrm>
          <a:prstGeom prst="rect">
            <a:avLst/>
          </a:prstGeom>
        </p:spPr>
        <p:txBody>
          <a:bodyPr wrap="none">
            <a:spAutoFit/>
          </a:bodyPr>
          <a:lstStyle/>
          <a:p>
            <a:endParaRPr kumimoji="1" lang="zh-CN" altLang="en-US" dirty="0"/>
          </a:p>
        </p:txBody>
      </p:sp>
    </p:spTree>
    <p:extLst>
      <p:ext uri="{BB962C8B-B14F-4D97-AF65-F5344CB8AC3E}">
        <p14:creationId xmlns:p14="http://schemas.microsoft.com/office/powerpoint/2010/main" val="102643542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46"/>
          <p:cNvSpPr>
            <a:spLocks noChangeArrowheads="1"/>
          </p:cNvSpPr>
          <p:nvPr/>
        </p:nvSpPr>
        <p:spPr bwMode="auto">
          <a:xfrm>
            <a:off x="476188" y="177842"/>
            <a:ext cx="1415768"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400" b="1" dirty="0">
                <a:solidFill>
                  <a:schemeClr val="accent1"/>
                </a:solidFill>
                <a:latin typeface="华文仿宋" panose="02010600040101010101" pitchFamily="2" charset="-122"/>
                <a:ea typeface="华文仿宋" panose="02010600040101010101" pitchFamily="2" charset="-122"/>
              </a:rPr>
              <a:t>分析建模</a:t>
            </a:r>
          </a:p>
        </p:txBody>
      </p:sp>
      <p:sp>
        <p:nvSpPr>
          <p:cNvPr id="20"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latin typeface="华文仿宋" panose="02010600040101010101" pitchFamily="2" charset="-122"/>
              <a:ea typeface="华文仿宋" panose="02010600040101010101" pitchFamily="2" charset="-122"/>
              <a:sym typeface="微软雅黑" pitchFamily="34" charset="-122"/>
            </a:endParaRPr>
          </a:p>
        </p:txBody>
      </p:sp>
      <p:cxnSp>
        <p:nvCxnSpPr>
          <p:cNvPr id="33" name="直接连接符 32"/>
          <p:cNvCxnSpPr/>
          <p:nvPr/>
        </p:nvCxnSpPr>
        <p:spPr>
          <a:xfrm flipH="1">
            <a:off x="-14420" y="870741"/>
            <a:ext cx="50318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a:blip r:embed="rId3">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764551" y="285381"/>
            <a:ext cx="2969838" cy="8787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30">
            <a:extLst>
              <a:ext uri="{FF2B5EF4-FFF2-40B4-BE49-F238E27FC236}">
                <a16:creationId xmlns:a16="http://schemas.microsoft.com/office/drawing/2014/main" id="{0ECC8E28-8080-492F-A16F-F97C8E60B0E2}"/>
              </a:ext>
            </a:extLst>
          </p:cNvPr>
          <p:cNvSpPr txBox="1"/>
          <p:nvPr/>
        </p:nvSpPr>
        <p:spPr>
          <a:xfrm>
            <a:off x="2217030" y="254594"/>
            <a:ext cx="1980025" cy="369330"/>
          </a:xfrm>
          <a:prstGeom prst="rect">
            <a:avLst/>
          </a:prstGeom>
          <a:noFill/>
        </p:spPr>
        <p:txBody>
          <a:bodyPr wrap="none" lIns="91438" tIns="45719" rIns="91438" bIns="45719" rtlCol="0">
            <a:spAutoFit/>
          </a:bodyPr>
          <a:lstStyle/>
          <a:p>
            <a:pPr>
              <a:spcBef>
                <a:spcPct val="0"/>
              </a:spcBef>
            </a:pPr>
            <a:r>
              <a:rPr kumimoji="1" lang="en-US" altLang="zh-CN" sz="1800" b="1" i="1" dirty="0">
                <a:solidFill>
                  <a:srgbClr val="071F65"/>
                </a:solidFill>
                <a:ea typeface="华文仿宋" panose="02010600040101010101" pitchFamily="2" charset="-122"/>
              </a:rPr>
              <a:t>Linear Classifier</a:t>
            </a:r>
            <a:endParaRPr kumimoji="1" lang="en-US" altLang="zh-CN" sz="1800" b="1" i="1" dirty="0">
              <a:solidFill>
                <a:srgbClr val="071F65"/>
              </a:solidFill>
              <a:ea typeface="华文仿宋" panose="02010600040101010101" pitchFamily="2" charset="-122"/>
              <a:sym typeface="微软雅黑" pitchFamily="34" charset="-122"/>
            </a:endParaRPr>
          </a:p>
        </p:txBody>
      </p:sp>
      <p:sp>
        <p:nvSpPr>
          <p:cNvPr id="2" name="矩形: 圆角 1">
            <a:extLst>
              <a:ext uri="{FF2B5EF4-FFF2-40B4-BE49-F238E27FC236}">
                <a16:creationId xmlns:a16="http://schemas.microsoft.com/office/drawing/2014/main" id="{18F0E1AE-DE57-4EDE-BE84-9211C166DEE6}"/>
              </a:ext>
            </a:extLst>
          </p:cNvPr>
          <p:cNvSpPr/>
          <p:nvPr/>
        </p:nvSpPr>
        <p:spPr>
          <a:xfrm>
            <a:off x="2707473" y="2630009"/>
            <a:ext cx="1524673" cy="57223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华文仿宋" panose="02010600040101010101" pitchFamily="2" charset="-122"/>
                <a:ea typeface="华文仿宋" panose="02010600040101010101" pitchFamily="2" charset="-122"/>
              </a:rPr>
              <a:t>广义线性模型</a:t>
            </a:r>
          </a:p>
        </p:txBody>
      </p:sp>
      <p:sp>
        <p:nvSpPr>
          <p:cNvPr id="9" name="矩形: 圆角 8">
            <a:extLst>
              <a:ext uri="{FF2B5EF4-FFF2-40B4-BE49-F238E27FC236}">
                <a16:creationId xmlns:a16="http://schemas.microsoft.com/office/drawing/2014/main" id="{43CA9A1B-3D74-49FC-B8F0-BAEDDDCF54A4}"/>
              </a:ext>
            </a:extLst>
          </p:cNvPr>
          <p:cNvSpPr/>
          <p:nvPr/>
        </p:nvSpPr>
        <p:spPr>
          <a:xfrm>
            <a:off x="5686636" y="1511879"/>
            <a:ext cx="1339154" cy="57223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华文仿宋" panose="02010600040101010101" pitchFamily="2" charset="-122"/>
                <a:ea typeface="华文仿宋" panose="02010600040101010101" pitchFamily="2" charset="-122"/>
              </a:rPr>
              <a:t>多重线性回归</a:t>
            </a:r>
          </a:p>
        </p:txBody>
      </p:sp>
      <p:sp>
        <p:nvSpPr>
          <p:cNvPr id="10" name="矩形: 圆角 9">
            <a:extLst>
              <a:ext uri="{FF2B5EF4-FFF2-40B4-BE49-F238E27FC236}">
                <a16:creationId xmlns:a16="http://schemas.microsoft.com/office/drawing/2014/main" id="{148A1316-1E6A-41FC-88A0-E7BD768AB1F1}"/>
              </a:ext>
            </a:extLst>
          </p:cNvPr>
          <p:cNvSpPr/>
          <p:nvPr/>
        </p:nvSpPr>
        <p:spPr>
          <a:xfrm>
            <a:off x="5686636" y="2211566"/>
            <a:ext cx="1339154" cy="57223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Logistic Regression</a:t>
            </a:r>
            <a:endParaRPr lang="zh-CN" altLang="en-US" dirty="0"/>
          </a:p>
        </p:txBody>
      </p:sp>
      <p:sp>
        <p:nvSpPr>
          <p:cNvPr id="11" name="矩形: 圆角 10">
            <a:extLst>
              <a:ext uri="{FF2B5EF4-FFF2-40B4-BE49-F238E27FC236}">
                <a16:creationId xmlns:a16="http://schemas.microsoft.com/office/drawing/2014/main" id="{2B81E060-AD71-4B2D-BC4A-6E797D10B91F}"/>
              </a:ext>
            </a:extLst>
          </p:cNvPr>
          <p:cNvSpPr/>
          <p:nvPr/>
        </p:nvSpPr>
        <p:spPr>
          <a:xfrm>
            <a:off x="5686636" y="2916128"/>
            <a:ext cx="1339154" cy="57223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Poisson Regression</a:t>
            </a:r>
            <a:endParaRPr lang="zh-CN" altLang="en-US" dirty="0"/>
          </a:p>
        </p:txBody>
      </p:sp>
      <p:sp>
        <p:nvSpPr>
          <p:cNvPr id="12" name="矩形: 圆角 11">
            <a:extLst>
              <a:ext uri="{FF2B5EF4-FFF2-40B4-BE49-F238E27FC236}">
                <a16:creationId xmlns:a16="http://schemas.microsoft.com/office/drawing/2014/main" id="{FFF30821-1C6C-450A-863C-DB5103046602}"/>
              </a:ext>
            </a:extLst>
          </p:cNvPr>
          <p:cNvSpPr/>
          <p:nvPr/>
        </p:nvSpPr>
        <p:spPr>
          <a:xfrm>
            <a:off x="5686636" y="3640765"/>
            <a:ext cx="1339154" cy="57223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华文仿宋" panose="02010600040101010101" pitchFamily="2" charset="-122"/>
                <a:ea typeface="华文仿宋" panose="02010600040101010101" pitchFamily="2" charset="-122"/>
              </a:rPr>
              <a:t>负二项回归</a:t>
            </a:r>
          </a:p>
        </p:txBody>
      </p:sp>
      <p:sp>
        <p:nvSpPr>
          <p:cNvPr id="3" name="文本框 2">
            <a:extLst>
              <a:ext uri="{FF2B5EF4-FFF2-40B4-BE49-F238E27FC236}">
                <a16:creationId xmlns:a16="http://schemas.microsoft.com/office/drawing/2014/main" id="{2B9D51A7-5D47-4EBD-B9C9-BDC62D553A3A}"/>
              </a:ext>
            </a:extLst>
          </p:cNvPr>
          <p:cNvSpPr txBox="1"/>
          <p:nvPr/>
        </p:nvSpPr>
        <p:spPr>
          <a:xfrm>
            <a:off x="3888076" y="815483"/>
            <a:ext cx="617957" cy="3508781"/>
          </a:xfrm>
          <a:prstGeom prst="rect">
            <a:avLst/>
          </a:prstGeom>
          <a:noFill/>
        </p:spPr>
        <p:txBody>
          <a:bodyPr wrap="square" rtlCol="0">
            <a:spAutoFit/>
            <a:scene3d>
              <a:camera prst="orthographicFront"/>
              <a:lightRig rig="threePt" dir="t"/>
            </a:scene3d>
            <a:sp3d>
              <a:bevelB w="38100" h="38100" prst="relaxedInset"/>
            </a:sp3d>
          </a:bodyPr>
          <a:lstStyle/>
          <a:p>
            <a:pPr>
              <a:lnSpc>
                <a:spcPct val="130000"/>
              </a:lnSpc>
            </a:pPr>
            <a:r>
              <a:rPr lang="en-US" altLang="zh-CN" sz="19900" dirty="0">
                <a:effectLst>
                  <a:glow rad="25400">
                    <a:schemeClr val="accent2">
                      <a:satMod val="175000"/>
                      <a:alpha val="40000"/>
                    </a:schemeClr>
                  </a:glow>
                  <a:outerShdw blurRad="50800" dist="38100" dir="5400000" algn="t" rotWithShape="0">
                    <a:schemeClr val="accent1">
                      <a:lumMod val="60000"/>
                      <a:lumOff val="40000"/>
                      <a:alpha val="40000"/>
                    </a:schemeClr>
                  </a:outerShdw>
                </a:effectLst>
                <a:latin typeface="幼圆" panose="02010509060101010101" pitchFamily="49" charset="-122"/>
                <a:ea typeface="幼圆" panose="02010509060101010101" pitchFamily="49" charset="-122"/>
                <a:cs typeface="Calibri Light" panose="020F0302020204030204" pitchFamily="34" charset="0"/>
              </a:rPr>
              <a:t>{</a:t>
            </a:r>
            <a:endParaRPr lang="zh-CN" altLang="en-US" sz="19900" dirty="0">
              <a:effectLst>
                <a:glow rad="25400">
                  <a:schemeClr val="accent2">
                    <a:satMod val="175000"/>
                    <a:alpha val="40000"/>
                  </a:schemeClr>
                </a:glow>
                <a:outerShdw blurRad="50800" dist="38100" dir="5400000" algn="t" rotWithShape="0">
                  <a:schemeClr val="accent1">
                    <a:lumMod val="60000"/>
                    <a:lumOff val="40000"/>
                    <a:alpha val="40000"/>
                  </a:schemeClr>
                </a:outerShdw>
              </a:effectLst>
              <a:latin typeface="幼圆" panose="02010509060101010101" pitchFamily="49" charset="-122"/>
              <a:ea typeface="幼圆" panose="02010509060101010101" pitchFamily="49" charset="-122"/>
              <a:cs typeface="Calibri Light" panose="020F0302020204030204" pitchFamily="34" charset="0"/>
            </a:endParaRPr>
          </a:p>
        </p:txBody>
      </p:sp>
      <p:sp>
        <p:nvSpPr>
          <p:cNvPr id="14" name="TextBox 29">
            <a:extLst>
              <a:ext uri="{FF2B5EF4-FFF2-40B4-BE49-F238E27FC236}">
                <a16:creationId xmlns:a16="http://schemas.microsoft.com/office/drawing/2014/main" id="{7BB6C65B-E800-4039-A082-52D3C08CFB19}"/>
              </a:ext>
            </a:extLst>
          </p:cNvPr>
          <p:cNvSpPr txBox="1"/>
          <p:nvPr/>
        </p:nvSpPr>
        <p:spPr>
          <a:xfrm>
            <a:off x="476188" y="1366775"/>
            <a:ext cx="8591267" cy="1200327"/>
          </a:xfrm>
          <a:prstGeom prst="rect">
            <a:avLst/>
          </a:prstGeom>
          <a:noFill/>
        </p:spPr>
        <p:txBody>
          <a:bodyPr wrap="square" lIns="91438" tIns="45719" rIns="91438" bIns="45719" rtlCol="0">
            <a:spAutoFit/>
          </a:bodyPr>
          <a:lstStyle/>
          <a:p>
            <a:r>
              <a:rPr kumimoji="1" lang="en-US" altLang="zh-CN" sz="1800" b="1" i="1" dirty="0">
                <a:solidFill>
                  <a:srgbClr val="071F65"/>
                </a:solidFill>
                <a:ea typeface="华文仿宋" panose="02010600040101010101" pitchFamily="2" charset="-122"/>
              </a:rPr>
              <a:t>									</a:t>
            </a:r>
          </a:p>
          <a:p>
            <a:r>
              <a:rPr kumimoji="1" lang="en-US" altLang="zh-CN" sz="1800" b="1" i="1" dirty="0">
                <a:solidFill>
                  <a:srgbClr val="071F65"/>
                </a:solidFill>
                <a:ea typeface="华文仿宋" panose="02010600040101010101" pitchFamily="2" charset="-122"/>
              </a:rPr>
              <a:t>Y= a + bX1+cX2+…+</a:t>
            </a:r>
            <a:r>
              <a:rPr kumimoji="1" lang="en-US" altLang="zh-CN" sz="1800" b="1" i="1" dirty="0" err="1">
                <a:solidFill>
                  <a:srgbClr val="071F65"/>
                </a:solidFill>
                <a:ea typeface="华文仿宋" panose="02010600040101010101" pitchFamily="2" charset="-122"/>
              </a:rPr>
              <a:t>nXn</a:t>
            </a:r>
            <a:endParaRPr kumimoji="1" lang="zh-CN" altLang="zh-CN" sz="1800" b="1" i="1" dirty="0">
              <a:solidFill>
                <a:srgbClr val="071F65"/>
              </a:solidFill>
              <a:ea typeface="华文仿宋" panose="02010600040101010101" pitchFamily="2" charset="-122"/>
            </a:endParaRPr>
          </a:p>
          <a:p>
            <a:r>
              <a:rPr kumimoji="1" lang="en-US" altLang="zh-CN" sz="1800" b="1" i="1" dirty="0">
                <a:solidFill>
                  <a:srgbClr val="071F65"/>
                </a:solidFill>
                <a:ea typeface="华文仿宋" panose="02010600040101010101" pitchFamily="2" charset="-122"/>
              </a:rPr>
              <a:t>	</a:t>
            </a:r>
          </a:p>
          <a:p>
            <a:r>
              <a:rPr kumimoji="1" lang="en-US" altLang="zh-CN" sz="1800" b="1" i="1" dirty="0">
                <a:solidFill>
                  <a:srgbClr val="071F65"/>
                </a:solidFill>
                <a:ea typeface="华文仿宋" panose="02010600040101010101" pitchFamily="2" charset="-122"/>
              </a:rPr>
              <a:t>	</a:t>
            </a:r>
          </a:p>
        </p:txBody>
      </p:sp>
    </p:spTree>
    <p:extLst>
      <p:ext uri="{BB962C8B-B14F-4D97-AF65-F5344CB8AC3E}">
        <p14:creationId xmlns:p14="http://schemas.microsoft.com/office/powerpoint/2010/main" val="124102022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46"/>
          <p:cNvSpPr>
            <a:spLocks noChangeArrowheads="1"/>
          </p:cNvSpPr>
          <p:nvPr/>
        </p:nvSpPr>
        <p:spPr bwMode="auto">
          <a:xfrm>
            <a:off x="476188" y="177842"/>
            <a:ext cx="1415768"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400" b="1" dirty="0">
                <a:solidFill>
                  <a:schemeClr val="accent1"/>
                </a:solidFill>
                <a:latin typeface="华文仿宋" panose="02010600040101010101" pitchFamily="2" charset="-122"/>
                <a:ea typeface="华文仿宋" panose="02010600040101010101" pitchFamily="2" charset="-122"/>
              </a:rPr>
              <a:t>分析建模</a:t>
            </a:r>
          </a:p>
        </p:txBody>
      </p:sp>
      <p:sp>
        <p:nvSpPr>
          <p:cNvPr id="20"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latin typeface="华文仿宋" panose="02010600040101010101" pitchFamily="2" charset="-122"/>
              <a:ea typeface="华文仿宋" panose="02010600040101010101" pitchFamily="2" charset="-122"/>
              <a:sym typeface="微软雅黑" pitchFamily="34" charset="-122"/>
            </a:endParaRPr>
          </a:p>
        </p:txBody>
      </p:sp>
      <p:cxnSp>
        <p:nvCxnSpPr>
          <p:cNvPr id="33" name="直接连接符 32"/>
          <p:cNvCxnSpPr/>
          <p:nvPr/>
        </p:nvCxnSpPr>
        <p:spPr>
          <a:xfrm flipH="1">
            <a:off x="-14420" y="870741"/>
            <a:ext cx="50318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a:blip r:embed="rId3">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764551" y="285381"/>
            <a:ext cx="2969838" cy="8787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30">
            <a:extLst>
              <a:ext uri="{FF2B5EF4-FFF2-40B4-BE49-F238E27FC236}">
                <a16:creationId xmlns:a16="http://schemas.microsoft.com/office/drawing/2014/main" id="{0ECC8E28-8080-492F-A16F-F97C8E60B0E2}"/>
              </a:ext>
            </a:extLst>
          </p:cNvPr>
          <p:cNvSpPr txBox="1"/>
          <p:nvPr/>
        </p:nvSpPr>
        <p:spPr>
          <a:xfrm>
            <a:off x="2217030" y="254594"/>
            <a:ext cx="1980025" cy="369330"/>
          </a:xfrm>
          <a:prstGeom prst="rect">
            <a:avLst/>
          </a:prstGeom>
          <a:noFill/>
        </p:spPr>
        <p:txBody>
          <a:bodyPr wrap="none" lIns="91438" tIns="45719" rIns="91438" bIns="45719" rtlCol="0">
            <a:spAutoFit/>
          </a:bodyPr>
          <a:lstStyle/>
          <a:p>
            <a:pPr>
              <a:spcBef>
                <a:spcPct val="0"/>
              </a:spcBef>
            </a:pPr>
            <a:r>
              <a:rPr kumimoji="1" lang="en-US" altLang="zh-CN" sz="1800" b="1" i="1" dirty="0">
                <a:solidFill>
                  <a:srgbClr val="071F65"/>
                </a:solidFill>
                <a:ea typeface="华文仿宋" panose="02010600040101010101" pitchFamily="2" charset="-122"/>
              </a:rPr>
              <a:t>Linear Classifier</a:t>
            </a:r>
            <a:endParaRPr kumimoji="1" lang="en-US" altLang="zh-CN" sz="1800" b="1" i="1" dirty="0">
              <a:solidFill>
                <a:srgbClr val="071F65"/>
              </a:solidFill>
              <a:ea typeface="华文仿宋" panose="02010600040101010101" pitchFamily="2" charset="-122"/>
              <a:sym typeface="微软雅黑" pitchFamily="34" charset="-122"/>
            </a:endParaRPr>
          </a:p>
        </p:txBody>
      </p:sp>
      <p:pic>
        <p:nvPicPr>
          <p:cNvPr id="3" name="图片 2">
            <a:extLst>
              <a:ext uri="{FF2B5EF4-FFF2-40B4-BE49-F238E27FC236}">
                <a16:creationId xmlns:a16="http://schemas.microsoft.com/office/drawing/2014/main" id="{9981FA84-6EE3-4262-8B0B-3CC201E0A33E}"/>
              </a:ext>
            </a:extLst>
          </p:cNvPr>
          <p:cNvPicPr>
            <a:picLocks noChangeAspect="1"/>
          </p:cNvPicPr>
          <p:nvPr/>
        </p:nvPicPr>
        <p:blipFill>
          <a:blip r:embed="rId4"/>
          <a:stretch>
            <a:fillRect/>
          </a:stretch>
        </p:blipFill>
        <p:spPr>
          <a:xfrm>
            <a:off x="557751" y="1392581"/>
            <a:ext cx="5697581" cy="3574832"/>
          </a:xfrm>
          <a:prstGeom prst="rect">
            <a:avLst/>
          </a:prstGeom>
        </p:spPr>
      </p:pic>
      <p:sp>
        <p:nvSpPr>
          <p:cNvPr id="2" name="文本框 1">
            <a:extLst>
              <a:ext uri="{FF2B5EF4-FFF2-40B4-BE49-F238E27FC236}">
                <a16:creationId xmlns:a16="http://schemas.microsoft.com/office/drawing/2014/main" id="{356D1DB2-92E9-4A27-A62C-88497F011C73}"/>
              </a:ext>
            </a:extLst>
          </p:cNvPr>
          <p:cNvSpPr txBox="1"/>
          <p:nvPr/>
        </p:nvSpPr>
        <p:spPr>
          <a:xfrm>
            <a:off x="501585" y="924169"/>
            <a:ext cx="2578018" cy="414985"/>
          </a:xfrm>
          <a:prstGeom prst="rect">
            <a:avLst/>
          </a:prstGeom>
          <a:noFill/>
        </p:spPr>
        <p:txBody>
          <a:bodyPr wrap="square" rtlCol="0">
            <a:spAutoFit/>
          </a:bodyPr>
          <a:lstStyle/>
          <a:p>
            <a:pPr>
              <a:lnSpc>
                <a:spcPct val="130000"/>
              </a:lnSpc>
            </a:pPr>
            <a:r>
              <a:rPr kumimoji="1" lang="en-US" altLang="zh-CN" sz="1800" b="1" i="1" dirty="0">
                <a:solidFill>
                  <a:srgbClr val="071F65"/>
                </a:solidFill>
                <a:ea typeface="华文仿宋" panose="02010600040101010101" pitchFamily="2" charset="-122"/>
              </a:rPr>
              <a:t>Logistic Regression</a:t>
            </a:r>
            <a:endParaRPr kumimoji="1" lang="zh-CN" altLang="en-US" sz="1800" b="1" i="1" dirty="0">
              <a:solidFill>
                <a:srgbClr val="071F65"/>
              </a:solidFill>
              <a:ea typeface="华文仿宋" panose="02010600040101010101" pitchFamily="2" charset="-122"/>
            </a:endParaRPr>
          </a:p>
        </p:txBody>
      </p:sp>
      <p:sp>
        <p:nvSpPr>
          <p:cNvPr id="9" name="TextBox 29">
            <a:extLst>
              <a:ext uri="{FF2B5EF4-FFF2-40B4-BE49-F238E27FC236}">
                <a16:creationId xmlns:a16="http://schemas.microsoft.com/office/drawing/2014/main" id="{2D7D3011-2E2C-45AA-9B53-84DC5F470924}"/>
              </a:ext>
            </a:extLst>
          </p:cNvPr>
          <p:cNvSpPr txBox="1"/>
          <p:nvPr/>
        </p:nvSpPr>
        <p:spPr>
          <a:xfrm>
            <a:off x="6452746" y="1392581"/>
            <a:ext cx="2738449" cy="635557"/>
          </a:xfrm>
          <a:prstGeom prst="rect">
            <a:avLst/>
          </a:prstGeom>
          <a:noFill/>
        </p:spPr>
        <p:txBody>
          <a:bodyPr wrap="square" lIns="91438" tIns="45719" rIns="91438" bIns="45719" rtlCol="0">
            <a:spAutoFit/>
          </a:bodyPr>
          <a:lstStyle/>
          <a:p>
            <a:pPr>
              <a:lnSpc>
                <a:spcPct val="130000"/>
              </a:lnSpc>
            </a:pPr>
            <a:r>
              <a:rPr kumimoji="1" lang="en-US" altLang="zh-CN" sz="1600" b="1" dirty="0">
                <a:solidFill>
                  <a:srgbClr val="071F65"/>
                </a:solidFill>
                <a:ea typeface="华文仿宋" panose="02010600040101010101" pitchFamily="2" charset="-122"/>
              </a:rPr>
              <a:t>0.43263    82th</a:t>
            </a:r>
            <a:endParaRPr kumimoji="1" lang="en-US" altLang="zh-CN" sz="1600" b="1" i="1" dirty="0">
              <a:solidFill>
                <a:srgbClr val="071F65"/>
              </a:solidFill>
              <a:ea typeface="华文仿宋" panose="02010600040101010101" pitchFamily="2" charset="-122"/>
            </a:endParaRPr>
          </a:p>
          <a:p>
            <a:endParaRPr kumimoji="1" lang="en-US" altLang="zh-CN" sz="1450" dirty="0">
              <a:solidFill>
                <a:srgbClr val="071F65"/>
              </a:solidFill>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163031450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46"/>
          <p:cNvSpPr>
            <a:spLocks noChangeArrowheads="1"/>
          </p:cNvSpPr>
          <p:nvPr/>
        </p:nvSpPr>
        <p:spPr bwMode="auto">
          <a:xfrm>
            <a:off x="476188" y="177842"/>
            <a:ext cx="1415768"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400" b="1" dirty="0">
                <a:solidFill>
                  <a:schemeClr val="accent1"/>
                </a:solidFill>
                <a:latin typeface="华文仿宋" panose="02010600040101010101" pitchFamily="2" charset="-122"/>
                <a:ea typeface="华文仿宋" panose="02010600040101010101" pitchFamily="2" charset="-122"/>
              </a:rPr>
              <a:t>分析建模</a:t>
            </a:r>
          </a:p>
        </p:txBody>
      </p:sp>
      <p:sp>
        <p:nvSpPr>
          <p:cNvPr id="20"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latin typeface="华文仿宋" panose="02010600040101010101" pitchFamily="2" charset="-122"/>
              <a:ea typeface="华文仿宋" panose="02010600040101010101" pitchFamily="2" charset="-122"/>
              <a:sym typeface="微软雅黑" pitchFamily="34" charset="-122"/>
            </a:endParaRPr>
          </a:p>
        </p:txBody>
      </p:sp>
      <p:sp>
        <p:nvSpPr>
          <p:cNvPr id="50" name="TextBox 29"/>
          <p:cNvSpPr txBox="1"/>
          <p:nvPr/>
        </p:nvSpPr>
        <p:spPr>
          <a:xfrm>
            <a:off x="552733" y="1126710"/>
            <a:ext cx="8591267" cy="3416318"/>
          </a:xfrm>
          <a:prstGeom prst="rect">
            <a:avLst/>
          </a:prstGeom>
          <a:noFill/>
        </p:spPr>
        <p:txBody>
          <a:bodyPr wrap="square" lIns="91438" tIns="45719" rIns="91438" bIns="45719" rtlCol="0">
            <a:spAutoFit/>
          </a:bodyPr>
          <a:lstStyle/>
          <a:p>
            <a:r>
              <a:rPr lang="en-US" altLang="zh-CN" sz="1800" i="1" dirty="0"/>
              <a:t>									</a:t>
            </a:r>
          </a:p>
          <a:p>
            <a:r>
              <a:rPr kumimoji="1" lang="en-US" altLang="zh-CN" sz="1800" b="1" i="1" dirty="0">
                <a:solidFill>
                  <a:srgbClr val="071F65"/>
                </a:solidFill>
                <a:ea typeface="华文仿宋" panose="02010600040101010101" pitchFamily="2" charset="-122"/>
              </a:rPr>
              <a:t>Random Forest</a:t>
            </a:r>
          </a:p>
          <a:p>
            <a:endParaRPr lang="en-US" altLang="zh-CN" sz="1800" i="1" dirty="0"/>
          </a:p>
          <a:p>
            <a:endParaRPr lang="en-US" altLang="zh-CN" sz="1800" b="1" i="1" dirty="0"/>
          </a:p>
          <a:p>
            <a:endParaRPr lang="en-US" altLang="zh-CN" sz="1800" b="1" i="1" dirty="0"/>
          </a:p>
          <a:p>
            <a:endParaRPr lang="en-US" altLang="zh-CN" sz="1800" b="1" i="1" dirty="0"/>
          </a:p>
          <a:p>
            <a:endParaRPr lang="en-US" altLang="zh-CN" sz="1800" b="1" i="1" dirty="0"/>
          </a:p>
          <a:p>
            <a:endParaRPr lang="en-US" altLang="zh-CN" sz="1800" b="1" i="1" dirty="0"/>
          </a:p>
          <a:p>
            <a:r>
              <a:rPr kumimoji="1" lang="en-US" altLang="zh-CN" sz="1800" b="1" i="1" dirty="0">
                <a:solidFill>
                  <a:srgbClr val="071F65"/>
                </a:solidFill>
                <a:ea typeface="华文仿宋" panose="02010600040101010101" pitchFamily="2" charset="-122"/>
              </a:rPr>
              <a:t>GBDT</a:t>
            </a:r>
            <a:r>
              <a:rPr kumimoji="1" lang="zh-CN" altLang="en-US" sz="1800" b="1" i="1" dirty="0">
                <a:solidFill>
                  <a:srgbClr val="071F65"/>
                </a:solidFill>
                <a:ea typeface="华文仿宋" panose="02010600040101010101" pitchFamily="2" charset="-122"/>
              </a:rPr>
              <a:t>（</a:t>
            </a:r>
            <a:r>
              <a:rPr kumimoji="1" lang="en-US" altLang="zh-CN" sz="1800" b="1" i="1" dirty="0">
                <a:solidFill>
                  <a:srgbClr val="071F65"/>
                </a:solidFill>
                <a:ea typeface="华文仿宋" panose="02010600040101010101" pitchFamily="2" charset="-122"/>
              </a:rPr>
              <a:t>Gradient Boosting Decision Tree</a:t>
            </a:r>
            <a:r>
              <a:rPr kumimoji="1" lang="zh-CN" altLang="en-US" sz="1800" b="1" i="1" dirty="0">
                <a:solidFill>
                  <a:srgbClr val="071F65"/>
                </a:solidFill>
                <a:ea typeface="华文仿宋" panose="02010600040101010101" pitchFamily="2" charset="-122"/>
              </a:rPr>
              <a:t>）：</a:t>
            </a:r>
            <a:endParaRPr kumimoji="1" lang="en-US" altLang="zh-CN" sz="1800" b="1" i="1" dirty="0">
              <a:solidFill>
                <a:srgbClr val="071F65"/>
              </a:solidFill>
              <a:ea typeface="华文仿宋" panose="02010600040101010101" pitchFamily="2" charset="-122"/>
            </a:endParaRPr>
          </a:p>
          <a:p>
            <a:r>
              <a:rPr kumimoji="1" lang="en-US" altLang="zh-CN" sz="1800" i="1" dirty="0" err="1">
                <a:solidFill>
                  <a:srgbClr val="071F65"/>
                </a:solidFill>
                <a:ea typeface="华文仿宋" panose="02010600040101010101" pitchFamily="2" charset="-122"/>
              </a:rPr>
              <a:t>Xgboost</a:t>
            </a:r>
            <a:endParaRPr kumimoji="1" lang="en-US" altLang="zh-CN" sz="1800" i="1" dirty="0">
              <a:solidFill>
                <a:srgbClr val="071F65"/>
              </a:solidFill>
              <a:ea typeface="华文仿宋" panose="02010600040101010101" pitchFamily="2" charset="-122"/>
            </a:endParaRPr>
          </a:p>
          <a:p>
            <a:r>
              <a:rPr kumimoji="1" lang="en-US" altLang="zh-CN" sz="1800" i="1" dirty="0" err="1">
                <a:solidFill>
                  <a:srgbClr val="071F65"/>
                </a:solidFill>
                <a:ea typeface="华文仿宋" panose="02010600040101010101" pitchFamily="2" charset="-122"/>
              </a:rPr>
              <a:t>LightGBM</a:t>
            </a:r>
            <a:endParaRPr kumimoji="1" lang="zh-CN" altLang="zh-CN" sz="1800" i="1" dirty="0">
              <a:solidFill>
                <a:srgbClr val="071F65"/>
              </a:solidFill>
              <a:ea typeface="华文仿宋" panose="02010600040101010101" pitchFamily="2" charset="-122"/>
            </a:endParaRPr>
          </a:p>
          <a:p>
            <a:endParaRPr lang="en-US" altLang="zh-CN" sz="1800" i="1" dirty="0"/>
          </a:p>
        </p:txBody>
      </p:sp>
      <p:cxnSp>
        <p:nvCxnSpPr>
          <p:cNvPr id="33" name="直接连接符 32"/>
          <p:cNvCxnSpPr/>
          <p:nvPr/>
        </p:nvCxnSpPr>
        <p:spPr>
          <a:xfrm flipH="1">
            <a:off x="-14420" y="870741"/>
            <a:ext cx="50318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a:blip r:embed="rId3">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764551" y="285381"/>
            <a:ext cx="2969838" cy="8787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30">
            <a:extLst>
              <a:ext uri="{FF2B5EF4-FFF2-40B4-BE49-F238E27FC236}">
                <a16:creationId xmlns:a16="http://schemas.microsoft.com/office/drawing/2014/main" id="{0ECC8E28-8080-492F-A16F-F97C8E60B0E2}"/>
              </a:ext>
            </a:extLst>
          </p:cNvPr>
          <p:cNvSpPr txBox="1"/>
          <p:nvPr/>
        </p:nvSpPr>
        <p:spPr>
          <a:xfrm>
            <a:off x="2217030" y="254594"/>
            <a:ext cx="2851097" cy="369330"/>
          </a:xfrm>
          <a:prstGeom prst="rect">
            <a:avLst/>
          </a:prstGeom>
          <a:noFill/>
        </p:spPr>
        <p:txBody>
          <a:bodyPr wrap="none" lIns="91438" tIns="45719" rIns="91438" bIns="45719" rtlCol="0">
            <a:spAutoFit/>
          </a:bodyPr>
          <a:lstStyle/>
          <a:p>
            <a:pPr>
              <a:spcBef>
                <a:spcPct val="0"/>
              </a:spcBef>
            </a:pPr>
            <a:r>
              <a:rPr kumimoji="1" lang="en-US" altLang="zh-CN" sz="1800" b="1" i="1" dirty="0">
                <a:solidFill>
                  <a:srgbClr val="071F65"/>
                </a:solidFill>
                <a:ea typeface="华文仿宋" panose="02010600040101010101" pitchFamily="2" charset="-122"/>
              </a:rPr>
              <a:t>Decision Tree Classifier</a:t>
            </a:r>
            <a:endParaRPr kumimoji="1" lang="en-US" altLang="zh-CN" sz="1800" b="1" i="1" dirty="0">
              <a:solidFill>
                <a:srgbClr val="071F65"/>
              </a:solidFill>
              <a:ea typeface="华文仿宋" panose="02010600040101010101" pitchFamily="2" charset="-122"/>
              <a:sym typeface="微软雅黑" pitchFamily="34" charset="-122"/>
            </a:endParaRPr>
          </a:p>
        </p:txBody>
      </p:sp>
      <p:pic>
        <p:nvPicPr>
          <p:cNvPr id="5" name="图片 4">
            <a:extLst>
              <a:ext uri="{FF2B5EF4-FFF2-40B4-BE49-F238E27FC236}">
                <a16:creationId xmlns:a16="http://schemas.microsoft.com/office/drawing/2014/main" id="{FEA0966B-BD1D-4604-A64F-663717DC05DB}"/>
              </a:ext>
            </a:extLst>
          </p:cNvPr>
          <p:cNvPicPr>
            <a:picLocks noChangeAspect="1"/>
          </p:cNvPicPr>
          <p:nvPr/>
        </p:nvPicPr>
        <p:blipFill>
          <a:blip r:embed="rId4"/>
          <a:stretch>
            <a:fillRect/>
          </a:stretch>
        </p:blipFill>
        <p:spPr>
          <a:xfrm>
            <a:off x="2793926" y="1166042"/>
            <a:ext cx="2637752" cy="1978314"/>
          </a:xfrm>
          <a:prstGeom prst="rect">
            <a:avLst/>
          </a:prstGeom>
        </p:spPr>
      </p:pic>
      <p:pic>
        <p:nvPicPr>
          <p:cNvPr id="3" name="图片 2">
            <a:extLst>
              <a:ext uri="{FF2B5EF4-FFF2-40B4-BE49-F238E27FC236}">
                <a16:creationId xmlns:a16="http://schemas.microsoft.com/office/drawing/2014/main" id="{3C35BD61-2811-4F69-88C1-84788AD640AA}"/>
              </a:ext>
            </a:extLst>
          </p:cNvPr>
          <p:cNvPicPr>
            <a:picLocks noChangeAspect="1"/>
          </p:cNvPicPr>
          <p:nvPr/>
        </p:nvPicPr>
        <p:blipFill rotWithShape="1">
          <a:blip r:embed="rId5"/>
          <a:srcRect l="20782" t="8865" r="16839" b="39371"/>
          <a:stretch/>
        </p:blipFill>
        <p:spPr>
          <a:xfrm>
            <a:off x="5928850" y="3515158"/>
            <a:ext cx="1208999" cy="1003261"/>
          </a:xfrm>
          <a:prstGeom prst="rect">
            <a:avLst/>
          </a:prstGeom>
        </p:spPr>
      </p:pic>
      <p:pic>
        <p:nvPicPr>
          <p:cNvPr id="6" name="图片 5">
            <a:extLst>
              <a:ext uri="{FF2B5EF4-FFF2-40B4-BE49-F238E27FC236}">
                <a16:creationId xmlns:a16="http://schemas.microsoft.com/office/drawing/2014/main" id="{F2C58D68-8611-4247-AD46-0E9A7A28E245}"/>
              </a:ext>
            </a:extLst>
          </p:cNvPr>
          <p:cNvPicPr>
            <a:picLocks noChangeAspect="1"/>
          </p:cNvPicPr>
          <p:nvPr/>
        </p:nvPicPr>
        <p:blipFill rotWithShape="1">
          <a:blip r:embed="rId6"/>
          <a:srcRect t="4650" b="4650"/>
          <a:stretch/>
        </p:blipFill>
        <p:spPr>
          <a:xfrm>
            <a:off x="7525390" y="3515158"/>
            <a:ext cx="1106129" cy="1003261"/>
          </a:xfrm>
          <a:prstGeom prst="rect">
            <a:avLst/>
          </a:prstGeom>
        </p:spPr>
      </p:pic>
    </p:spTree>
    <p:extLst>
      <p:ext uri="{BB962C8B-B14F-4D97-AF65-F5344CB8AC3E}">
        <p14:creationId xmlns:p14="http://schemas.microsoft.com/office/powerpoint/2010/main" val="218214751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46"/>
          <p:cNvSpPr>
            <a:spLocks noChangeArrowheads="1"/>
          </p:cNvSpPr>
          <p:nvPr/>
        </p:nvSpPr>
        <p:spPr bwMode="auto">
          <a:xfrm>
            <a:off x="476188" y="177842"/>
            <a:ext cx="1415768"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400" b="1" dirty="0">
                <a:solidFill>
                  <a:schemeClr val="accent1"/>
                </a:solidFill>
                <a:latin typeface="华文仿宋" panose="02010600040101010101" pitchFamily="2" charset="-122"/>
                <a:ea typeface="华文仿宋" panose="02010600040101010101" pitchFamily="2" charset="-122"/>
              </a:rPr>
              <a:t>分析建模</a:t>
            </a:r>
          </a:p>
        </p:txBody>
      </p:sp>
      <p:sp>
        <p:nvSpPr>
          <p:cNvPr id="20"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latin typeface="华文仿宋" panose="02010600040101010101" pitchFamily="2" charset="-122"/>
              <a:ea typeface="华文仿宋" panose="02010600040101010101" pitchFamily="2" charset="-122"/>
              <a:sym typeface="微软雅黑" pitchFamily="34" charset="-122"/>
            </a:endParaRPr>
          </a:p>
        </p:txBody>
      </p:sp>
      <p:cxnSp>
        <p:nvCxnSpPr>
          <p:cNvPr id="33" name="直接连接符 32"/>
          <p:cNvCxnSpPr/>
          <p:nvPr/>
        </p:nvCxnSpPr>
        <p:spPr>
          <a:xfrm flipH="1">
            <a:off x="-14420" y="870741"/>
            <a:ext cx="50318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a:blip r:embed="rId3">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764551" y="285381"/>
            <a:ext cx="2969838" cy="8787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30">
            <a:extLst>
              <a:ext uri="{FF2B5EF4-FFF2-40B4-BE49-F238E27FC236}">
                <a16:creationId xmlns:a16="http://schemas.microsoft.com/office/drawing/2014/main" id="{0ECC8E28-8080-492F-A16F-F97C8E60B0E2}"/>
              </a:ext>
            </a:extLst>
          </p:cNvPr>
          <p:cNvSpPr txBox="1"/>
          <p:nvPr/>
        </p:nvSpPr>
        <p:spPr>
          <a:xfrm>
            <a:off x="2217030" y="254594"/>
            <a:ext cx="2851097" cy="369330"/>
          </a:xfrm>
          <a:prstGeom prst="rect">
            <a:avLst/>
          </a:prstGeom>
          <a:noFill/>
        </p:spPr>
        <p:txBody>
          <a:bodyPr wrap="none" lIns="91438" tIns="45719" rIns="91438" bIns="45719" rtlCol="0">
            <a:spAutoFit/>
          </a:bodyPr>
          <a:lstStyle/>
          <a:p>
            <a:pPr>
              <a:spcBef>
                <a:spcPct val="0"/>
              </a:spcBef>
            </a:pPr>
            <a:r>
              <a:rPr kumimoji="1" lang="en-US" altLang="zh-CN" sz="1800" b="1" i="1" dirty="0">
                <a:solidFill>
                  <a:srgbClr val="071F65"/>
                </a:solidFill>
                <a:ea typeface="华文仿宋" panose="02010600040101010101" pitchFamily="2" charset="-122"/>
              </a:rPr>
              <a:t>Decision Tree Classifier</a:t>
            </a:r>
            <a:endParaRPr kumimoji="1" lang="en-US" altLang="zh-CN" sz="1800" b="1" i="1" dirty="0">
              <a:solidFill>
                <a:srgbClr val="071F65"/>
              </a:solidFill>
              <a:ea typeface="华文仿宋" panose="02010600040101010101" pitchFamily="2" charset="-122"/>
              <a:sym typeface="微软雅黑" pitchFamily="34" charset="-122"/>
            </a:endParaRPr>
          </a:p>
        </p:txBody>
      </p:sp>
      <p:pic>
        <p:nvPicPr>
          <p:cNvPr id="4" name="图片 3">
            <a:extLst>
              <a:ext uri="{FF2B5EF4-FFF2-40B4-BE49-F238E27FC236}">
                <a16:creationId xmlns:a16="http://schemas.microsoft.com/office/drawing/2014/main" id="{531CC013-D0B9-47DE-8CA8-43EA0B802EF6}"/>
              </a:ext>
            </a:extLst>
          </p:cNvPr>
          <p:cNvPicPr>
            <a:picLocks noChangeAspect="1"/>
          </p:cNvPicPr>
          <p:nvPr/>
        </p:nvPicPr>
        <p:blipFill>
          <a:blip r:embed="rId4"/>
          <a:stretch>
            <a:fillRect/>
          </a:stretch>
        </p:blipFill>
        <p:spPr>
          <a:xfrm>
            <a:off x="594991" y="1395363"/>
            <a:ext cx="7954018" cy="3111401"/>
          </a:xfrm>
          <a:prstGeom prst="rect">
            <a:avLst/>
          </a:prstGeom>
        </p:spPr>
      </p:pic>
    </p:spTree>
    <p:extLst>
      <p:ext uri="{BB962C8B-B14F-4D97-AF65-F5344CB8AC3E}">
        <p14:creationId xmlns:p14="http://schemas.microsoft.com/office/powerpoint/2010/main" val="177018312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46"/>
          <p:cNvSpPr>
            <a:spLocks noChangeArrowheads="1"/>
          </p:cNvSpPr>
          <p:nvPr/>
        </p:nvSpPr>
        <p:spPr bwMode="auto">
          <a:xfrm>
            <a:off x="476188" y="177842"/>
            <a:ext cx="1415768"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400" b="1" dirty="0">
                <a:solidFill>
                  <a:schemeClr val="accent1"/>
                </a:solidFill>
                <a:latin typeface="华文仿宋" panose="02010600040101010101" pitchFamily="2" charset="-122"/>
                <a:ea typeface="华文仿宋" panose="02010600040101010101" pitchFamily="2" charset="-122"/>
              </a:rPr>
              <a:t>分析建模</a:t>
            </a:r>
          </a:p>
        </p:txBody>
      </p:sp>
      <p:sp>
        <p:nvSpPr>
          <p:cNvPr id="20"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latin typeface="华文仿宋" panose="02010600040101010101" pitchFamily="2" charset="-122"/>
              <a:ea typeface="华文仿宋" panose="02010600040101010101" pitchFamily="2" charset="-122"/>
              <a:sym typeface="微软雅黑" pitchFamily="34" charset="-122"/>
            </a:endParaRPr>
          </a:p>
        </p:txBody>
      </p:sp>
      <p:cxnSp>
        <p:nvCxnSpPr>
          <p:cNvPr id="33" name="直接连接符 32"/>
          <p:cNvCxnSpPr/>
          <p:nvPr/>
        </p:nvCxnSpPr>
        <p:spPr>
          <a:xfrm flipH="1">
            <a:off x="-14420" y="870741"/>
            <a:ext cx="50318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a:blip r:embed="rId3">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764551" y="285381"/>
            <a:ext cx="2969838" cy="8787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30">
            <a:extLst>
              <a:ext uri="{FF2B5EF4-FFF2-40B4-BE49-F238E27FC236}">
                <a16:creationId xmlns:a16="http://schemas.microsoft.com/office/drawing/2014/main" id="{0ECC8E28-8080-492F-A16F-F97C8E60B0E2}"/>
              </a:ext>
            </a:extLst>
          </p:cNvPr>
          <p:cNvSpPr txBox="1"/>
          <p:nvPr/>
        </p:nvSpPr>
        <p:spPr>
          <a:xfrm>
            <a:off x="2217030" y="254594"/>
            <a:ext cx="2851097" cy="369330"/>
          </a:xfrm>
          <a:prstGeom prst="rect">
            <a:avLst/>
          </a:prstGeom>
          <a:noFill/>
        </p:spPr>
        <p:txBody>
          <a:bodyPr wrap="none" lIns="91438" tIns="45719" rIns="91438" bIns="45719" rtlCol="0">
            <a:spAutoFit/>
          </a:bodyPr>
          <a:lstStyle/>
          <a:p>
            <a:pPr>
              <a:spcBef>
                <a:spcPct val="0"/>
              </a:spcBef>
            </a:pPr>
            <a:r>
              <a:rPr kumimoji="1" lang="en-US" altLang="zh-CN" sz="1800" b="1" i="1" dirty="0">
                <a:solidFill>
                  <a:srgbClr val="071F65"/>
                </a:solidFill>
                <a:ea typeface="华文仿宋" panose="02010600040101010101" pitchFamily="2" charset="-122"/>
              </a:rPr>
              <a:t>Decision Tree Classifier</a:t>
            </a:r>
            <a:endParaRPr kumimoji="1" lang="en-US" altLang="zh-CN" sz="1800" b="1" i="1" dirty="0">
              <a:solidFill>
                <a:srgbClr val="071F65"/>
              </a:solidFill>
              <a:ea typeface="华文仿宋" panose="02010600040101010101" pitchFamily="2" charset="-122"/>
              <a:sym typeface="微软雅黑" pitchFamily="34" charset="-122"/>
            </a:endParaRPr>
          </a:p>
        </p:txBody>
      </p:sp>
      <p:pic>
        <p:nvPicPr>
          <p:cNvPr id="3" name="图片 2">
            <a:extLst>
              <a:ext uri="{FF2B5EF4-FFF2-40B4-BE49-F238E27FC236}">
                <a16:creationId xmlns:a16="http://schemas.microsoft.com/office/drawing/2014/main" id="{C71D236A-2FA3-41A1-AFAE-9A9D931C7685}"/>
              </a:ext>
            </a:extLst>
          </p:cNvPr>
          <p:cNvPicPr>
            <a:picLocks noChangeAspect="1"/>
          </p:cNvPicPr>
          <p:nvPr/>
        </p:nvPicPr>
        <p:blipFill>
          <a:blip r:embed="rId4"/>
          <a:stretch>
            <a:fillRect/>
          </a:stretch>
        </p:blipFill>
        <p:spPr>
          <a:xfrm>
            <a:off x="774745" y="1410944"/>
            <a:ext cx="7594510" cy="2965856"/>
          </a:xfrm>
          <a:prstGeom prst="rect">
            <a:avLst/>
          </a:prstGeom>
        </p:spPr>
      </p:pic>
    </p:spTree>
    <p:extLst>
      <p:ext uri="{BB962C8B-B14F-4D97-AF65-F5344CB8AC3E}">
        <p14:creationId xmlns:p14="http://schemas.microsoft.com/office/powerpoint/2010/main" val="320079395"/>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46"/>
          <p:cNvSpPr>
            <a:spLocks noChangeArrowheads="1"/>
          </p:cNvSpPr>
          <p:nvPr/>
        </p:nvSpPr>
        <p:spPr bwMode="auto">
          <a:xfrm>
            <a:off x="476188" y="177842"/>
            <a:ext cx="1415768"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400" b="1" dirty="0">
                <a:solidFill>
                  <a:schemeClr val="accent1"/>
                </a:solidFill>
                <a:latin typeface="华文仿宋" panose="02010600040101010101" pitchFamily="2" charset="-122"/>
                <a:ea typeface="华文仿宋" panose="02010600040101010101" pitchFamily="2" charset="-122"/>
              </a:rPr>
              <a:t>分析建模</a:t>
            </a:r>
          </a:p>
        </p:txBody>
      </p:sp>
      <p:sp>
        <p:nvSpPr>
          <p:cNvPr id="20"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latin typeface="华文仿宋" panose="02010600040101010101" pitchFamily="2" charset="-122"/>
              <a:ea typeface="华文仿宋" panose="02010600040101010101" pitchFamily="2" charset="-122"/>
              <a:sym typeface="微软雅黑" pitchFamily="34" charset="-122"/>
            </a:endParaRPr>
          </a:p>
        </p:txBody>
      </p:sp>
      <p:cxnSp>
        <p:nvCxnSpPr>
          <p:cNvPr id="33" name="直接连接符 32"/>
          <p:cNvCxnSpPr/>
          <p:nvPr/>
        </p:nvCxnSpPr>
        <p:spPr>
          <a:xfrm flipH="1">
            <a:off x="-14420" y="870741"/>
            <a:ext cx="50318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a:blip r:embed="rId3">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764551" y="285381"/>
            <a:ext cx="2969838" cy="8787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30">
            <a:extLst>
              <a:ext uri="{FF2B5EF4-FFF2-40B4-BE49-F238E27FC236}">
                <a16:creationId xmlns:a16="http://schemas.microsoft.com/office/drawing/2014/main" id="{0ECC8E28-8080-492F-A16F-F97C8E60B0E2}"/>
              </a:ext>
            </a:extLst>
          </p:cNvPr>
          <p:cNvSpPr txBox="1"/>
          <p:nvPr/>
        </p:nvSpPr>
        <p:spPr>
          <a:xfrm>
            <a:off x="2217030" y="254594"/>
            <a:ext cx="2851097" cy="369330"/>
          </a:xfrm>
          <a:prstGeom prst="rect">
            <a:avLst/>
          </a:prstGeom>
          <a:noFill/>
        </p:spPr>
        <p:txBody>
          <a:bodyPr wrap="none" lIns="91438" tIns="45719" rIns="91438" bIns="45719" rtlCol="0">
            <a:spAutoFit/>
          </a:bodyPr>
          <a:lstStyle/>
          <a:p>
            <a:pPr>
              <a:spcBef>
                <a:spcPct val="0"/>
              </a:spcBef>
            </a:pPr>
            <a:r>
              <a:rPr kumimoji="1" lang="en-US" altLang="zh-CN" sz="1800" b="1" i="1" dirty="0">
                <a:solidFill>
                  <a:srgbClr val="071F65"/>
                </a:solidFill>
                <a:ea typeface="华文仿宋" panose="02010600040101010101" pitchFamily="2" charset="-122"/>
              </a:rPr>
              <a:t>Decision Tree Classifier</a:t>
            </a:r>
            <a:endParaRPr kumimoji="1" lang="en-US" altLang="zh-CN" sz="1800" b="1" i="1" dirty="0">
              <a:solidFill>
                <a:srgbClr val="071F65"/>
              </a:solidFill>
              <a:ea typeface="华文仿宋" panose="02010600040101010101" pitchFamily="2" charset="-122"/>
              <a:sym typeface="微软雅黑" pitchFamily="34" charset="-122"/>
            </a:endParaRPr>
          </a:p>
        </p:txBody>
      </p:sp>
      <p:sp>
        <p:nvSpPr>
          <p:cNvPr id="9" name="TextBox 29">
            <a:extLst>
              <a:ext uri="{FF2B5EF4-FFF2-40B4-BE49-F238E27FC236}">
                <a16:creationId xmlns:a16="http://schemas.microsoft.com/office/drawing/2014/main" id="{E2FBE1BA-1479-4D4D-BC05-AD3EF16F9B4E}"/>
              </a:ext>
            </a:extLst>
          </p:cNvPr>
          <p:cNvSpPr txBox="1"/>
          <p:nvPr/>
        </p:nvSpPr>
        <p:spPr>
          <a:xfrm>
            <a:off x="553391" y="1042821"/>
            <a:ext cx="8355292" cy="2208295"/>
          </a:xfrm>
          <a:prstGeom prst="rect">
            <a:avLst/>
          </a:prstGeom>
          <a:noFill/>
        </p:spPr>
        <p:txBody>
          <a:bodyPr wrap="square" lIns="91438" tIns="45719" rIns="91438" bIns="45719" rtlCol="0">
            <a:spAutoFit/>
          </a:bodyPr>
          <a:lstStyle/>
          <a:p>
            <a:r>
              <a:rPr kumimoji="1" lang="zh-CN" altLang="zh-CN" sz="1450" b="1" dirty="0">
                <a:solidFill>
                  <a:srgbClr val="071F65"/>
                </a:solidFill>
                <a:latin typeface="华文仿宋" panose="02010600040101010101" pitchFamily="2" charset="-122"/>
                <a:ea typeface="华文仿宋" panose="02010600040101010101" pitchFamily="2" charset="-122"/>
              </a:rPr>
              <a:t>决策树生长策略上</a:t>
            </a:r>
            <a:r>
              <a:rPr kumimoji="1" lang="zh-CN" altLang="zh-CN" sz="1450" dirty="0">
                <a:solidFill>
                  <a:srgbClr val="071F65"/>
                </a:solidFill>
                <a:latin typeface="华文仿宋" panose="02010600040101010101" pitchFamily="2" charset="-122"/>
                <a:ea typeface="华文仿宋" panose="02010600040101010101" pitchFamily="2" charset="-122"/>
              </a:rPr>
              <a:t>：</a:t>
            </a:r>
            <a:endParaRPr kumimoji="1" lang="en-US" altLang="zh-CN" sz="1450" dirty="0">
              <a:solidFill>
                <a:srgbClr val="071F65"/>
              </a:solidFill>
              <a:latin typeface="华文仿宋" panose="02010600040101010101" pitchFamily="2" charset="-122"/>
              <a:ea typeface="华文仿宋" panose="02010600040101010101" pitchFamily="2" charset="-122"/>
            </a:endParaRPr>
          </a:p>
          <a:p>
            <a:endParaRPr kumimoji="1" lang="en-US" altLang="zh-CN" sz="1450" dirty="0">
              <a:solidFill>
                <a:srgbClr val="071F65"/>
              </a:solidFill>
              <a:latin typeface="华文仿宋" panose="02010600040101010101" pitchFamily="2" charset="-122"/>
              <a:ea typeface="华文仿宋" panose="02010600040101010101" pitchFamily="2" charset="-122"/>
            </a:endParaRPr>
          </a:p>
          <a:p>
            <a:r>
              <a:rPr kumimoji="1" lang="en-US" altLang="zh-CN" sz="1800" b="1" i="1" dirty="0" err="1">
                <a:solidFill>
                  <a:srgbClr val="071F65"/>
                </a:solidFill>
                <a:ea typeface="华文仿宋" panose="02010600040101010101" pitchFamily="2" charset="-122"/>
              </a:rPr>
              <a:t>Xgboost</a:t>
            </a:r>
            <a:r>
              <a:rPr kumimoji="1" lang="zh-CN" altLang="en-US" sz="1600" b="1" dirty="0">
                <a:solidFill>
                  <a:srgbClr val="071F65"/>
                </a:solidFill>
                <a:ea typeface="华文仿宋" panose="02010600040101010101" pitchFamily="2" charset="-122"/>
              </a:rPr>
              <a:t>：</a:t>
            </a:r>
            <a:endParaRPr kumimoji="1" lang="en-US" altLang="zh-CN" sz="1600" b="1" i="1" dirty="0">
              <a:solidFill>
                <a:srgbClr val="071F65"/>
              </a:solidFill>
              <a:ea typeface="华文仿宋" panose="02010600040101010101" pitchFamily="2" charset="-122"/>
            </a:endParaRPr>
          </a:p>
          <a:p>
            <a:r>
              <a:rPr kumimoji="1" lang="zh-CN" altLang="zh-CN" sz="1450" dirty="0">
                <a:solidFill>
                  <a:srgbClr val="071F65"/>
                </a:solidFill>
                <a:latin typeface="华文仿宋" panose="02010600040101010101" pitchFamily="2" charset="-122"/>
                <a:ea typeface="华文仿宋" panose="02010600040101010101" pitchFamily="2" charset="-122"/>
              </a:rPr>
              <a:t>采用的是</a:t>
            </a:r>
            <a:r>
              <a:rPr kumimoji="1" lang="en-US" altLang="zh-CN" sz="1450" dirty="0">
                <a:solidFill>
                  <a:srgbClr val="071F65"/>
                </a:solidFill>
                <a:latin typeface="华文仿宋" panose="02010600040101010101" pitchFamily="2" charset="-122"/>
                <a:ea typeface="华文仿宋" panose="02010600040101010101" pitchFamily="2" charset="-122"/>
              </a:rPr>
              <a:t>level-wise</a:t>
            </a:r>
            <a:r>
              <a:rPr kumimoji="1" lang="zh-CN" altLang="zh-CN" sz="1450" dirty="0">
                <a:solidFill>
                  <a:srgbClr val="071F65"/>
                </a:solidFill>
                <a:latin typeface="华文仿宋" panose="02010600040101010101" pitchFamily="2" charset="-122"/>
                <a:ea typeface="华文仿宋" panose="02010600040101010101" pitchFamily="2" charset="-122"/>
              </a:rPr>
              <a:t>生长策略，同时分裂同一层的叶子，从而进行多线程优化，不容易过拟合；但不加区分的对待同一层的叶子，带来了很多没必要的开销</a:t>
            </a:r>
            <a:r>
              <a:rPr kumimoji="1" lang="en-US" altLang="zh-CN" sz="1450" dirty="0">
                <a:solidFill>
                  <a:srgbClr val="071F65"/>
                </a:solidFill>
                <a:latin typeface="华文仿宋" panose="02010600040101010101" pitchFamily="2" charset="-122"/>
                <a:ea typeface="华文仿宋" panose="02010600040101010101" pitchFamily="2" charset="-122"/>
              </a:rPr>
              <a:t>;</a:t>
            </a:r>
          </a:p>
          <a:p>
            <a:r>
              <a:rPr kumimoji="1" lang="en-US" altLang="zh-CN" sz="1800" b="1" i="1" dirty="0" err="1">
                <a:solidFill>
                  <a:srgbClr val="071F65"/>
                </a:solidFill>
                <a:ea typeface="华文仿宋" panose="02010600040101010101" pitchFamily="2" charset="-122"/>
              </a:rPr>
              <a:t>LightGBM</a:t>
            </a:r>
            <a:r>
              <a:rPr kumimoji="1" lang="zh-CN" altLang="en-US" sz="1600" b="1" dirty="0">
                <a:solidFill>
                  <a:srgbClr val="071F65"/>
                </a:solidFill>
                <a:ea typeface="华文仿宋" panose="02010600040101010101" pitchFamily="2" charset="-122"/>
              </a:rPr>
              <a:t>：</a:t>
            </a:r>
            <a:endParaRPr kumimoji="1" lang="zh-CN" altLang="zh-CN" dirty="0">
              <a:solidFill>
                <a:srgbClr val="071F65"/>
              </a:solidFill>
              <a:latin typeface="华文仿宋" panose="02010600040101010101" pitchFamily="2" charset="-122"/>
              <a:ea typeface="华文仿宋" panose="02010600040101010101" pitchFamily="2" charset="-122"/>
            </a:endParaRPr>
          </a:p>
          <a:p>
            <a:r>
              <a:rPr kumimoji="1" lang="zh-CN" altLang="zh-CN" sz="1450" dirty="0">
                <a:solidFill>
                  <a:srgbClr val="071F65"/>
                </a:solidFill>
                <a:latin typeface="华文仿宋" panose="02010600040101010101" pitchFamily="2" charset="-122"/>
                <a:ea typeface="华文仿宋" panose="02010600040101010101" pitchFamily="2" charset="-122"/>
              </a:rPr>
              <a:t>采用带有深度限制</a:t>
            </a:r>
            <a:r>
              <a:rPr kumimoji="1" lang="en-US" altLang="zh-CN" sz="1450" dirty="0">
                <a:solidFill>
                  <a:srgbClr val="071F65"/>
                </a:solidFill>
                <a:latin typeface="华文仿宋" panose="02010600040101010101" pitchFamily="2" charset="-122"/>
                <a:ea typeface="华文仿宋" panose="02010600040101010101" pitchFamily="2" charset="-122"/>
              </a:rPr>
              <a:t>leaf-wise</a:t>
            </a:r>
            <a:r>
              <a:rPr kumimoji="1" lang="zh-CN" altLang="zh-CN" sz="1450" dirty="0">
                <a:solidFill>
                  <a:srgbClr val="071F65"/>
                </a:solidFill>
                <a:latin typeface="华文仿宋" panose="02010600040101010101" pitchFamily="2" charset="-122"/>
                <a:ea typeface="华文仿宋" panose="02010600040101010101" pitchFamily="2" charset="-122"/>
              </a:rPr>
              <a:t>生长策略，每次从当前所有叶子中找到分裂增益最大（一般也是数据量最大）的一个叶子，然后分裂，如此循环</a:t>
            </a:r>
            <a:r>
              <a:rPr kumimoji="1" lang="zh-CN" altLang="en-US" sz="1450" dirty="0">
                <a:solidFill>
                  <a:srgbClr val="071F65"/>
                </a:solidFill>
                <a:latin typeface="华文仿宋" panose="02010600040101010101" pitchFamily="2" charset="-122"/>
                <a:ea typeface="华文仿宋" panose="02010600040101010101" pitchFamily="2" charset="-122"/>
              </a:rPr>
              <a:t>，</a:t>
            </a:r>
            <a:r>
              <a:rPr kumimoji="1" lang="zh-CN" altLang="zh-CN" sz="1450" dirty="0">
                <a:solidFill>
                  <a:srgbClr val="071F65"/>
                </a:solidFill>
                <a:latin typeface="华文仿宋" panose="02010600040101010101" pitchFamily="2" charset="-122"/>
                <a:ea typeface="华文仿宋" panose="02010600040101010101" pitchFamily="2" charset="-122"/>
              </a:rPr>
              <a:t>在</a:t>
            </a:r>
            <a:r>
              <a:rPr kumimoji="1" lang="en-US" altLang="zh-CN" sz="1450" dirty="0">
                <a:solidFill>
                  <a:srgbClr val="071F65"/>
                </a:solidFill>
                <a:latin typeface="华文仿宋" panose="02010600040101010101" pitchFamily="2" charset="-122"/>
                <a:ea typeface="华文仿宋" panose="02010600040101010101" pitchFamily="2" charset="-122"/>
              </a:rPr>
              <a:t>leaf-wise</a:t>
            </a:r>
            <a:r>
              <a:rPr kumimoji="1" lang="zh-CN" altLang="zh-CN" sz="1450" dirty="0">
                <a:solidFill>
                  <a:srgbClr val="071F65"/>
                </a:solidFill>
                <a:latin typeface="华文仿宋" panose="02010600040101010101" pitchFamily="2" charset="-122"/>
                <a:ea typeface="华文仿宋" panose="02010600040101010101" pitchFamily="2" charset="-122"/>
              </a:rPr>
              <a:t>之上增加了最大深度限制，在保证高效率的同时防止过拟合）。</a:t>
            </a:r>
            <a:endParaRPr kumimoji="1" lang="en-US" altLang="zh-CN" sz="1450" dirty="0">
              <a:solidFill>
                <a:srgbClr val="071F65"/>
              </a:solidFill>
              <a:latin typeface="华文仿宋" panose="02010600040101010101" pitchFamily="2" charset="-122"/>
              <a:ea typeface="华文仿宋" panose="02010600040101010101" pitchFamily="2" charset="-122"/>
            </a:endParaRPr>
          </a:p>
        </p:txBody>
      </p:sp>
      <p:pic>
        <p:nvPicPr>
          <p:cNvPr id="3" name="图片 2">
            <a:extLst>
              <a:ext uri="{FF2B5EF4-FFF2-40B4-BE49-F238E27FC236}">
                <a16:creationId xmlns:a16="http://schemas.microsoft.com/office/drawing/2014/main" id="{155AE238-996A-43B8-AE72-4AF8E3507EBC}"/>
              </a:ext>
            </a:extLst>
          </p:cNvPr>
          <p:cNvPicPr>
            <a:picLocks noChangeAspect="1"/>
          </p:cNvPicPr>
          <p:nvPr/>
        </p:nvPicPr>
        <p:blipFill>
          <a:blip r:embed="rId4"/>
          <a:stretch>
            <a:fillRect/>
          </a:stretch>
        </p:blipFill>
        <p:spPr>
          <a:xfrm>
            <a:off x="851252" y="3266248"/>
            <a:ext cx="7759569" cy="1535748"/>
          </a:xfrm>
          <a:prstGeom prst="rect">
            <a:avLst/>
          </a:prstGeom>
        </p:spPr>
      </p:pic>
    </p:spTree>
    <p:extLst>
      <p:ext uri="{BB962C8B-B14F-4D97-AF65-F5344CB8AC3E}">
        <p14:creationId xmlns:p14="http://schemas.microsoft.com/office/powerpoint/2010/main" val="284841399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46"/>
          <p:cNvSpPr>
            <a:spLocks noChangeArrowheads="1"/>
          </p:cNvSpPr>
          <p:nvPr/>
        </p:nvSpPr>
        <p:spPr bwMode="auto">
          <a:xfrm>
            <a:off x="476188" y="177842"/>
            <a:ext cx="1415768"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400" b="1" dirty="0">
                <a:solidFill>
                  <a:schemeClr val="accent1"/>
                </a:solidFill>
                <a:latin typeface="华文仿宋" panose="02010600040101010101" pitchFamily="2" charset="-122"/>
                <a:ea typeface="华文仿宋" panose="02010600040101010101" pitchFamily="2" charset="-122"/>
              </a:rPr>
              <a:t>分析建模</a:t>
            </a:r>
          </a:p>
        </p:txBody>
      </p:sp>
      <p:sp>
        <p:nvSpPr>
          <p:cNvPr id="20"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latin typeface="华文仿宋" panose="02010600040101010101" pitchFamily="2" charset="-122"/>
              <a:ea typeface="华文仿宋" panose="02010600040101010101" pitchFamily="2" charset="-122"/>
              <a:sym typeface="微软雅黑" pitchFamily="34" charset="-122"/>
            </a:endParaRPr>
          </a:p>
        </p:txBody>
      </p:sp>
      <p:sp>
        <p:nvSpPr>
          <p:cNvPr id="50" name="TextBox 29"/>
          <p:cNvSpPr txBox="1"/>
          <p:nvPr/>
        </p:nvSpPr>
        <p:spPr>
          <a:xfrm>
            <a:off x="540678" y="1042821"/>
            <a:ext cx="8355292" cy="1998237"/>
          </a:xfrm>
          <a:prstGeom prst="rect">
            <a:avLst/>
          </a:prstGeom>
          <a:noFill/>
        </p:spPr>
        <p:txBody>
          <a:bodyPr wrap="square" lIns="91438" tIns="45719" rIns="91438" bIns="45719" rtlCol="0">
            <a:spAutoFit/>
          </a:bodyPr>
          <a:lstStyle/>
          <a:p>
            <a:r>
              <a:rPr kumimoji="1" lang="zh-CN" altLang="en-US" sz="1450" b="1" dirty="0">
                <a:solidFill>
                  <a:srgbClr val="071F65"/>
                </a:solidFill>
                <a:latin typeface="华文仿宋" panose="02010600040101010101" pitchFamily="2" charset="-122"/>
                <a:ea typeface="华文仿宋" panose="02010600040101010101" pitchFamily="2" charset="-122"/>
              </a:rPr>
              <a:t>分裂搜索算法</a:t>
            </a:r>
            <a:r>
              <a:rPr kumimoji="1" lang="zh-CN" altLang="zh-CN" sz="1450" b="1" dirty="0">
                <a:solidFill>
                  <a:srgbClr val="071F65"/>
                </a:solidFill>
                <a:latin typeface="华文仿宋" panose="02010600040101010101" pitchFamily="2" charset="-122"/>
                <a:ea typeface="华文仿宋" panose="02010600040101010101" pitchFamily="2" charset="-122"/>
              </a:rPr>
              <a:t>：</a:t>
            </a:r>
            <a:endParaRPr kumimoji="1" lang="en-US" altLang="zh-CN" sz="1800" b="1" i="1" dirty="0">
              <a:solidFill>
                <a:srgbClr val="071F65"/>
              </a:solidFill>
              <a:ea typeface="华文仿宋" panose="02010600040101010101" pitchFamily="2" charset="-122"/>
            </a:endParaRPr>
          </a:p>
          <a:p>
            <a:r>
              <a:rPr kumimoji="1" lang="en-US" altLang="zh-CN" sz="1800" b="1" i="1" dirty="0" err="1">
                <a:solidFill>
                  <a:srgbClr val="071F65"/>
                </a:solidFill>
                <a:ea typeface="华文仿宋" panose="02010600040101010101" pitchFamily="2" charset="-122"/>
              </a:rPr>
              <a:t>Xgboost</a:t>
            </a:r>
            <a:r>
              <a:rPr kumimoji="1" lang="zh-CN" altLang="en-US" sz="1800" b="1" dirty="0">
                <a:solidFill>
                  <a:srgbClr val="071F65"/>
                </a:solidFill>
                <a:ea typeface="华文仿宋" panose="02010600040101010101" pitchFamily="2" charset="-122"/>
              </a:rPr>
              <a:t>：</a:t>
            </a:r>
            <a:endParaRPr kumimoji="1" lang="en-US" altLang="zh-CN" sz="1800" b="1" i="1" dirty="0">
              <a:solidFill>
                <a:srgbClr val="071F65"/>
              </a:solidFill>
              <a:ea typeface="华文仿宋" panose="02010600040101010101" pitchFamily="2" charset="-122"/>
            </a:endParaRPr>
          </a:p>
          <a:p>
            <a:r>
              <a:rPr kumimoji="1" lang="en-US" altLang="zh-CN" sz="1450" dirty="0">
                <a:solidFill>
                  <a:srgbClr val="071F65"/>
                </a:solidFill>
                <a:latin typeface="华文仿宋" panose="02010600040101010101" pitchFamily="2" charset="-122"/>
                <a:ea typeface="华文仿宋" panose="02010600040101010101" pitchFamily="2" charset="-122"/>
              </a:rPr>
              <a:t>     Pre-sorted</a:t>
            </a:r>
            <a:r>
              <a:rPr kumimoji="1" lang="zh-CN" altLang="en-US" sz="1450" dirty="0">
                <a:solidFill>
                  <a:srgbClr val="071F65"/>
                </a:solidFill>
                <a:latin typeface="华文仿宋" panose="02010600040101010101" pitchFamily="2" charset="-122"/>
                <a:ea typeface="华文仿宋" panose="02010600040101010101" pitchFamily="2" charset="-122"/>
              </a:rPr>
              <a:t>预排序算法空间消耗比较大，不仅要保存特征值，也要保存特征的排序索引，同时时间消耗也大，在遍历每个分裂点时都要计算分裂增益</a:t>
            </a:r>
            <a:r>
              <a:rPr kumimoji="1" lang="en-US" altLang="zh-CN" sz="1450" dirty="0">
                <a:solidFill>
                  <a:srgbClr val="071F65"/>
                </a:solidFill>
                <a:latin typeface="华文仿宋" panose="02010600040101010101" pitchFamily="2" charset="-122"/>
                <a:ea typeface="华文仿宋" panose="02010600040101010101" pitchFamily="2" charset="-122"/>
              </a:rPr>
              <a:t>(</a:t>
            </a:r>
            <a:r>
              <a:rPr kumimoji="1" lang="zh-CN" altLang="en-US" sz="1450" dirty="0">
                <a:solidFill>
                  <a:srgbClr val="071F65"/>
                </a:solidFill>
                <a:latin typeface="华文仿宋" panose="02010600040101010101" pitchFamily="2" charset="-122"/>
                <a:ea typeface="华文仿宋" panose="02010600040101010101" pitchFamily="2" charset="-122"/>
              </a:rPr>
              <a:t>不过这个缺点可以被近似算法所克服</a:t>
            </a:r>
            <a:r>
              <a:rPr kumimoji="1" lang="en-US" altLang="zh-CN" sz="1450" dirty="0">
                <a:solidFill>
                  <a:srgbClr val="071F65"/>
                </a:solidFill>
                <a:latin typeface="华文仿宋" panose="02010600040101010101" pitchFamily="2" charset="-122"/>
                <a:ea typeface="华文仿宋" panose="02010600040101010101" pitchFamily="2" charset="-122"/>
              </a:rPr>
              <a:t>)</a:t>
            </a:r>
          </a:p>
          <a:p>
            <a:pPr>
              <a:lnSpc>
                <a:spcPct val="130000"/>
              </a:lnSpc>
            </a:pPr>
            <a:endParaRPr kumimoji="1" lang="zh-CN" altLang="en-US" sz="1450" dirty="0">
              <a:solidFill>
                <a:srgbClr val="071F65"/>
              </a:solidFill>
              <a:latin typeface="华文仿宋" panose="02010600040101010101" pitchFamily="2" charset="-122"/>
              <a:ea typeface="华文仿宋" panose="02010600040101010101" pitchFamily="2" charset="-122"/>
            </a:endParaRPr>
          </a:p>
          <a:p>
            <a:endParaRPr kumimoji="1" lang="en-US" altLang="zh-CN" sz="1450" dirty="0">
              <a:solidFill>
                <a:srgbClr val="071F65"/>
              </a:solidFill>
              <a:latin typeface="华文仿宋" panose="02010600040101010101" pitchFamily="2" charset="-122"/>
              <a:ea typeface="华文仿宋" panose="02010600040101010101" pitchFamily="2" charset="-122"/>
            </a:endParaRPr>
          </a:p>
          <a:p>
            <a:endParaRPr kumimoji="1" lang="zh-CN" altLang="zh-CN" sz="1450" dirty="0">
              <a:solidFill>
                <a:srgbClr val="071F65"/>
              </a:solidFill>
              <a:latin typeface="华文仿宋" panose="02010600040101010101" pitchFamily="2" charset="-122"/>
              <a:ea typeface="华文仿宋" panose="02010600040101010101" pitchFamily="2" charset="-122"/>
            </a:endParaRPr>
          </a:p>
          <a:p>
            <a:endParaRPr kumimoji="1" lang="en-US" altLang="zh-CN" sz="1450" dirty="0">
              <a:solidFill>
                <a:srgbClr val="071F65"/>
              </a:solidFill>
              <a:latin typeface="华文仿宋" panose="02010600040101010101" pitchFamily="2" charset="-122"/>
              <a:ea typeface="华文仿宋" panose="02010600040101010101" pitchFamily="2" charset="-122"/>
            </a:endParaRPr>
          </a:p>
        </p:txBody>
      </p:sp>
      <p:cxnSp>
        <p:nvCxnSpPr>
          <p:cNvPr id="33" name="直接连接符 32"/>
          <p:cNvCxnSpPr/>
          <p:nvPr/>
        </p:nvCxnSpPr>
        <p:spPr>
          <a:xfrm flipH="1">
            <a:off x="-14420" y="870741"/>
            <a:ext cx="50318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a:blip r:embed="rId3">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764551" y="285381"/>
            <a:ext cx="2969838" cy="8787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30">
            <a:extLst>
              <a:ext uri="{FF2B5EF4-FFF2-40B4-BE49-F238E27FC236}">
                <a16:creationId xmlns:a16="http://schemas.microsoft.com/office/drawing/2014/main" id="{0ECC8E28-8080-492F-A16F-F97C8E60B0E2}"/>
              </a:ext>
            </a:extLst>
          </p:cNvPr>
          <p:cNvSpPr txBox="1"/>
          <p:nvPr/>
        </p:nvSpPr>
        <p:spPr>
          <a:xfrm>
            <a:off x="2217030" y="254594"/>
            <a:ext cx="2851097" cy="369330"/>
          </a:xfrm>
          <a:prstGeom prst="rect">
            <a:avLst/>
          </a:prstGeom>
          <a:noFill/>
        </p:spPr>
        <p:txBody>
          <a:bodyPr wrap="none" lIns="91438" tIns="45719" rIns="91438" bIns="45719" rtlCol="0">
            <a:spAutoFit/>
          </a:bodyPr>
          <a:lstStyle/>
          <a:p>
            <a:pPr>
              <a:spcBef>
                <a:spcPct val="0"/>
              </a:spcBef>
            </a:pPr>
            <a:r>
              <a:rPr kumimoji="1" lang="en-US" altLang="zh-CN" sz="1800" b="1" i="1" dirty="0">
                <a:solidFill>
                  <a:srgbClr val="071F65"/>
                </a:solidFill>
                <a:ea typeface="华文仿宋" panose="02010600040101010101" pitchFamily="2" charset="-122"/>
              </a:rPr>
              <a:t>Decision Tree Classifier</a:t>
            </a:r>
            <a:endParaRPr kumimoji="1" lang="en-US" altLang="zh-CN" sz="1800" b="1" i="1" dirty="0">
              <a:solidFill>
                <a:srgbClr val="071F65"/>
              </a:solidFill>
              <a:ea typeface="华文仿宋" panose="02010600040101010101" pitchFamily="2" charset="-122"/>
              <a:sym typeface="微软雅黑" pitchFamily="34" charset="-122"/>
            </a:endParaRPr>
          </a:p>
        </p:txBody>
      </p:sp>
      <p:pic>
        <p:nvPicPr>
          <p:cNvPr id="3" name="图片 2">
            <a:extLst>
              <a:ext uri="{FF2B5EF4-FFF2-40B4-BE49-F238E27FC236}">
                <a16:creationId xmlns:a16="http://schemas.microsoft.com/office/drawing/2014/main" id="{DBE92280-7C91-4AD4-A231-68B860A17BE4}"/>
              </a:ext>
            </a:extLst>
          </p:cNvPr>
          <p:cNvPicPr>
            <a:picLocks noChangeAspect="1"/>
          </p:cNvPicPr>
          <p:nvPr/>
        </p:nvPicPr>
        <p:blipFill rotWithShape="1">
          <a:blip r:embed="rId4"/>
          <a:srcRect t="11385"/>
          <a:stretch/>
        </p:blipFill>
        <p:spPr>
          <a:xfrm>
            <a:off x="4133700" y="2221034"/>
            <a:ext cx="4877229" cy="2342180"/>
          </a:xfrm>
          <a:prstGeom prst="rect">
            <a:avLst/>
          </a:prstGeom>
        </p:spPr>
      </p:pic>
      <p:sp>
        <p:nvSpPr>
          <p:cNvPr id="4" name="文本框 3">
            <a:extLst>
              <a:ext uri="{FF2B5EF4-FFF2-40B4-BE49-F238E27FC236}">
                <a16:creationId xmlns:a16="http://schemas.microsoft.com/office/drawing/2014/main" id="{DA030D06-F658-4037-97B3-4CEEA1876A8E}"/>
              </a:ext>
            </a:extLst>
          </p:cNvPr>
          <p:cNvSpPr txBox="1"/>
          <p:nvPr/>
        </p:nvSpPr>
        <p:spPr>
          <a:xfrm>
            <a:off x="540677" y="2285999"/>
            <a:ext cx="3593023" cy="2342180"/>
          </a:xfrm>
          <a:prstGeom prst="rect">
            <a:avLst/>
          </a:prstGeom>
          <a:noFill/>
        </p:spPr>
        <p:txBody>
          <a:bodyPr wrap="square" rtlCol="0">
            <a:spAutoFit/>
          </a:bodyPr>
          <a:lstStyle/>
          <a:p>
            <a:r>
              <a:rPr kumimoji="1" lang="en-US" altLang="zh-CN" sz="1600" b="1" i="1" dirty="0" err="1">
                <a:solidFill>
                  <a:srgbClr val="071F65"/>
                </a:solidFill>
                <a:ea typeface="华文仿宋" panose="02010600040101010101" pitchFamily="2" charset="-122"/>
              </a:rPr>
              <a:t>LightGBM</a:t>
            </a:r>
            <a:r>
              <a:rPr kumimoji="1" lang="zh-CN" altLang="en-US" sz="1600" b="1" dirty="0">
                <a:solidFill>
                  <a:srgbClr val="071F65"/>
                </a:solidFill>
                <a:ea typeface="华文仿宋" panose="02010600040101010101" pitchFamily="2" charset="-122"/>
              </a:rPr>
              <a:t>：</a:t>
            </a:r>
            <a:endParaRPr kumimoji="1" lang="zh-CN" altLang="zh-CN" dirty="0">
              <a:solidFill>
                <a:srgbClr val="071F65"/>
              </a:solidFill>
              <a:latin typeface="华文仿宋" panose="02010600040101010101" pitchFamily="2" charset="-122"/>
              <a:ea typeface="华文仿宋" panose="02010600040101010101" pitchFamily="2" charset="-122"/>
            </a:endParaRPr>
          </a:p>
          <a:p>
            <a:r>
              <a:rPr kumimoji="1" lang="en-US" altLang="zh-CN" dirty="0">
                <a:solidFill>
                  <a:srgbClr val="071F65"/>
                </a:solidFill>
                <a:latin typeface="华文仿宋" panose="02010600040101010101" pitchFamily="2" charset="-122"/>
                <a:ea typeface="华文仿宋" panose="02010600040101010101" pitchFamily="2" charset="-122"/>
              </a:rPr>
              <a:t>	Histogram</a:t>
            </a:r>
            <a:r>
              <a:rPr kumimoji="1" lang="zh-CN" altLang="zh-CN" dirty="0">
                <a:solidFill>
                  <a:srgbClr val="071F65"/>
                </a:solidFill>
                <a:latin typeface="华文仿宋" panose="02010600040101010101" pitchFamily="2" charset="-122"/>
                <a:ea typeface="华文仿宋" panose="02010600040101010101" pitchFamily="2" charset="-122"/>
              </a:rPr>
              <a:t>算法，利用分桶的方式，将连续数据转化为离散化数据，简化数据表达，减少内存使用，直方图起到正则化作用，模型不易</a:t>
            </a:r>
            <a:r>
              <a:rPr kumimoji="1" lang="en-US" altLang="zh-CN" dirty="0">
                <a:solidFill>
                  <a:srgbClr val="071F65"/>
                </a:solidFill>
                <a:latin typeface="华文仿宋" panose="02010600040101010101" pitchFamily="2" charset="-122"/>
                <a:ea typeface="华文仿宋" panose="02010600040101010101" pitchFamily="2" charset="-122"/>
              </a:rPr>
              <a:t>overfit</a:t>
            </a:r>
            <a:r>
              <a:rPr kumimoji="1" lang="zh-CN" altLang="zh-CN" dirty="0">
                <a:solidFill>
                  <a:srgbClr val="071F65"/>
                </a:solidFill>
                <a:latin typeface="华文仿宋" panose="02010600040101010101" pitchFamily="2" charset="-122"/>
                <a:ea typeface="华文仿宋" panose="02010600040101010101" pitchFamily="2" charset="-122"/>
              </a:rPr>
              <a:t>，有更好的推广性；</a:t>
            </a:r>
            <a:endParaRPr kumimoji="1" lang="en-US" altLang="zh-CN" dirty="0">
              <a:solidFill>
                <a:srgbClr val="071F65"/>
              </a:solidFill>
              <a:latin typeface="华文仿宋" panose="02010600040101010101" pitchFamily="2" charset="-122"/>
              <a:ea typeface="华文仿宋" panose="02010600040101010101" pitchFamily="2" charset="-122"/>
            </a:endParaRPr>
          </a:p>
          <a:p>
            <a:r>
              <a:rPr kumimoji="1" lang="en-US" altLang="zh-CN" dirty="0">
                <a:solidFill>
                  <a:srgbClr val="071F65"/>
                </a:solidFill>
                <a:latin typeface="华文仿宋" panose="02010600040101010101" pitchFamily="2" charset="-122"/>
                <a:ea typeface="华文仿宋" panose="02010600040101010101" pitchFamily="2" charset="-122"/>
              </a:rPr>
              <a:t>	</a:t>
            </a:r>
            <a:r>
              <a:rPr kumimoji="1" lang="zh-CN" altLang="zh-CN" dirty="0">
                <a:solidFill>
                  <a:srgbClr val="071F65"/>
                </a:solidFill>
                <a:latin typeface="华文仿宋" panose="02010600040101010101" pitchFamily="2" charset="-122"/>
                <a:ea typeface="华文仿宋" panose="02010600040101010101" pitchFamily="2" charset="-122"/>
              </a:rPr>
              <a:t>直方图做差优化，叶子结点的直方图等于父节点的直方图减去兄弟节点的直方图，因此对于数据量较大的直方图，可以通过总体直方图减去数据量较小的直方图得到</a:t>
            </a:r>
          </a:p>
          <a:p>
            <a:pPr>
              <a:lnSpc>
                <a:spcPct val="130000"/>
              </a:lnSpc>
            </a:pPr>
            <a:endParaRPr lang="zh-CN" altLang="en-US" sz="1400"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370186863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梯形 34"/>
          <p:cNvSpPr/>
          <p:nvPr/>
        </p:nvSpPr>
        <p:spPr>
          <a:xfrm rot="16200000">
            <a:off x="5584648" y="-338488"/>
            <a:ext cx="1718803" cy="5399903"/>
          </a:xfrm>
          <a:prstGeom prst="trapezoid">
            <a:avLst>
              <a:gd name="adj" fmla="val 16935"/>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37" name="梯形 36"/>
          <p:cNvSpPr/>
          <p:nvPr/>
        </p:nvSpPr>
        <p:spPr>
          <a:xfrm rot="5400000">
            <a:off x="998730" y="477602"/>
            <a:ext cx="1758050" cy="3755509"/>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27" name="文本框 2"/>
          <p:cNvSpPr txBox="1"/>
          <p:nvPr/>
        </p:nvSpPr>
        <p:spPr>
          <a:xfrm>
            <a:off x="2796809" y="1917123"/>
            <a:ext cx="872675" cy="900246"/>
          </a:xfrm>
          <a:prstGeom prst="rect">
            <a:avLst/>
          </a:prstGeom>
          <a:noFill/>
        </p:spPr>
        <p:txBody>
          <a:bodyPr wrap="none" lIns="68580" tIns="34290" rIns="68580" bIns="34290" rtlCol="0">
            <a:spAutoFit/>
          </a:bodyPr>
          <a:lstStyle/>
          <a:p>
            <a:r>
              <a:rPr lang="en-US" altLang="zh-CN" b="1" dirty="0">
                <a:solidFill>
                  <a:schemeClr val="bg1"/>
                </a:solidFill>
              </a:rPr>
              <a:t>Part</a:t>
            </a:r>
            <a:r>
              <a:rPr lang="en-US" altLang="zh-CN" sz="5400" b="1" dirty="0">
                <a:solidFill>
                  <a:schemeClr val="bg1"/>
                </a:solidFill>
              </a:rPr>
              <a:t>1</a:t>
            </a:r>
            <a:endParaRPr lang="zh-CN" altLang="en-US" sz="5400" b="1" dirty="0">
              <a:solidFill>
                <a:schemeClr val="bg1"/>
              </a:solidFill>
            </a:endParaRPr>
          </a:p>
        </p:txBody>
      </p:sp>
      <p:sp>
        <p:nvSpPr>
          <p:cNvPr id="29" name="矩形 28"/>
          <p:cNvSpPr/>
          <p:nvPr/>
        </p:nvSpPr>
        <p:spPr>
          <a:xfrm>
            <a:off x="4229098" y="2019303"/>
            <a:ext cx="1985159" cy="623248"/>
          </a:xfrm>
          <a:prstGeom prst="rect">
            <a:avLst/>
          </a:prstGeom>
        </p:spPr>
        <p:txBody>
          <a:bodyPr wrap="none" lIns="68580" tIns="34290" rIns="68580" bIns="34290">
            <a:spAutoFit/>
          </a:bodyPr>
          <a:lstStyle/>
          <a:p>
            <a:r>
              <a:rPr lang="zh-CN" altLang="en-US" sz="3600" dirty="0">
                <a:solidFill>
                  <a:schemeClr val="bg1"/>
                </a:solidFill>
                <a:latin typeface="华文仿宋" panose="02010600040101010101" pitchFamily="2" charset="-122"/>
                <a:ea typeface="华文仿宋" panose="02010600040101010101" pitchFamily="2" charset="-122"/>
              </a:rPr>
              <a:t>赛题简介</a:t>
            </a:r>
          </a:p>
        </p:txBody>
      </p:sp>
      <p:pic>
        <p:nvPicPr>
          <p:cNvPr id="12" name="图片 11"/>
          <p:cNvPicPr>
            <a:picLocks noChangeAspect="1"/>
          </p:cNvPicPr>
          <p:nvPr/>
        </p:nvPicPr>
        <p:blipFill>
          <a:blip r:embed="rId3">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3308" y="3836280"/>
            <a:ext cx="2969838" cy="8787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80201619"/>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46"/>
          <p:cNvSpPr>
            <a:spLocks noChangeArrowheads="1"/>
          </p:cNvSpPr>
          <p:nvPr/>
        </p:nvSpPr>
        <p:spPr bwMode="auto">
          <a:xfrm>
            <a:off x="476188" y="177842"/>
            <a:ext cx="1415768"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400" b="1" dirty="0">
                <a:solidFill>
                  <a:schemeClr val="accent1"/>
                </a:solidFill>
                <a:latin typeface="华文仿宋" panose="02010600040101010101" pitchFamily="2" charset="-122"/>
                <a:ea typeface="华文仿宋" panose="02010600040101010101" pitchFamily="2" charset="-122"/>
              </a:rPr>
              <a:t>分析建模</a:t>
            </a:r>
          </a:p>
        </p:txBody>
      </p:sp>
      <p:sp>
        <p:nvSpPr>
          <p:cNvPr id="20"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latin typeface="华文仿宋" panose="02010600040101010101" pitchFamily="2" charset="-122"/>
              <a:ea typeface="华文仿宋" panose="02010600040101010101" pitchFamily="2" charset="-122"/>
              <a:sym typeface="微软雅黑" pitchFamily="34" charset="-122"/>
            </a:endParaRPr>
          </a:p>
        </p:txBody>
      </p:sp>
      <p:cxnSp>
        <p:nvCxnSpPr>
          <p:cNvPr id="33" name="直接连接符 32"/>
          <p:cNvCxnSpPr/>
          <p:nvPr/>
        </p:nvCxnSpPr>
        <p:spPr>
          <a:xfrm flipH="1">
            <a:off x="-14420" y="870741"/>
            <a:ext cx="50318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a:blip r:embed="rId3">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764551" y="285381"/>
            <a:ext cx="2969838" cy="8787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30">
            <a:extLst>
              <a:ext uri="{FF2B5EF4-FFF2-40B4-BE49-F238E27FC236}">
                <a16:creationId xmlns:a16="http://schemas.microsoft.com/office/drawing/2014/main" id="{0ECC8E28-8080-492F-A16F-F97C8E60B0E2}"/>
              </a:ext>
            </a:extLst>
          </p:cNvPr>
          <p:cNvSpPr txBox="1"/>
          <p:nvPr/>
        </p:nvSpPr>
        <p:spPr>
          <a:xfrm>
            <a:off x="2217030" y="254594"/>
            <a:ext cx="2851097" cy="369330"/>
          </a:xfrm>
          <a:prstGeom prst="rect">
            <a:avLst/>
          </a:prstGeom>
          <a:noFill/>
        </p:spPr>
        <p:txBody>
          <a:bodyPr wrap="none" lIns="91438" tIns="45719" rIns="91438" bIns="45719" rtlCol="0">
            <a:spAutoFit/>
          </a:bodyPr>
          <a:lstStyle/>
          <a:p>
            <a:pPr>
              <a:spcBef>
                <a:spcPct val="0"/>
              </a:spcBef>
            </a:pPr>
            <a:r>
              <a:rPr kumimoji="1" lang="en-US" altLang="zh-CN" sz="1800" b="1" i="1" dirty="0">
                <a:solidFill>
                  <a:srgbClr val="071F65"/>
                </a:solidFill>
                <a:ea typeface="华文仿宋" panose="02010600040101010101" pitchFamily="2" charset="-122"/>
              </a:rPr>
              <a:t>Decision Tree Classifier</a:t>
            </a:r>
            <a:endParaRPr kumimoji="1" lang="en-US" altLang="zh-CN" sz="1800" b="1" i="1" dirty="0">
              <a:solidFill>
                <a:srgbClr val="071F65"/>
              </a:solidFill>
              <a:ea typeface="华文仿宋" panose="02010600040101010101" pitchFamily="2" charset="-122"/>
              <a:sym typeface="微软雅黑" pitchFamily="34" charset="-122"/>
            </a:endParaRPr>
          </a:p>
        </p:txBody>
      </p:sp>
      <p:sp>
        <p:nvSpPr>
          <p:cNvPr id="9" name="TextBox 29">
            <a:extLst>
              <a:ext uri="{FF2B5EF4-FFF2-40B4-BE49-F238E27FC236}">
                <a16:creationId xmlns:a16="http://schemas.microsoft.com/office/drawing/2014/main" id="{E2FBE1BA-1479-4D4D-BC05-AD3EF16F9B4E}"/>
              </a:ext>
            </a:extLst>
          </p:cNvPr>
          <p:cNvSpPr txBox="1"/>
          <p:nvPr/>
        </p:nvSpPr>
        <p:spPr>
          <a:xfrm>
            <a:off x="553391" y="1042821"/>
            <a:ext cx="8355292" cy="784828"/>
          </a:xfrm>
          <a:prstGeom prst="rect">
            <a:avLst/>
          </a:prstGeom>
          <a:noFill/>
        </p:spPr>
        <p:txBody>
          <a:bodyPr wrap="square" lIns="91438" tIns="45719" rIns="91438" bIns="45719" rtlCol="0">
            <a:spAutoFit/>
          </a:bodyPr>
          <a:lstStyle/>
          <a:p>
            <a:endParaRPr kumimoji="1" lang="en-US" altLang="zh-CN" sz="1450" dirty="0">
              <a:solidFill>
                <a:srgbClr val="071F65"/>
              </a:solidFill>
              <a:latin typeface="华文仿宋" panose="02010600040101010101" pitchFamily="2" charset="-122"/>
              <a:ea typeface="华文仿宋" panose="02010600040101010101" pitchFamily="2" charset="-122"/>
            </a:endParaRPr>
          </a:p>
          <a:p>
            <a:r>
              <a:rPr kumimoji="1" lang="en-US" altLang="zh-CN" sz="1600" b="1" i="1" dirty="0" err="1">
                <a:solidFill>
                  <a:srgbClr val="071F65"/>
                </a:solidFill>
                <a:ea typeface="华文仿宋" panose="02010600040101010101" pitchFamily="2" charset="-122"/>
              </a:rPr>
              <a:t>Xgboost</a:t>
            </a:r>
            <a:r>
              <a:rPr kumimoji="1" lang="zh-CN" altLang="en-US" sz="1600" b="1" dirty="0">
                <a:solidFill>
                  <a:srgbClr val="071F65"/>
                </a:solidFill>
                <a:ea typeface="华文仿宋" panose="02010600040101010101" pitchFamily="2" charset="-122"/>
              </a:rPr>
              <a:t>：</a:t>
            </a:r>
            <a:endParaRPr kumimoji="1" lang="en-US" altLang="zh-CN" sz="1600" b="1" i="1" dirty="0">
              <a:solidFill>
                <a:srgbClr val="071F65"/>
              </a:solidFill>
              <a:ea typeface="华文仿宋" panose="02010600040101010101" pitchFamily="2" charset="-122"/>
            </a:endParaRPr>
          </a:p>
          <a:p>
            <a:endParaRPr kumimoji="1" lang="en-US" altLang="zh-CN" sz="1450" dirty="0">
              <a:solidFill>
                <a:srgbClr val="071F65"/>
              </a:solidFill>
              <a:latin typeface="华文仿宋" panose="02010600040101010101" pitchFamily="2" charset="-122"/>
              <a:ea typeface="华文仿宋" panose="02010600040101010101" pitchFamily="2" charset="-122"/>
            </a:endParaRPr>
          </a:p>
        </p:txBody>
      </p:sp>
      <p:pic>
        <p:nvPicPr>
          <p:cNvPr id="4" name="图片 3">
            <a:extLst>
              <a:ext uri="{FF2B5EF4-FFF2-40B4-BE49-F238E27FC236}">
                <a16:creationId xmlns:a16="http://schemas.microsoft.com/office/drawing/2014/main" id="{938A4438-5FA9-491F-9022-B35128BE06D7}"/>
              </a:ext>
            </a:extLst>
          </p:cNvPr>
          <p:cNvPicPr>
            <a:picLocks noChangeAspect="1"/>
          </p:cNvPicPr>
          <p:nvPr/>
        </p:nvPicPr>
        <p:blipFill>
          <a:blip r:embed="rId4"/>
          <a:stretch>
            <a:fillRect/>
          </a:stretch>
        </p:blipFill>
        <p:spPr>
          <a:xfrm>
            <a:off x="1693365" y="1164127"/>
            <a:ext cx="5757269" cy="3797478"/>
          </a:xfrm>
          <a:prstGeom prst="rect">
            <a:avLst/>
          </a:prstGeom>
        </p:spPr>
      </p:pic>
    </p:spTree>
    <p:extLst>
      <p:ext uri="{BB962C8B-B14F-4D97-AF65-F5344CB8AC3E}">
        <p14:creationId xmlns:p14="http://schemas.microsoft.com/office/powerpoint/2010/main" val="96853105"/>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46"/>
          <p:cNvSpPr>
            <a:spLocks noChangeArrowheads="1"/>
          </p:cNvSpPr>
          <p:nvPr/>
        </p:nvSpPr>
        <p:spPr bwMode="auto">
          <a:xfrm>
            <a:off x="476188" y="177842"/>
            <a:ext cx="1415768"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400" b="1" dirty="0">
                <a:solidFill>
                  <a:schemeClr val="accent1"/>
                </a:solidFill>
                <a:latin typeface="华文仿宋" panose="02010600040101010101" pitchFamily="2" charset="-122"/>
                <a:ea typeface="华文仿宋" panose="02010600040101010101" pitchFamily="2" charset="-122"/>
              </a:rPr>
              <a:t>分析建模</a:t>
            </a:r>
          </a:p>
        </p:txBody>
      </p:sp>
      <p:sp>
        <p:nvSpPr>
          <p:cNvPr id="20"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latin typeface="华文仿宋" panose="02010600040101010101" pitchFamily="2" charset="-122"/>
              <a:ea typeface="华文仿宋" panose="02010600040101010101" pitchFamily="2" charset="-122"/>
              <a:sym typeface="微软雅黑" pitchFamily="34" charset="-122"/>
            </a:endParaRPr>
          </a:p>
        </p:txBody>
      </p:sp>
      <p:cxnSp>
        <p:nvCxnSpPr>
          <p:cNvPr id="33" name="直接连接符 32"/>
          <p:cNvCxnSpPr/>
          <p:nvPr/>
        </p:nvCxnSpPr>
        <p:spPr>
          <a:xfrm flipH="1">
            <a:off x="-14420" y="870741"/>
            <a:ext cx="50318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a:blip r:embed="rId3">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764551" y="285381"/>
            <a:ext cx="2969838" cy="8787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30">
            <a:extLst>
              <a:ext uri="{FF2B5EF4-FFF2-40B4-BE49-F238E27FC236}">
                <a16:creationId xmlns:a16="http://schemas.microsoft.com/office/drawing/2014/main" id="{0ECC8E28-8080-492F-A16F-F97C8E60B0E2}"/>
              </a:ext>
            </a:extLst>
          </p:cNvPr>
          <p:cNvSpPr txBox="1"/>
          <p:nvPr/>
        </p:nvSpPr>
        <p:spPr>
          <a:xfrm>
            <a:off x="2217030" y="254594"/>
            <a:ext cx="2851097" cy="369330"/>
          </a:xfrm>
          <a:prstGeom prst="rect">
            <a:avLst/>
          </a:prstGeom>
          <a:noFill/>
        </p:spPr>
        <p:txBody>
          <a:bodyPr wrap="none" lIns="91438" tIns="45719" rIns="91438" bIns="45719" rtlCol="0">
            <a:spAutoFit/>
          </a:bodyPr>
          <a:lstStyle/>
          <a:p>
            <a:pPr>
              <a:spcBef>
                <a:spcPct val="0"/>
              </a:spcBef>
            </a:pPr>
            <a:r>
              <a:rPr kumimoji="1" lang="en-US" altLang="zh-CN" sz="1800" b="1" i="1" dirty="0">
                <a:solidFill>
                  <a:srgbClr val="071F65"/>
                </a:solidFill>
                <a:ea typeface="华文仿宋" panose="02010600040101010101" pitchFamily="2" charset="-122"/>
              </a:rPr>
              <a:t>Decision Tree Classifier</a:t>
            </a:r>
            <a:endParaRPr kumimoji="1" lang="en-US" altLang="zh-CN" sz="1800" b="1" i="1" dirty="0">
              <a:solidFill>
                <a:srgbClr val="071F65"/>
              </a:solidFill>
              <a:ea typeface="华文仿宋" panose="02010600040101010101" pitchFamily="2" charset="-122"/>
              <a:sym typeface="微软雅黑" pitchFamily="34" charset="-122"/>
            </a:endParaRPr>
          </a:p>
        </p:txBody>
      </p:sp>
      <p:sp>
        <p:nvSpPr>
          <p:cNvPr id="9" name="TextBox 29">
            <a:extLst>
              <a:ext uri="{FF2B5EF4-FFF2-40B4-BE49-F238E27FC236}">
                <a16:creationId xmlns:a16="http://schemas.microsoft.com/office/drawing/2014/main" id="{E2FBE1BA-1479-4D4D-BC05-AD3EF16F9B4E}"/>
              </a:ext>
            </a:extLst>
          </p:cNvPr>
          <p:cNvSpPr txBox="1"/>
          <p:nvPr/>
        </p:nvSpPr>
        <p:spPr>
          <a:xfrm>
            <a:off x="553391" y="1042821"/>
            <a:ext cx="8355292" cy="338552"/>
          </a:xfrm>
          <a:prstGeom prst="rect">
            <a:avLst/>
          </a:prstGeom>
          <a:noFill/>
        </p:spPr>
        <p:txBody>
          <a:bodyPr wrap="square" lIns="91438" tIns="45719" rIns="91438" bIns="45719" rtlCol="0">
            <a:spAutoFit/>
          </a:bodyPr>
          <a:lstStyle/>
          <a:p>
            <a:r>
              <a:rPr kumimoji="1" lang="en-US" altLang="zh-CN" sz="1600" b="1" i="1" dirty="0" err="1">
                <a:solidFill>
                  <a:srgbClr val="071F65"/>
                </a:solidFill>
                <a:ea typeface="华文仿宋" panose="02010600040101010101" pitchFamily="2" charset="-122"/>
              </a:rPr>
              <a:t>LightGBM</a:t>
            </a:r>
            <a:r>
              <a:rPr kumimoji="1" lang="zh-CN" altLang="en-US" sz="1600" b="1" dirty="0">
                <a:solidFill>
                  <a:srgbClr val="071F65"/>
                </a:solidFill>
                <a:ea typeface="华文仿宋" panose="02010600040101010101" pitchFamily="2" charset="-122"/>
              </a:rPr>
              <a:t>：</a:t>
            </a:r>
            <a:endParaRPr kumimoji="1" lang="zh-CN" altLang="zh-CN" dirty="0">
              <a:solidFill>
                <a:srgbClr val="071F65"/>
              </a:solidFill>
              <a:latin typeface="华文仿宋" panose="02010600040101010101" pitchFamily="2" charset="-122"/>
              <a:ea typeface="华文仿宋" panose="02010600040101010101" pitchFamily="2" charset="-122"/>
            </a:endParaRPr>
          </a:p>
        </p:txBody>
      </p:sp>
      <p:pic>
        <p:nvPicPr>
          <p:cNvPr id="2" name="图片 1">
            <a:extLst>
              <a:ext uri="{FF2B5EF4-FFF2-40B4-BE49-F238E27FC236}">
                <a16:creationId xmlns:a16="http://schemas.microsoft.com/office/drawing/2014/main" id="{BCED705F-B0F1-48F1-BC22-66805996C995}"/>
              </a:ext>
            </a:extLst>
          </p:cNvPr>
          <p:cNvPicPr>
            <a:picLocks noChangeAspect="1"/>
          </p:cNvPicPr>
          <p:nvPr/>
        </p:nvPicPr>
        <p:blipFill>
          <a:blip r:embed="rId4"/>
          <a:stretch>
            <a:fillRect/>
          </a:stretch>
        </p:blipFill>
        <p:spPr>
          <a:xfrm>
            <a:off x="2151961" y="971074"/>
            <a:ext cx="4840078" cy="4101476"/>
          </a:xfrm>
          <a:prstGeom prst="rect">
            <a:avLst/>
          </a:prstGeom>
        </p:spPr>
      </p:pic>
    </p:spTree>
    <p:extLst>
      <p:ext uri="{BB962C8B-B14F-4D97-AF65-F5344CB8AC3E}">
        <p14:creationId xmlns:p14="http://schemas.microsoft.com/office/powerpoint/2010/main" val="702079711"/>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46"/>
          <p:cNvSpPr>
            <a:spLocks noChangeArrowheads="1"/>
          </p:cNvSpPr>
          <p:nvPr/>
        </p:nvSpPr>
        <p:spPr bwMode="auto">
          <a:xfrm>
            <a:off x="476188" y="177842"/>
            <a:ext cx="1415768"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400" b="1" dirty="0">
                <a:solidFill>
                  <a:schemeClr val="accent1"/>
                </a:solidFill>
                <a:latin typeface="华文仿宋" panose="02010600040101010101" pitchFamily="2" charset="-122"/>
                <a:ea typeface="华文仿宋" panose="02010600040101010101" pitchFamily="2" charset="-122"/>
              </a:rPr>
              <a:t>分析建模</a:t>
            </a:r>
          </a:p>
        </p:txBody>
      </p:sp>
      <p:sp>
        <p:nvSpPr>
          <p:cNvPr id="20"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latin typeface="华文仿宋" panose="02010600040101010101" pitchFamily="2" charset="-122"/>
              <a:ea typeface="华文仿宋" panose="02010600040101010101" pitchFamily="2" charset="-122"/>
              <a:sym typeface="微软雅黑" pitchFamily="34" charset="-122"/>
            </a:endParaRPr>
          </a:p>
        </p:txBody>
      </p:sp>
      <p:cxnSp>
        <p:nvCxnSpPr>
          <p:cNvPr id="33" name="直接连接符 32"/>
          <p:cNvCxnSpPr/>
          <p:nvPr/>
        </p:nvCxnSpPr>
        <p:spPr>
          <a:xfrm flipH="1">
            <a:off x="-14420" y="870741"/>
            <a:ext cx="50318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a:blip r:embed="rId3">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764551" y="285381"/>
            <a:ext cx="2969838" cy="8787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30">
            <a:extLst>
              <a:ext uri="{FF2B5EF4-FFF2-40B4-BE49-F238E27FC236}">
                <a16:creationId xmlns:a16="http://schemas.microsoft.com/office/drawing/2014/main" id="{0ECC8E28-8080-492F-A16F-F97C8E60B0E2}"/>
              </a:ext>
            </a:extLst>
          </p:cNvPr>
          <p:cNvSpPr txBox="1"/>
          <p:nvPr/>
        </p:nvSpPr>
        <p:spPr>
          <a:xfrm>
            <a:off x="2217030" y="254594"/>
            <a:ext cx="2851097" cy="369330"/>
          </a:xfrm>
          <a:prstGeom prst="rect">
            <a:avLst/>
          </a:prstGeom>
          <a:noFill/>
        </p:spPr>
        <p:txBody>
          <a:bodyPr wrap="none" lIns="91438" tIns="45719" rIns="91438" bIns="45719" rtlCol="0">
            <a:spAutoFit/>
          </a:bodyPr>
          <a:lstStyle/>
          <a:p>
            <a:pPr>
              <a:spcBef>
                <a:spcPct val="0"/>
              </a:spcBef>
            </a:pPr>
            <a:r>
              <a:rPr kumimoji="1" lang="en-US" altLang="zh-CN" sz="1800" b="1" i="1" dirty="0">
                <a:solidFill>
                  <a:srgbClr val="071F65"/>
                </a:solidFill>
                <a:ea typeface="华文仿宋" panose="02010600040101010101" pitchFamily="2" charset="-122"/>
              </a:rPr>
              <a:t>Decision Tree Classifier</a:t>
            </a:r>
            <a:endParaRPr kumimoji="1" lang="en-US" altLang="zh-CN" sz="1800" b="1" i="1" dirty="0">
              <a:solidFill>
                <a:srgbClr val="071F65"/>
              </a:solidFill>
              <a:ea typeface="华文仿宋" panose="02010600040101010101" pitchFamily="2" charset="-122"/>
              <a:sym typeface="微软雅黑" pitchFamily="34" charset="-122"/>
            </a:endParaRPr>
          </a:p>
        </p:txBody>
      </p:sp>
      <p:sp>
        <p:nvSpPr>
          <p:cNvPr id="9" name="TextBox 29">
            <a:extLst>
              <a:ext uri="{FF2B5EF4-FFF2-40B4-BE49-F238E27FC236}">
                <a16:creationId xmlns:a16="http://schemas.microsoft.com/office/drawing/2014/main" id="{E2FBE1BA-1479-4D4D-BC05-AD3EF16F9B4E}"/>
              </a:ext>
            </a:extLst>
          </p:cNvPr>
          <p:cNvSpPr txBox="1"/>
          <p:nvPr/>
        </p:nvSpPr>
        <p:spPr>
          <a:xfrm>
            <a:off x="553391" y="1042821"/>
            <a:ext cx="8355292" cy="2754598"/>
          </a:xfrm>
          <a:prstGeom prst="rect">
            <a:avLst/>
          </a:prstGeom>
          <a:noFill/>
        </p:spPr>
        <p:txBody>
          <a:bodyPr wrap="square" lIns="91438" tIns="45719" rIns="91438" bIns="45719" rtlCol="0">
            <a:spAutoFit/>
          </a:bodyPr>
          <a:lstStyle/>
          <a:p>
            <a:endParaRPr kumimoji="1" lang="en-US" altLang="zh-CN" sz="1450" dirty="0">
              <a:solidFill>
                <a:srgbClr val="071F65"/>
              </a:solidFill>
              <a:latin typeface="华文仿宋" panose="02010600040101010101" pitchFamily="2" charset="-122"/>
              <a:ea typeface="华文仿宋" panose="02010600040101010101" pitchFamily="2" charset="-122"/>
            </a:endParaRPr>
          </a:p>
          <a:p>
            <a:r>
              <a:rPr kumimoji="1" lang="en-US" altLang="zh-CN" sz="1600" b="1" i="1" dirty="0" err="1">
                <a:solidFill>
                  <a:srgbClr val="071F65"/>
                </a:solidFill>
                <a:ea typeface="华文仿宋" panose="02010600040101010101" pitchFamily="2" charset="-122"/>
              </a:rPr>
              <a:t>Xgboost</a:t>
            </a:r>
            <a:r>
              <a:rPr kumimoji="1" lang="zh-CN" altLang="en-US" sz="1600" b="1" dirty="0">
                <a:solidFill>
                  <a:srgbClr val="071F65"/>
                </a:solidFill>
                <a:ea typeface="华文仿宋" panose="02010600040101010101" pitchFamily="2" charset="-122"/>
              </a:rPr>
              <a:t>：    </a:t>
            </a:r>
            <a:r>
              <a:rPr kumimoji="1" lang="en-US" altLang="zh-CN" sz="1600" b="1" dirty="0">
                <a:solidFill>
                  <a:srgbClr val="071F65"/>
                </a:solidFill>
                <a:ea typeface="华文仿宋" panose="02010600040101010101" pitchFamily="2" charset="-122"/>
              </a:rPr>
              <a:t>0.45732 		</a:t>
            </a:r>
            <a:r>
              <a:rPr kumimoji="1" lang="en-US" altLang="zh-CN" sz="1600" b="1" i="1" dirty="0">
                <a:solidFill>
                  <a:srgbClr val="071F65"/>
                </a:solidFill>
                <a:ea typeface="华文仿宋" panose="02010600040101010101" pitchFamily="2" charset="-122"/>
              </a:rPr>
              <a:t>19</a:t>
            </a:r>
            <a:r>
              <a:rPr kumimoji="1" lang="en-US" altLang="zh-CN" sz="1600" b="1" i="1" baseline="30000" dirty="0">
                <a:solidFill>
                  <a:srgbClr val="071F65"/>
                </a:solidFill>
                <a:ea typeface="华文仿宋" panose="02010600040101010101" pitchFamily="2" charset="-122"/>
              </a:rPr>
              <a:t>th</a:t>
            </a:r>
            <a:endParaRPr kumimoji="1" lang="en-US" altLang="zh-CN" sz="1600" b="1" dirty="0">
              <a:solidFill>
                <a:srgbClr val="071F65"/>
              </a:solidFill>
              <a:ea typeface="华文仿宋" panose="02010600040101010101" pitchFamily="2" charset="-122"/>
            </a:endParaRPr>
          </a:p>
          <a:p>
            <a:endParaRPr kumimoji="1" lang="en-US" altLang="zh-CN" sz="1600" b="1" dirty="0">
              <a:solidFill>
                <a:srgbClr val="071F65"/>
              </a:solidFill>
              <a:ea typeface="华文仿宋" panose="02010600040101010101" pitchFamily="2" charset="-122"/>
            </a:endParaRPr>
          </a:p>
          <a:p>
            <a:r>
              <a:rPr kumimoji="1" lang="en-US" altLang="zh-CN" sz="1600" b="1" i="1" dirty="0" err="1">
                <a:solidFill>
                  <a:srgbClr val="071F65"/>
                </a:solidFill>
                <a:ea typeface="华文仿宋" panose="02010600040101010101" pitchFamily="2" charset="-122"/>
              </a:rPr>
              <a:t>LightGBM</a:t>
            </a:r>
            <a:r>
              <a:rPr kumimoji="1" lang="zh-CN" altLang="en-US" sz="1600" b="1" dirty="0">
                <a:solidFill>
                  <a:srgbClr val="071F65"/>
                </a:solidFill>
                <a:ea typeface="华文仿宋" panose="02010600040101010101" pitchFamily="2" charset="-122"/>
              </a:rPr>
              <a:t>：  </a:t>
            </a:r>
            <a:r>
              <a:rPr kumimoji="1" lang="en-US" altLang="zh-CN" sz="1600" b="1" dirty="0">
                <a:solidFill>
                  <a:srgbClr val="071F65"/>
                </a:solidFill>
                <a:ea typeface="华文仿宋" panose="02010600040101010101" pitchFamily="2" charset="-122"/>
              </a:rPr>
              <a:t>0.45844 	</a:t>
            </a:r>
            <a:r>
              <a:rPr kumimoji="1" lang="en-US" altLang="zh-CN" sz="1600" b="1" i="1" dirty="0">
                <a:solidFill>
                  <a:srgbClr val="071F65"/>
                </a:solidFill>
                <a:ea typeface="华文仿宋" panose="02010600040101010101" pitchFamily="2" charset="-122"/>
              </a:rPr>
              <a:t>17</a:t>
            </a:r>
            <a:r>
              <a:rPr kumimoji="1" lang="en-US" altLang="zh-CN" sz="1600" b="1" i="1" baseline="30000" dirty="0">
                <a:solidFill>
                  <a:srgbClr val="071F65"/>
                </a:solidFill>
                <a:ea typeface="华文仿宋" panose="02010600040101010101" pitchFamily="2" charset="-122"/>
              </a:rPr>
              <a:t>th</a:t>
            </a:r>
            <a:endParaRPr kumimoji="1" lang="en-US" altLang="zh-CN" sz="1600" b="1" i="1" dirty="0">
              <a:solidFill>
                <a:srgbClr val="071F65"/>
              </a:solidFill>
              <a:ea typeface="华文仿宋" panose="02010600040101010101" pitchFamily="2" charset="-122"/>
            </a:endParaRPr>
          </a:p>
          <a:p>
            <a:endParaRPr kumimoji="1" lang="en-US" altLang="zh-CN" sz="1600" b="1" i="1" dirty="0">
              <a:solidFill>
                <a:srgbClr val="071F65"/>
              </a:solidFill>
              <a:ea typeface="华文仿宋" panose="02010600040101010101" pitchFamily="2" charset="-122"/>
            </a:endParaRPr>
          </a:p>
          <a:p>
            <a:endParaRPr kumimoji="1" lang="en-US" altLang="zh-CN" sz="1600" b="1" i="1" dirty="0">
              <a:solidFill>
                <a:srgbClr val="071F65"/>
              </a:solidFill>
              <a:ea typeface="华文仿宋" panose="02010600040101010101" pitchFamily="2" charset="-122"/>
            </a:endParaRPr>
          </a:p>
          <a:p>
            <a:r>
              <a:rPr kumimoji="1" lang="zh-CN" altLang="en-US" sz="1600" b="1" i="1" dirty="0">
                <a:solidFill>
                  <a:srgbClr val="071F65"/>
                </a:solidFill>
                <a:ea typeface="华文仿宋" panose="02010600040101010101" pitchFamily="2" charset="-122"/>
              </a:rPr>
              <a:t>模型加权融合： </a:t>
            </a:r>
            <a:endParaRPr kumimoji="1" lang="en-US" altLang="zh-CN" sz="1600" b="1" i="1" dirty="0">
              <a:solidFill>
                <a:srgbClr val="071F65"/>
              </a:solidFill>
              <a:ea typeface="华文仿宋" panose="02010600040101010101" pitchFamily="2" charset="-122"/>
            </a:endParaRPr>
          </a:p>
          <a:p>
            <a:r>
              <a:rPr kumimoji="1" lang="en-US" altLang="zh-CN" sz="1600" b="1" i="1" dirty="0">
                <a:solidFill>
                  <a:srgbClr val="071F65"/>
                </a:solidFill>
                <a:ea typeface="华文仿宋" panose="02010600040101010101" pitchFamily="2" charset="-122"/>
              </a:rPr>
              <a:t>				0.5</a:t>
            </a:r>
            <a:r>
              <a:rPr kumimoji="1" lang="zh-CN" altLang="en-US" sz="1600" b="1" i="1" dirty="0">
                <a:solidFill>
                  <a:srgbClr val="071F65"/>
                </a:solidFill>
                <a:ea typeface="华文仿宋" panose="02010600040101010101" pitchFamily="2" charset="-122"/>
              </a:rPr>
              <a:t>*</a:t>
            </a:r>
            <a:r>
              <a:rPr kumimoji="1" lang="en-US" altLang="zh-CN" sz="1600" b="1" i="1" dirty="0">
                <a:solidFill>
                  <a:srgbClr val="071F65"/>
                </a:solidFill>
                <a:ea typeface="华文仿宋" panose="02010600040101010101" pitchFamily="2" charset="-122"/>
              </a:rPr>
              <a:t> Xgboost+0.5</a:t>
            </a:r>
            <a:r>
              <a:rPr kumimoji="1" lang="zh-CN" altLang="en-US" sz="1600" b="1" i="1" dirty="0">
                <a:solidFill>
                  <a:srgbClr val="071F65"/>
                </a:solidFill>
                <a:ea typeface="华文仿宋" panose="02010600040101010101" pitchFamily="2" charset="-122"/>
              </a:rPr>
              <a:t>*</a:t>
            </a:r>
            <a:r>
              <a:rPr kumimoji="1" lang="en-US" altLang="zh-CN" sz="1600" b="1" i="1" dirty="0">
                <a:solidFill>
                  <a:srgbClr val="071F65"/>
                </a:solidFill>
                <a:ea typeface="华文仿宋" panose="02010600040101010101" pitchFamily="2" charset="-122"/>
              </a:rPr>
              <a:t> </a:t>
            </a:r>
            <a:r>
              <a:rPr kumimoji="1" lang="en-US" altLang="zh-CN" sz="1600" b="1" i="1" dirty="0" err="1">
                <a:solidFill>
                  <a:srgbClr val="071F65"/>
                </a:solidFill>
                <a:ea typeface="华文仿宋" panose="02010600040101010101" pitchFamily="2" charset="-122"/>
              </a:rPr>
              <a:t>LightGBM</a:t>
            </a:r>
            <a:r>
              <a:rPr kumimoji="1" lang="en-US" altLang="zh-CN" sz="1600" b="1" i="1" dirty="0">
                <a:solidFill>
                  <a:srgbClr val="071F65"/>
                </a:solidFill>
                <a:ea typeface="华文仿宋" panose="02010600040101010101" pitchFamily="2" charset="-122"/>
              </a:rPr>
              <a:t>=0.46437		11</a:t>
            </a:r>
            <a:r>
              <a:rPr kumimoji="1" lang="en-US" altLang="zh-CN" sz="1600" b="1" i="1" baseline="30000" dirty="0">
                <a:solidFill>
                  <a:srgbClr val="071F65"/>
                </a:solidFill>
                <a:ea typeface="华文仿宋" panose="02010600040101010101" pitchFamily="2" charset="-122"/>
              </a:rPr>
              <a:t>th</a:t>
            </a:r>
            <a:endParaRPr kumimoji="1" lang="en-US" altLang="zh-CN" sz="1600" b="1" i="1" dirty="0">
              <a:solidFill>
                <a:srgbClr val="071F65"/>
              </a:solidFill>
              <a:ea typeface="华文仿宋" panose="02010600040101010101" pitchFamily="2" charset="-122"/>
            </a:endParaRPr>
          </a:p>
          <a:p>
            <a:endParaRPr kumimoji="1" lang="en-US" altLang="zh-CN" sz="1600" b="1" i="1" dirty="0">
              <a:solidFill>
                <a:srgbClr val="071F65"/>
              </a:solidFill>
              <a:ea typeface="华文仿宋" panose="02010600040101010101" pitchFamily="2" charset="-122"/>
            </a:endParaRPr>
          </a:p>
          <a:p>
            <a:r>
              <a:rPr kumimoji="1" lang="en-US" altLang="zh-CN" sz="1600" b="1" i="1" dirty="0">
                <a:solidFill>
                  <a:srgbClr val="071F65"/>
                </a:solidFill>
                <a:ea typeface="华文仿宋" panose="02010600040101010101" pitchFamily="2" charset="-122"/>
              </a:rPr>
              <a:t>				0.4</a:t>
            </a:r>
            <a:r>
              <a:rPr kumimoji="1" lang="zh-CN" altLang="en-US" sz="1600" b="1" i="1" dirty="0">
                <a:solidFill>
                  <a:srgbClr val="071F65"/>
                </a:solidFill>
                <a:ea typeface="华文仿宋" panose="02010600040101010101" pitchFamily="2" charset="-122"/>
              </a:rPr>
              <a:t>*</a:t>
            </a:r>
            <a:r>
              <a:rPr kumimoji="1" lang="en-US" altLang="zh-CN" sz="1600" b="1" i="1" dirty="0">
                <a:solidFill>
                  <a:srgbClr val="071F65"/>
                </a:solidFill>
                <a:ea typeface="华文仿宋" panose="02010600040101010101" pitchFamily="2" charset="-122"/>
              </a:rPr>
              <a:t> Xgboost+0.6</a:t>
            </a:r>
            <a:r>
              <a:rPr kumimoji="1" lang="zh-CN" altLang="en-US" sz="1600" b="1" i="1" dirty="0">
                <a:solidFill>
                  <a:srgbClr val="071F65"/>
                </a:solidFill>
                <a:ea typeface="华文仿宋" panose="02010600040101010101" pitchFamily="2" charset="-122"/>
              </a:rPr>
              <a:t>*</a:t>
            </a:r>
            <a:r>
              <a:rPr kumimoji="1" lang="en-US" altLang="zh-CN" sz="1600" b="1" i="1" dirty="0">
                <a:solidFill>
                  <a:srgbClr val="071F65"/>
                </a:solidFill>
                <a:ea typeface="华文仿宋" panose="02010600040101010101" pitchFamily="2" charset="-122"/>
              </a:rPr>
              <a:t> </a:t>
            </a:r>
            <a:r>
              <a:rPr kumimoji="1" lang="en-US" altLang="zh-CN" sz="1600" b="1" i="1" dirty="0" err="1">
                <a:solidFill>
                  <a:srgbClr val="071F65"/>
                </a:solidFill>
                <a:ea typeface="华文仿宋" panose="02010600040101010101" pitchFamily="2" charset="-122"/>
              </a:rPr>
              <a:t>LightGBM</a:t>
            </a:r>
            <a:r>
              <a:rPr kumimoji="1" lang="en-US" altLang="zh-CN" sz="1600" b="1" i="1" dirty="0">
                <a:solidFill>
                  <a:srgbClr val="071F65"/>
                </a:solidFill>
                <a:ea typeface="华文仿宋" panose="02010600040101010101" pitchFamily="2" charset="-122"/>
              </a:rPr>
              <a:t>=0.46711 		7</a:t>
            </a:r>
            <a:r>
              <a:rPr kumimoji="1" lang="en-US" altLang="zh-CN" sz="1600" b="1" i="1" baseline="30000" dirty="0">
                <a:solidFill>
                  <a:srgbClr val="071F65"/>
                </a:solidFill>
                <a:ea typeface="华文仿宋" panose="02010600040101010101" pitchFamily="2" charset="-122"/>
              </a:rPr>
              <a:t>th</a:t>
            </a:r>
            <a:endParaRPr kumimoji="1" lang="en-US" altLang="zh-CN" sz="1600" b="1" i="1" dirty="0">
              <a:solidFill>
                <a:srgbClr val="071F65"/>
              </a:solidFill>
              <a:ea typeface="华文仿宋" panose="02010600040101010101" pitchFamily="2" charset="-122"/>
            </a:endParaRPr>
          </a:p>
          <a:p>
            <a:endParaRPr kumimoji="1" lang="en-US" altLang="zh-CN" sz="1450" dirty="0">
              <a:solidFill>
                <a:srgbClr val="071F65"/>
              </a:solidFill>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285064090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梯形 34"/>
          <p:cNvSpPr/>
          <p:nvPr/>
        </p:nvSpPr>
        <p:spPr>
          <a:xfrm rot="16200000">
            <a:off x="5584648" y="-338488"/>
            <a:ext cx="1718803" cy="5399903"/>
          </a:xfrm>
          <a:prstGeom prst="trapezoid">
            <a:avLst>
              <a:gd name="adj" fmla="val 16935"/>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37" name="梯形 36"/>
          <p:cNvSpPr/>
          <p:nvPr/>
        </p:nvSpPr>
        <p:spPr>
          <a:xfrm rot="5400000">
            <a:off x="998730" y="477602"/>
            <a:ext cx="1758050" cy="3755509"/>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27" name="文本框 2"/>
          <p:cNvSpPr txBox="1"/>
          <p:nvPr/>
        </p:nvSpPr>
        <p:spPr>
          <a:xfrm>
            <a:off x="2796809" y="1917123"/>
            <a:ext cx="872675" cy="900246"/>
          </a:xfrm>
          <a:prstGeom prst="rect">
            <a:avLst/>
          </a:prstGeom>
          <a:noFill/>
        </p:spPr>
        <p:txBody>
          <a:bodyPr wrap="none" lIns="68580" tIns="34290" rIns="68580" bIns="34290" rtlCol="0">
            <a:spAutoFit/>
          </a:bodyPr>
          <a:lstStyle/>
          <a:p>
            <a:r>
              <a:rPr lang="en-US" altLang="zh-CN" b="1" dirty="0">
                <a:solidFill>
                  <a:schemeClr val="bg1"/>
                </a:solidFill>
              </a:rPr>
              <a:t>Part</a:t>
            </a:r>
            <a:r>
              <a:rPr lang="en-US" altLang="zh-CN" sz="5400" b="1" dirty="0">
                <a:solidFill>
                  <a:schemeClr val="bg1"/>
                </a:solidFill>
              </a:rPr>
              <a:t>5</a:t>
            </a:r>
            <a:endParaRPr lang="zh-CN" altLang="en-US" sz="5400" b="1" dirty="0">
              <a:solidFill>
                <a:schemeClr val="bg1"/>
              </a:solidFill>
            </a:endParaRPr>
          </a:p>
        </p:txBody>
      </p:sp>
      <p:sp>
        <p:nvSpPr>
          <p:cNvPr id="29" name="矩形 28"/>
          <p:cNvSpPr/>
          <p:nvPr/>
        </p:nvSpPr>
        <p:spPr>
          <a:xfrm>
            <a:off x="4267024" y="2043732"/>
            <a:ext cx="1985159" cy="623248"/>
          </a:xfrm>
          <a:prstGeom prst="rect">
            <a:avLst/>
          </a:prstGeom>
        </p:spPr>
        <p:txBody>
          <a:bodyPr wrap="none" lIns="68580" tIns="34290" rIns="68580" bIns="34290">
            <a:spAutoFit/>
          </a:bodyPr>
          <a:lstStyle/>
          <a:p>
            <a:r>
              <a:rPr lang="zh-CN" altLang="en-US" sz="3600" dirty="0">
                <a:solidFill>
                  <a:schemeClr val="bg1"/>
                </a:solidFill>
                <a:latin typeface="华文仿宋" panose="02010600040101010101" pitchFamily="2" charset="-122"/>
                <a:ea typeface="华文仿宋" panose="02010600040101010101" pitchFamily="2" charset="-122"/>
                <a:sym typeface="微软雅黑" pitchFamily="34" charset="-122"/>
              </a:rPr>
              <a:t>总结展望</a:t>
            </a:r>
            <a:endParaRPr lang="zh-CN" altLang="en-US" sz="3600" dirty="0">
              <a:solidFill>
                <a:schemeClr val="bg1"/>
              </a:solidFill>
              <a:latin typeface="华文仿宋" panose="02010600040101010101" pitchFamily="2" charset="-122"/>
              <a:ea typeface="华文仿宋" panose="02010600040101010101" pitchFamily="2" charset="-122"/>
            </a:endParaRPr>
          </a:p>
        </p:txBody>
      </p:sp>
      <p:pic>
        <p:nvPicPr>
          <p:cNvPr id="12" name="图片 11"/>
          <p:cNvPicPr>
            <a:picLocks noChangeAspect="1"/>
          </p:cNvPicPr>
          <p:nvPr/>
        </p:nvPicPr>
        <p:blipFill>
          <a:blip r:embed="rId3">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3308" y="3836280"/>
            <a:ext cx="2969838" cy="8787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矩形 8"/>
          <p:cNvSpPr/>
          <p:nvPr/>
        </p:nvSpPr>
        <p:spPr>
          <a:xfrm>
            <a:off x="5616891" y="3715354"/>
            <a:ext cx="184731" cy="179622"/>
          </a:xfrm>
          <a:prstGeom prst="rect">
            <a:avLst/>
          </a:prstGeom>
        </p:spPr>
        <p:txBody>
          <a:bodyPr wrap="none">
            <a:spAutoFit/>
          </a:bodyPr>
          <a:lstStyle/>
          <a:p>
            <a:endParaRPr kumimoji="1" lang="zh-CN" altLang="en-US" dirty="0"/>
          </a:p>
        </p:txBody>
      </p:sp>
    </p:spTree>
    <p:extLst>
      <p:ext uri="{BB962C8B-B14F-4D97-AF65-F5344CB8AC3E}">
        <p14:creationId xmlns:p14="http://schemas.microsoft.com/office/powerpoint/2010/main" val="2020470278"/>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46"/>
          <p:cNvSpPr>
            <a:spLocks noChangeArrowheads="1"/>
          </p:cNvSpPr>
          <p:nvPr/>
        </p:nvSpPr>
        <p:spPr bwMode="auto">
          <a:xfrm>
            <a:off x="476188" y="177842"/>
            <a:ext cx="1415768"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400" b="1" dirty="0">
                <a:solidFill>
                  <a:schemeClr val="accent1"/>
                </a:solidFill>
                <a:latin typeface="华文仿宋" panose="02010600040101010101" pitchFamily="2" charset="-122"/>
                <a:ea typeface="华文仿宋" panose="02010600040101010101" pitchFamily="2" charset="-122"/>
              </a:rPr>
              <a:t>总结展望</a:t>
            </a: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latin typeface="华文仿宋" panose="02010600040101010101" pitchFamily="2" charset="-122"/>
              <a:ea typeface="华文仿宋" panose="02010600040101010101" pitchFamily="2" charset="-122"/>
              <a:sym typeface="微软雅黑" pitchFamily="34" charset="-122"/>
            </a:endParaRPr>
          </a:p>
        </p:txBody>
      </p:sp>
      <p:cxnSp>
        <p:nvCxnSpPr>
          <p:cNvPr id="36" name="直接连接符 35"/>
          <p:cNvCxnSpPr/>
          <p:nvPr/>
        </p:nvCxnSpPr>
        <p:spPr>
          <a:xfrm flipH="1">
            <a:off x="-14420" y="870741"/>
            <a:ext cx="50318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7" name="图片 36"/>
          <p:cNvPicPr>
            <a:picLocks noChangeAspect="1"/>
          </p:cNvPicPr>
          <p:nvPr/>
        </p:nvPicPr>
        <p:blipFill>
          <a:blip r:embed="rId3">
            <a:clrChange>
              <a:clrFrom>
                <a:srgbClr val="FFFFFF"/>
              </a:clrFrom>
              <a:clrTo>
                <a:srgbClr val="FFFFFF">
                  <a:alpha val="0"/>
                </a:srgbClr>
              </a:clrTo>
            </a:clrChange>
            <a:duotone>
              <a:schemeClr val="accent1">
                <a:shade val="45000"/>
                <a:satMod val="135000"/>
              </a:schemeClr>
              <a:prstClr val="white"/>
            </a:duotone>
            <a:extLst>
              <a:ext uri="{BEBA8EAE-BF5A-486C-A8C5-ECC9F3942E4B}">
                <a14:imgProps xmlns:a14="http://schemas.microsoft.com/office/drawing/2010/main">
                  <a14:imgLayer r:embed="rId4">
                    <a14:imgEffect>
                      <a14:artisticCrisscrossEtching/>
                    </a14:imgEffect>
                  </a14:imgLayer>
                </a14:imgProps>
              </a:ext>
              <a:ext uri="{28A0092B-C50C-407E-A947-70E740481C1C}">
                <a14:useLocalDpi xmlns:a14="http://schemas.microsoft.com/office/drawing/2010/main" val="0"/>
              </a:ext>
            </a:extLst>
          </a:blip>
          <a:stretch>
            <a:fillRect/>
          </a:stretch>
        </p:blipFill>
        <p:spPr>
          <a:xfrm>
            <a:off x="5950737" y="109367"/>
            <a:ext cx="2969838" cy="8787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文本框 5"/>
          <p:cNvSpPr txBox="1"/>
          <p:nvPr/>
        </p:nvSpPr>
        <p:spPr>
          <a:xfrm>
            <a:off x="929640" y="1769969"/>
            <a:ext cx="7116573" cy="538609"/>
          </a:xfrm>
          <a:prstGeom prst="rect">
            <a:avLst/>
          </a:prstGeom>
          <a:noFill/>
        </p:spPr>
        <p:txBody>
          <a:bodyPr wrap="square" rtlCol="0">
            <a:spAutoFit/>
          </a:bodyPr>
          <a:lstStyle/>
          <a:p>
            <a:r>
              <a:rPr kumimoji="1" lang="en-US" altLang="zh-CN" sz="1450" dirty="0">
                <a:solidFill>
                  <a:srgbClr val="071F65"/>
                </a:solidFill>
                <a:latin typeface="华文仿宋" panose="02010600040101010101" pitchFamily="2" charset="-122"/>
                <a:ea typeface="华文仿宋" panose="02010600040101010101" pitchFamily="2" charset="-122"/>
                <a:cs typeface="微软雅黑"/>
              </a:rPr>
              <a:t>	</a:t>
            </a:r>
          </a:p>
          <a:p>
            <a:r>
              <a:rPr kumimoji="1" lang="en-US" altLang="zh-CN" sz="1450" dirty="0">
                <a:solidFill>
                  <a:srgbClr val="071F65"/>
                </a:solidFill>
                <a:latin typeface="华文仿宋" panose="02010600040101010101" pitchFamily="2" charset="-122"/>
                <a:ea typeface="华文仿宋" panose="02010600040101010101" pitchFamily="2" charset="-122"/>
                <a:cs typeface="微软雅黑"/>
              </a:rPr>
              <a:t>	</a:t>
            </a:r>
          </a:p>
        </p:txBody>
      </p:sp>
      <p:pic>
        <p:nvPicPr>
          <p:cNvPr id="2" name="图片 1">
            <a:extLst>
              <a:ext uri="{FF2B5EF4-FFF2-40B4-BE49-F238E27FC236}">
                <a16:creationId xmlns:a16="http://schemas.microsoft.com/office/drawing/2014/main" id="{6D025A73-2D17-4569-9EB8-A39F6C9B959D}"/>
              </a:ext>
            </a:extLst>
          </p:cNvPr>
          <p:cNvPicPr>
            <a:picLocks noChangeAspect="1"/>
          </p:cNvPicPr>
          <p:nvPr/>
        </p:nvPicPr>
        <p:blipFill>
          <a:blip r:embed="rId5"/>
          <a:stretch>
            <a:fillRect/>
          </a:stretch>
        </p:blipFill>
        <p:spPr>
          <a:xfrm>
            <a:off x="1021699" y="1042821"/>
            <a:ext cx="6789048" cy="3839589"/>
          </a:xfrm>
          <a:prstGeom prst="rect">
            <a:avLst/>
          </a:prstGeom>
        </p:spPr>
      </p:pic>
    </p:spTree>
    <p:extLst>
      <p:ext uri="{BB962C8B-B14F-4D97-AF65-F5344CB8AC3E}">
        <p14:creationId xmlns:p14="http://schemas.microsoft.com/office/powerpoint/2010/main" val="1109974557"/>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46"/>
          <p:cNvSpPr>
            <a:spLocks noChangeArrowheads="1"/>
          </p:cNvSpPr>
          <p:nvPr/>
        </p:nvSpPr>
        <p:spPr bwMode="auto">
          <a:xfrm>
            <a:off x="476188" y="177842"/>
            <a:ext cx="1415768"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400" b="1" dirty="0">
                <a:solidFill>
                  <a:schemeClr val="accent1"/>
                </a:solidFill>
                <a:latin typeface="华文仿宋" panose="02010600040101010101" pitchFamily="2" charset="-122"/>
                <a:ea typeface="华文仿宋" panose="02010600040101010101" pitchFamily="2" charset="-122"/>
              </a:rPr>
              <a:t>总结展望</a:t>
            </a: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latin typeface="华文仿宋" panose="02010600040101010101" pitchFamily="2" charset="-122"/>
              <a:ea typeface="华文仿宋" panose="02010600040101010101" pitchFamily="2" charset="-122"/>
              <a:sym typeface="微软雅黑" pitchFamily="34" charset="-122"/>
            </a:endParaRPr>
          </a:p>
        </p:txBody>
      </p:sp>
      <p:cxnSp>
        <p:nvCxnSpPr>
          <p:cNvPr id="36" name="直接连接符 35"/>
          <p:cNvCxnSpPr/>
          <p:nvPr/>
        </p:nvCxnSpPr>
        <p:spPr>
          <a:xfrm flipH="1">
            <a:off x="-14420" y="870741"/>
            <a:ext cx="50318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7" name="图片 36"/>
          <p:cNvPicPr>
            <a:picLocks noChangeAspect="1"/>
          </p:cNvPicPr>
          <p:nvPr/>
        </p:nvPicPr>
        <p:blipFill>
          <a:blip r:embed="rId3">
            <a:clrChange>
              <a:clrFrom>
                <a:srgbClr val="FFFFFF"/>
              </a:clrFrom>
              <a:clrTo>
                <a:srgbClr val="FFFFFF">
                  <a:alpha val="0"/>
                </a:srgbClr>
              </a:clrTo>
            </a:clrChange>
            <a:duotone>
              <a:schemeClr val="accent1">
                <a:shade val="45000"/>
                <a:satMod val="135000"/>
              </a:schemeClr>
              <a:prstClr val="white"/>
            </a:duotone>
            <a:extLst>
              <a:ext uri="{BEBA8EAE-BF5A-486C-A8C5-ECC9F3942E4B}">
                <a14:imgProps xmlns:a14="http://schemas.microsoft.com/office/drawing/2010/main">
                  <a14:imgLayer r:embed="rId4">
                    <a14:imgEffect>
                      <a14:artisticCrisscrossEtching/>
                    </a14:imgEffect>
                  </a14:imgLayer>
                </a14:imgProps>
              </a:ext>
              <a:ext uri="{28A0092B-C50C-407E-A947-70E740481C1C}">
                <a14:useLocalDpi xmlns:a14="http://schemas.microsoft.com/office/drawing/2010/main" val="0"/>
              </a:ext>
            </a:extLst>
          </a:blip>
          <a:stretch>
            <a:fillRect/>
          </a:stretch>
        </p:blipFill>
        <p:spPr>
          <a:xfrm>
            <a:off x="5950737" y="109367"/>
            <a:ext cx="2969838" cy="8787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文本框 5"/>
          <p:cNvSpPr txBox="1"/>
          <p:nvPr/>
        </p:nvSpPr>
        <p:spPr>
          <a:xfrm>
            <a:off x="929640" y="1769969"/>
            <a:ext cx="7116573" cy="538609"/>
          </a:xfrm>
          <a:prstGeom prst="rect">
            <a:avLst/>
          </a:prstGeom>
          <a:noFill/>
        </p:spPr>
        <p:txBody>
          <a:bodyPr wrap="square" rtlCol="0">
            <a:spAutoFit/>
          </a:bodyPr>
          <a:lstStyle/>
          <a:p>
            <a:r>
              <a:rPr kumimoji="1" lang="en-US" altLang="zh-CN" sz="1450" dirty="0">
                <a:solidFill>
                  <a:srgbClr val="071F65"/>
                </a:solidFill>
                <a:latin typeface="华文仿宋" panose="02010600040101010101" pitchFamily="2" charset="-122"/>
                <a:ea typeface="华文仿宋" panose="02010600040101010101" pitchFamily="2" charset="-122"/>
                <a:cs typeface="微软雅黑"/>
              </a:rPr>
              <a:t>	</a:t>
            </a:r>
          </a:p>
          <a:p>
            <a:r>
              <a:rPr kumimoji="1" lang="en-US" altLang="zh-CN" sz="1450" dirty="0">
                <a:solidFill>
                  <a:srgbClr val="071F65"/>
                </a:solidFill>
                <a:latin typeface="华文仿宋" panose="02010600040101010101" pitchFamily="2" charset="-122"/>
                <a:ea typeface="华文仿宋" panose="02010600040101010101" pitchFamily="2" charset="-122"/>
                <a:cs typeface="微软雅黑"/>
              </a:rPr>
              <a:t>	</a:t>
            </a:r>
          </a:p>
        </p:txBody>
      </p:sp>
      <p:sp>
        <p:nvSpPr>
          <p:cNvPr id="3" name="文本框 2">
            <a:extLst>
              <a:ext uri="{FF2B5EF4-FFF2-40B4-BE49-F238E27FC236}">
                <a16:creationId xmlns:a16="http://schemas.microsoft.com/office/drawing/2014/main" id="{ECEC72B0-2428-414E-8E38-DF879F6DC2ED}"/>
              </a:ext>
            </a:extLst>
          </p:cNvPr>
          <p:cNvSpPr txBox="1"/>
          <p:nvPr/>
        </p:nvSpPr>
        <p:spPr>
          <a:xfrm>
            <a:off x="625332" y="1416458"/>
            <a:ext cx="8170606" cy="1721240"/>
          </a:xfrm>
          <a:prstGeom prst="rect">
            <a:avLst/>
          </a:prstGeom>
          <a:noFill/>
        </p:spPr>
        <p:txBody>
          <a:bodyPr wrap="square" rtlCol="0">
            <a:spAutoFit/>
          </a:bodyPr>
          <a:lstStyle/>
          <a:p>
            <a:pPr marL="342900" indent="-342900">
              <a:buAutoNum type="arabicPeriod"/>
            </a:pPr>
            <a:r>
              <a:rPr kumimoji="1" lang="zh-CN" altLang="en-US" sz="1450" dirty="0">
                <a:solidFill>
                  <a:srgbClr val="071F65"/>
                </a:solidFill>
                <a:latin typeface="华文仿宋" panose="02010600040101010101" pitchFamily="2" charset="-122"/>
                <a:ea typeface="华文仿宋" panose="02010600040101010101" pitchFamily="2" charset="-122"/>
              </a:rPr>
              <a:t>信心 勇于挑战</a:t>
            </a:r>
            <a:endParaRPr kumimoji="1" lang="en-US" altLang="zh-CN" sz="1450" dirty="0">
              <a:solidFill>
                <a:srgbClr val="071F65"/>
              </a:solidFill>
              <a:latin typeface="华文仿宋" panose="02010600040101010101" pitchFamily="2" charset="-122"/>
              <a:ea typeface="华文仿宋" panose="02010600040101010101" pitchFamily="2" charset="-122"/>
            </a:endParaRPr>
          </a:p>
          <a:p>
            <a:pPr marL="342900" indent="-342900">
              <a:buAutoNum type="arabicPeriod"/>
            </a:pPr>
            <a:endParaRPr kumimoji="1" lang="en-US" altLang="zh-CN" sz="1450" dirty="0">
              <a:solidFill>
                <a:srgbClr val="071F65"/>
              </a:solidFill>
              <a:latin typeface="华文仿宋" panose="02010600040101010101" pitchFamily="2" charset="-122"/>
              <a:ea typeface="华文仿宋" panose="02010600040101010101" pitchFamily="2" charset="-122"/>
            </a:endParaRPr>
          </a:p>
          <a:p>
            <a:pPr marL="342900" indent="-342900">
              <a:buAutoNum type="arabicPeriod"/>
            </a:pPr>
            <a:r>
              <a:rPr kumimoji="1" lang="zh-CN" altLang="en-US" sz="1450" dirty="0">
                <a:solidFill>
                  <a:srgbClr val="071F65"/>
                </a:solidFill>
                <a:latin typeface="华文仿宋" panose="02010600040101010101" pitchFamily="2" charset="-122"/>
                <a:ea typeface="华文仿宋" panose="02010600040101010101" pitchFamily="2" charset="-122"/>
              </a:rPr>
              <a:t>细心 多问多学</a:t>
            </a:r>
            <a:endParaRPr kumimoji="1" lang="en-US" altLang="zh-CN" sz="1450" dirty="0">
              <a:solidFill>
                <a:srgbClr val="071F65"/>
              </a:solidFill>
              <a:latin typeface="华文仿宋" panose="02010600040101010101" pitchFamily="2" charset="-122"/>
              <a:ea typeface="华文仿宋" panose="02010600040101010101" pitchFamily="2" charset="-122"/>
            </a:endParaRPr>
          </a:p>
          <a:p>
            <a:pPr marL="342900" indent="-342900">
              <a:buAutoNum type="arabicPeriod"/>
            </a:pPr>
            <a:endParaRPr kumimoji="1" lang="en-US" altLang="zh-CN" sz="1450" dirty="0">
              <a:solidFill>
                <a:srgbClr val="071F65"/>
              </a:solidFill>
              <a:latin typeface="华文仿宋" panose="02010600040101010101" pitchFamily="2" charset="-122"/>
              <a:ea typeface="华文仿宋" panose="02010600040101010101" pitchFamily="2" charset="-122"/>
            </a:endParaRPr>
          </a:p>
          <a:p>
            <a:pPr marL="342900" indent="-342900">
              <a:buAutoNum type="arabicPeriod"/>
            </a:pPr>
            <a:r>
              <a:rPr kumimoji="1" lang="zh-CN" altLang="en-US" sz="1450" dirty="0">
                <a:solidFill>
                  <a:srgbClr val="071F65"/>
                </a:solidFill>
                <a:latin typeface="华文仿宋" panose="02010600040101010101" pitchFamily="2" charset="-122"/>
                <a:ea typeface="华文仿宋" panose="02010600040101010101" pitchFamily="2" charset="-122"/>
              </a:rPr>
              <a:t>耐心 勤于动手，多做实验</a:t>
            </a:r>
            <a:endParaRPr kumimoji="1" lang="en-US" altLang="zh-CN" sz="1450" dirty="0">
              <a:solidFill>
                <a:srgbClr val="071F65"/>
              </a:solidFill>
              <a:latin typeface="华文仿宋" panose="02010600040101010101" pitchFamily="2" charset="-122"/>
              <a:ea typeface="华文仿宋" panose="02010600040101010101" pitchFamily="2" charset="-122"/>
            </a:endParaRPr>
          </a:p>
          <a:p>
            <a:pPr marL="342900" indent="-342900">
              <a:buAutoNum type="arabicPeriod"/>
            </a:pPr>
            <a:endParaRPr kumimoji="1" lang="zh-CN" altLang="zh-CN" sz="1450" dirty="0">
              <a:solidFill>
                <a:srgbClr val="071F65"/>
              </a:solidFill>
              <a:latin typeface="华文仿宋" panose="02010600040101010101" pitchFamily="2" charset="-122"/>
              <a:ea typeface="华文仿宋" panose="02010600040101010101" pitchFamily="2" charset="-122"/>
            </a:endParaRPr>
          </a:p>
          <a:p>
            <a:pPr>
              <a:lnSpc>
                <a:spcPct val="130000"/>
              </a:lnSpc>
            </a:pPr>
            <a:endParaRPr kumimoji="1" lang="zh-CN" altLang="en-US" sz="1450" dirty="0">
              <a:solidFill>
                <a:srgbClr val="071F65"/>
              </a:solidFill>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203112512"/>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46"/>
          <p:cNvSpPr>
            <a:spLocks noChangeArrowheads="1"/>
          </p:cNvSpPr>
          <p:nvPr/>
        </p:nvSpPr>
        <p:spPr bwMode="auto">
          <a:xfrm>
            <a:off x="476188" y="177842"/>
            <a:ext cx="1415768"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400" b="1" dirty="0">
                <a:solidFill>
                  <a:schemeClr val="accent1"/>
                </a:solidFill>
                <a:latin typeface="华文仿宋" panose="02010600040101010101" pitchFamily="2" charset="-122"/>
                <a:ea typeface="华文仿宋" panose="02010600040101010101" pitchFamily="2" charset="-122"/>
              </a:rPr>
              <a:t>总结展望</a:t>
            </a: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latin typeface="华文仿宋" panose="02010600040101010101" pitchFamily="2" charset="-122"/>
              <a:ea typeface="华文仿宋" panose="02010600040101010101" pitchFamily="2" charset="-122"/>
              <a:sym typeface="微软雅黑" pitchFamily="34" charset="-122"/>
            </a:endParaRPr>
          </a:p>
        </p:txBody>
      </p:sp>
      <p:cxnSp>
        <p:nvCxnSpPr>
          <p:cNvPr id="36" name="直接连接符 35"/>
          <p:cNvCxnSpPr/>
          <p:nvPr/>
        </p:nvCxnSpPr>
        <p:spPr>
          <a:xfrm flipH="1">
            <a:off x="-14420" y="870741"/>
            <a:ext cx="50318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7" name="图片 36"/>
          <p:cNvPicPr>
            <a:picLocks noChangeAspect="1"/>
          </p:cNvPicPr>
          <p:nvPr/>
        </p:nvPicPr>
        <p:blipFill>
          <a:blip r:embed="rId3">
            <a:clrChange>
              <a:clrFrom>
                <a:srgbClr val="FFFFFF"/>
              </a:clrFrom>
              <a:clrTo>
                <a:srgbClr val="FFFFFF">
                  <a:alpha val="0"/>
                </a:srgbClr>
              </a:clrTo>
            </a:clrChange>
            <a:duotone>
              <a:schemeClr val="accent1">
                <a:shade val="45000"/>
                <a:satMod val="135000"/>
              </a:schemeClr>
              <a:prstClr val="white"/>
            </a:duotone>
            <a:extLst>
              <a:ext uri="{BEBA8EAE-BF5A-486C-A8C5-ECC9F3942E4B}">
                <a14:imgProps xmlns:a14="http://schemas.microsoft.com/office/drawing/2010/main">
                  <a14:imgLayer r:embed="rId4">
                    <a14:imgEffect>
                      <a14:artisticCrisscrossEtching/>
                    </a14:imgEffect>
                  </a14:imgLayer>
                </a14:imgProps>
              </a:ext>
              <a:ext uri="{28A0092B-C50C-407E-A947-70E740481C1C}">
                <a14:useLocalDpi xmlns:a14="http://schemas.microsoft.com/office/drawing/2010/main" val="0"/>
              </a:ext>
            </a:extLst>
          </a:blip>
          <a:stretch>
            <a:fillRect/>
          </a:stretch>
        </p:blipFill>
        <p:spPr>
          <a:xfrm>
            <a:off x="5950737" y="109367"/>
            <a:ext cx="2969838" cy="8787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文本框 5"/>
          <p:cNvSpPr txBox="1"/>
          <p:nvPr/>
        </p:nvSpPr>
        <p:spPr>
          <a:xfrm>
            <a:off x="929640" y="1769969"/>
            <a:ext cx="7116573" cy="538609"/>
          </a:xfrm>
          <a:prstGeom prst="rect">
            <a:avLst/>
          </a:prstGeom>
          <a:noFill/>
        </p:spPr>
        <p:txBody>
          <a:bodyPr wrap="square" rtlCol="0">
            <a:spAutoFit/>
          </a:bodyPr>
          <a:lstStyle/>
          <a:p>
            <a:r>
              <a:rPr kumimoji="1" lang="en-US" altLang="zh-CN" sz="1450" dirty="0">
                <a:solidFill>
                  <a:srgbClr val="071F65"/>
                </a:solidFill>
                <a:latin typeface="华文仿宋" panose="02010600040101010101" pitchFamily="2" charset="-122"/>
                <a:ea typeface="华文仿宋" panose="02010600040101010101" pitchFamily="2" charset="-122"/>
                <a:cs typeface="微软雅黑"/>
              </a:rPr>
              <a:t>	</a:t>
            </a:r>
          </a:p>
          <a:p>
            <a:r>
              <a:rPr kumimoji="1" lang="en-US" altLang="zh-CN" sz="1450" dirty="0">
                <a:solidFill>
                  <a:srgbClr val="071F65"/>
                </a:solidFill>
                <a:latin typeface="华文仿宋" panose="02010600040101010101" pitchFamily="2" charset="-122"/>
                <a:ea typeface="华文仿宋" panose="02010600040101010101" pitchFamily="2" charset="-122"/>
                <a:cs typeface="微软雅黑"/>
              </a:rPr>
              <a:t>	</a:t>
            </a:r>
          </a:p>
        </p:txBody>
      </p:sp>
      <p:sp>
        <p:nvSpPr>
          <p:cNvPr id="3" name="文本框 2">
            <a:extLst>
              <a:ext uri="{FF2B5EF4-FFF2-40B4-BE49-F238E27FC236}">
                <a16:creationId xmlns:a16="http://schemas.microsoft.com/office/drawing/2014/main" id="{ECEC72B0-2428-414E-8E38-DF879F6DC2ED}"/>
              </a:ext>
            </a:extLst>
          </p:cNvPr>
          <p:cNvSpPr txBox="1"/>
          <p:nvPr/>
        </p:nvSpPr>
        <p:spPr>
          <a:xfrm>
            <a:off x="625332" y="1416458"/>
            <a:ext cx="8170606" cy="2390654"/>
          </a:xfrm>
          <a:prstGeom prst="rect">
            <a:avLst/>
          </a:prstGeom>
          <a:noFill/>
        </p:spPr>
        <p:txBody>
          <a:bodyPr wrap="square" rtlCol="0">
            <a:spAutoFit/>
          </a:bodyPr>
          <a:lstStyle/>
          <a:p>
            <a:r>
              <a:rPr kumimoji="1" lang="en-US" altLang="zh-CN" sz="1450" dirty="0">
                <a:solidFill>
                  <a:srgbClr val="071F65"/>
                </a:solidFill>
                <a:latin typeface="华文仿宋" panose="02010600040101010101" pitchFamily="2" charset="-122"/>
                <a:ea typeface="华文仿宋" panose="02010600040101010101" pitchFamily="2" charset="-122"/>
              </a:rPr>
              <a:t>1. 	</a:t>
            </a:r>
            <a:r>
              <a:rPr kumimoji="1" lang="zh-CN" altLang="zh-CN" sz="1450" dirty="0">
                <a:solidFill>
                  <a:srgbClr val="071F65"/>
                </a:solidFill>
                <a:latin typeface="华文仿宋" panose="02010600040101010101" pitchFamily="2" charset="-122"/>
                <a:ea typeface="华文仿宋" panose="02010600040101010101" pitchFamily="2" charset="-122"/>
              </a:rPr>
              <a:t>缺失值填充可以采用更为合理的方法（随机森林预测缺失值）</a:t>
            </a:r>
            <a:endParaRPr kumimoji="1" lang="en-US" altLang="zh-CN" sz="1450" dirty="0">
              <a:solidFill>
                <a:srgbClr val="071F65"/>
              </a:solidFill>
              <a:latin typeface="华文仿宋" panose="02010600040101010101" pitchFamily="2" charset="-122"/>
              <a:ea typeface="华文仿宋" panose="02010600040101010101" pitchFamily="2" charset="-122"/>
            </a:endParaRPr>
          </a:p>
          <a:p>
            <a:pPr marL="342900" indent="-342900">
              <a:buAutoNum type="arabicPeriod"/>
            </a:pPr>
            <a:endParaRPr kumimoji="1" lang="zh-CN" altLang="zh-CN" sz="1450" dirty="0">
              <a:solidFill>
                <a:srgbClr val="071F65"/>
              </a:solidFill>
              <a:latin typeface="华文仿宋" panose="02010600040101010101" pitchFamily="2" charset="-122"/>
              <a:ea typeface="华文仿宋" panose="02010600040101010101" pitchFamily="2" charset="-122"/>
            </a:endParaRPr>
          </a:p>
          <a:p>
            <a:r>
              <a:rPr kumimoji="1" lang="en-US" altLang="zh-CN" sz="1450" dirty="0">
                <a:solidFill>
                  <a:srgbClr val="071F65"/>
                </a:solidFill>
                <a:latin typeface="华文仿宋" panose="02010600040101010101" pitchFamily="2" charset="-122"/>
                <a:ea typeface="华文仿宋" panose="02010600040101010101" pitchFamily="2" charset="-122"/>
              </a:rPr>
              <a:t>2. 	</a:t>
            </a:r>
            <a:r>
              <a:rPr kumimoji="1" lang="zh-CN" altLang="zh-CN" sz="1450" dirty="0">
                <a:solidFill>
                  <a:srgbClr val="071F65"/>
                </a:solidFill>
                <a:latin typeface="华文仿宋" panose="02010600040101010101" pitchFamily="2" charset="-122"/>
                <a:ea typeface="华文仿宋" panose="02010600040101010101" pitchFamily="2" charset="-122"/>
              </a:rPr>
              <a:t>特征工程需要进一步优化</a:t>
            </a:r>
            <a:endParaRPr kumimoji="1" lang="en-US" altLang="zh-CN" sz="1450" dirty="0">
              <a:solidFill>
                <a:srgbClr val="071F65"/>
              </a:solidFill>
              <a:latin typeface="华文仿宋" panose="02010600040101010101" pitchFamily="2" charset="-122"/>
              <a:ea typeface="华文仿宋" panose="02010600040101010101" pitchFamily="2" charset="-122"/>
            </a:endParaRPr>
          </a:p>
          <a:p>
            <a:endParaRPr kumimoji="1" lang="zh-CN" altLang="zh-CN" sz="1450" dirty="0">
              <a:solidFill>
                <a:srgbClr val="071F65"/>
              </a:solidFill>
              <a:latin typeface="华文仿宋" panose="02010600040101010101" pitchFamily="2" charset="-122"/>
              <a:ea typeface="华文仿宋" panose="02010600040101010101" pitchFamily="2" charset="-122"/>
            </a:endParaRPr>
          </a:p>
          <a:p>
            <a:r>
              <a:rPr kumimoji="1" lang="en-US" altLang="zh-CN" sz="1450" dirty="0">
                <a:solidFill>
                  <a:srgbClr val="071F65"/>
                </a:solidFill>
                <a:latin typeface="华文仿宋" panose="02010600040101010101" pitchFamily="2" charset="-122"/>
                <a:ea typeface="华文仿宋" panose="02010600040101010101" pitchFamily="2" charset="-122"/>
              </a:rPr>
              <a:t>3. 	</a:t>
            </a:r>
            <a:r>
              <a:rPr kumimoji="1" lang="en-US" altLang="zh-CN" sz="1450" dirty="0" err="1">
                <a:solidFill>
                  <a:srgbClr val="071F65"/>
                </a:solidFill>
                <a:latin typeface="华文仿宋" panose="02010600040101010101" pitchFamily="2" charset="-122"/>
                <a:ea typeface="华文仿宋" panose="02010600040101010101" pitchFamily="2" charset="-122"/>
              </a:rPr>
              <a:t>Xgboost</a:t>
            </a:r>
            <a:r>
              <a:rPr kumimoji="1" lang="en-US" altLang="zh-CN" sz="1450" dirty="0">
                <a:solidFill>
                  <a:srgbClr val="071F65"/>
                </a:solidFill>
                <a:latin typeface="华文仿宋" panose="02010600040101010101" pitchFamily="2" charset="-122"/>
                <a:ea typeface="华文仿宋" panose="02010600040101010101" pitchFamily="2" charset="-122"/>
              </a:rPr>
              <a:t>/</a:t>
            </a:r>
            <a:r>
              <a:rPr kumimoji="1" lang="en-US" altLang="zh-CN" sz="1450" dirty="0" err="1">
                <a:solidFill>
                  <a:srgbClr val="071F65"/>
                </a:solidFill>
                <a:latin typeface="华文仿宋" panose="02010600040101010101" pitchFamily="2" charset="-122"/>
                <a:ea typeface="华文仿宋" panose="02010600040101010101" pitchFamily="2" charset="-122"/>
              </a:rPr>
              <a:t>LightGBM</a:t>
            </a:r>
            <a:r>
              <a:rPr kumimoji="1" lang="zh-CN" altLang="zh-CN" sz="1450" dirty="0">
                <a:solidFill>
                  <a:srgbClr val="071F65"/>
                </a:solidFill>
                <a:latin typeface="华文仿宋" panose="02010600040101010101" pitchFamily="2" charset="-122"/>
                <a:ea typeface="华文仿宋" panose="02010600040101010101" pitchFamily="2" charset="-122"/>
              </a:rPr>
              <a:t>参数调优需要进一步研究，降低学习率，提高学习次数，增大树深度</a:t>
            </a:r>
            <a:r>
              <a:rPr kumimoji="1" lang="en-US" altLang="zh-CN" sz="1450" dirty="0">
                <a:solidFill>
                  <a:srgbClr val="071F65"/>
                </a:solidFill>
                <a:latin typeface="华文仿宋" panose="02010600040101010101" pitchFamily="2" charset="-122"/>
                <a:ea typeface="华文仿宋" panose="02010600040101010101" pitchFamily="2" charset="-122"/>
              </a:rPr>
              <a:t>/</a:t>
            </a:r>
            <a:r>
              <a:rPr kumimoji="1" lang="zh-CN" altLang="zh-CN" sz="1450" dirty="0">
                <a:solidFill>
                  <a:srgbClr val="071F65"/>
                </a:solidFill>
                <a:latin typeface="华文仿宋" panose="02010600040101010101" pitchFamily="2" charset="-122"/>
                <a:ea typeface="华文仿宋" panose="02010600040101010101" pitchFamily="2" charset="-122"/>
              </a:rPr>
              <a:t>叶子</a:t>
            </a:r>
            <a:r>
              <a:rPr kumimoji="1" lang="en-US" altLang="zh-CN" sz="1450" dirty="0">
                <a:solidFill>
                  <a:srgbClr val="071F65"/>
                </a:solidFill>
                <a:latin typeface="华文仿宋" panose="02010600040101010101" pitchFamily="2" charset="-122"/>
                <a:ea typeface="华文仿宋" panose="02010600040101010101" pitchFamily="2" charset="-122"/>
              </a:rPr>
              <a:t>	</a:t>
            </a:r>
            <a:r>
              <a:rPr kumimoji="1" lang="zh-CN" altLang="zh-CN" sz="1450" dirty="0">
                <a:solidFill>
                  <a:srgbClr val="071F65"/>
                </a:solidFill>
                <a:latin typeface="华文仿宋" panose="02010600040101010101" pitchFamily="2" charset="-122"/>
                <a:ea typeface="华文仿宋" panose="02010600040101010101" pitchFamily="2" charset="-122"/>
              </a:rPr>
              <a:t>节点数量</a:t>
            </a:r>
            <a:r>
              <a:rPr kumimoji="1" lang="en-US" altLang="zh-CN" sz="1450" dirty="0">
                <a:solidFill>
                  <a:srgbClr val="071F65"/>
                </a:solidFill>
                <a:latin typeface="华文仿宋" panose="02010600040101010101" pitchFamily="2" charset="-122"/>
                <a:ea typeface="华文仿宋" panose="02010600040101010101" pitchFamily="2" charset="-122"/>
              </a:rPr>
              <a:t>(</a:t>
            </a:r>
            <a:r>
              <a:rPr kumimoji="1" lang="zh-CN" altLang="zh-CN" sz="1450" dirty="0">
                <a:solidFill>
                  <a:srgbClr val="071F65"/>
                </a:solidFill>
                <a:latin typeface="华文仿宋" panose="02010600040101010101" pitchFamily="2" charset="-122"/>
                <a:ea typeface="华文仿宋" panose="02010600040101010101" pitchFamily="2" charset="-122"/>
              </a:rPr>
              <a:t>注意</a:t>
            </a:r>
            <a:r>
              <a:rPr kumimoji="1" lang="zh-CN" altLang="en-US" sz="1450" dirty="0">
                <a:solidFill>
                  <a:srgbClr val="071F65"/>
                </a:solidFill>
                <a:latin typeface="华文仿宋" panose="02010600040101010101" pitchFamily="2" charset="-122"/>
                <a:ea typeface="华文仿宋" panose="02010600040101010101" pitchFamily="2" charset="-122"/>
              </a:rPr>
              <a:t>避免</a:t>
            </a:r>
            <a:r>
              <a:rPr kumimoji="1" lang="en-US" altLang="zh-CN" sz="1450" dirty="0">
                <a:solidFill>
                  <a:srgbClr val="071F65"/>
                </a:solidFill>
                <a:latin typeface="华文仿宋" panose="02010600040101010101" pitchFamily="2" charset="-122"/>
                <a:ea typeface="华文仿宋" panose="02010600040101010101" pitchFamily="2" charset="-122"/>
              </a:rPr>
              <a:t>overfitting)</a:t>
            </a:r>
          </a:p>
          <a:p>
            <a:endParaRPr kumimoji="1" lang="zh-CN" altLang="zh-CN" sz="1450" dirty="0">
              <a:solidFill>
                <a:srgbClr val="071F65"/>
              </a:solidFill>
              <a:latin typeface="华文仿宋" panose="02010600040101010101" pitchFamily="2" charset="-122"/>
              <a:ea typeface="华文仿宋" panose="02010600040101010101" pitchFamily="2" charset="-122"/>
            </a:endParaRPr>
          </a:p>
          <a:p>
            <a:r>
              <a:rPr kumimoji="1" lang="en-US" altLang="zh-CN" sz="1450" dirty="0">
                <a:solidFill>
                  <a:srgbClr val="071F65"/>
                </a:solidFill>
                <a:latin typeface="华文仿宋" panose="02010600040101010101" pitchFamily="2" charset="-122"/>
                <a:ea typeface="华文仿宋" panose="02010600040101010101" pitchFamily="2" charset="-122"/>
              </a:rPr>
              <a:t>4. 	</a:t>
            </a:r>
            <a:r>
              <a:rPr kumimoji="1" lang="zh-CN" altLang="zh-CN" sz="1450" dirty="0">
                <a:solidFill>
                  <a:srgbClr val="071F65"/>
                </a:solidFill>
                <a:latin typeface="华文仿宋" panose="02010600040101010101" pitchFamily="2" charset="-122"/>
                <a:ea typeface="华文仿宋" panose="02010600040101010101" pitchFamily="2" charset="-122"/>
              </a:rPr>
              <a:t>模型融合比例进一步实验</a:t>
            </a:r>
            <a:endParaRPr kumimoji="1" lang="en-US" altLang="zh-CN" sz="1450" dirty="0">
              <a:solidFill>
                <a:srgbClr val="071F65"/>
              </a:solidFill>
              <a:latin typeface="华文仿宋" panose="02010600040101010101" pitchFamily="2" charset="-122"/>
              <a:ea typeface="华文仿宋" panose="02010600040101010101" pitchFamily="2" charset="-122"/>
            </a:endParaRPr>
          </a:p>
          <a:p>
            <a:endParaRPr kumimoji="1" lang="zh-CN" altLang="zh-CN" sz="1450" dirty="0">
              <a:solidFill>
                <a:srgbClr val="071F65"/>
              </a:solidFill>
              <a:latin typeface="华文仿宋" panose="02010600040101010101" pitchFamily="2" charset="-122"/>
              <a:ea typeface="华文仿宋" panose="02010600040101010101" pitchFamily="2" charset="-122"/>
            </a:endParaRPr>
          </a:p>
          <a:p>
            <a:pPr>
              <a:lnSpc>
                <a:spcPct val="130000"/>
              </a:lnSpc>
            </a:pPr>
            <a:endParaRPr kumimoji="1" lang="zh-CN" altLang="en-US" sz="1450" dirty="0">
              <a:solidFill>
                <a:srgbClr val="071F65"/>
              </a:solidFill>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429392097"/>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2551874" y="3531390"/>
            <a:ext cx="5045390" cy="1036694"/>
          </a:xfrm>
          <a:prstGeom prst="rect">
            <a:avLst/>
          </a:prstGeom>
        </p:spPr>
        <p:txBody>
          <a:bodyPr wrap="square" lIns="68580" tIns="34290" rIns="68580" bIns="34290">
            <a:spAutoFit/>
          </a:bodyPr>
          <a:lstStyle/>
          <a:p>
            <a:pPr>
              <a:lnSpc>
                <a:spcPct val="150000"/>
              </a:lnSpc>
              <a:spcBef>
                <a:spcPct val="0"/>
              </a:spcBef>
            </a:pPr>
            <a:endParaRPr kumimoji="1" lang="en-US" altLang="zh-CN" sz="1450" b="1" dirty="0">
              <a:solidFill>
                <a:srgbClr val="071F65"/>
              </a:solidFill>
              <a:latin typeface="方正兰亭超细黑简体" panose="02000000000000000000" pitchFamily="2" charset="-122"/>
              <a:ea typeface="方正兰亭超细黑简体" panose="02000000000000000000" pitchFamily="2" charset="-122"/>
            </a:endParaRPr>
          </a:p>
          <a:p>
            <a:pPr>
              <a:lnSpc>
                <a:spcPct val="150000"/>
              </a:lnSpc>
              <a:spcBef>
                <a:spcPct val="0"/>
              </a:spcBef>
            </a:pPr>
            <a:endParaRPr kumimoji="1" lang="en-US" altLang="zh-CN" sz="1450" b="1" dirty="0">
              <a:solidFill>
                <a:srgbClr val="071F65"/>
              </a:solidFill>
              <a:latin typeface="方正兰亭超细黑简体" panose="02000000000000000000" pitchFamily="2" charset="-122"/>
              <a:ea typeface="方正兰亭超细黑简体" panose="02000000000000000000" pitchFamily="2" charset="-122"/>
            </a:endParaRPr>
          </a:p>
          <a:p>
            <a:pPr algn="r">
              <a:lnSpc>
                <a:spcPct val="150000"/>
              </a:lnSpc>
              <a:spcBef>
                <a:spcPct val="0"/>
              </a:spcBef>
            </a:pPr>
            <a:r>
              <a:rPr kumimoji="1" lang="en-US" altLang="zh-CN" sz="1450" b="1" dirty="0">
                <a:solidFill>
                  <a:srgbClr val="071F65"/>
                </a:solidFill>
                <a:latin typeface="方正兰亭超细黑简体" panose="02000000000000000000" pitchFamily="2" charset="-122"/>
                <a:ea typeface="方正兰亭超细黑简体" panose="02000000000000000000" pitchFamily="2" charset="-122"/>
              </a:rPr>
              <a:t>2017</a:t>
            </a:r>
            <a:r>
              <a:rPr kumimoji="1" lang="zh-CN" altLang="en-US" sz="1450" b="1" dirty="0">
                <a:solidFill>
                  <a:srgbClr val="071F65"/>
                </a:solidFill>
                <a:latin typeface="方正兰亭超细黑简体" panose="02000000000000000000" pitchFamily="2" charset="-122"/>
                <a:ea typeface="方正兰亭超细黑简体" panose="02000000000000000000" pitchFamily="2" charset="-122"/>
              </a:rPr>
              <a:t>年</a:t>
            </a:r>
            <a:r>
              <a:rPr kumimoji="1" lang="en-US" altLang="zh-CN" sz="1450" b="1" dirty="0">
                <a:solidFill>
                  <a:srgbClr val="071F65"/>
                </a:solidFill>
                <a:latin typeface="方正兰亭超细黑简体" panose="02000000000000000000" pitchFamily="2" charset="-122"/>
                <a:ea typeface="方正兰亭超细黑简体" panose="02000000000000000000" pitchFamily="2" charset="-122"/>
              </a:rPr>
              <a:t>11</a:t>
            </a:r>
            <a:r>
              <a:rPr kumimoji="1" lang="zh-CN" altLang="en-US" sz="1450" b="1" dirty="0">
                <a:solidFill>
                  <a:srgbClr val="071F65"/>
                </a:solidFill>
                <a:latin typeface="方正兰亭超细黑简体" panose="02000000000000000000" pitchFamily="2" charset="-122"/>
                <a:ea typeface="方正兰亭超细黑简体" panose="02000000000000000000" pitchFamily="2" charset="-122"/>
              </a:rPr>
              <a:t>月</a:t>
            </a:r>
            <a:r>
              <a:rPr kumimoji="1" lang="en-US" altLang="zh-CN" sz="1450" b="1" dirty="0">
                <a:solidFill>
                  <a:srgbClr val="071F65"/>
                </a:solidFill>
                <a:latin typeface="方正兰亭超细黑简体" panose="02000000000000000000" pitchFamily="2" charset="-122"/>
                <a:ea typeface="方正兰亭超细黑简体" panose="02000000000000000000" pitchFamily="2" charset="-122"/>
              </a:rPr>
              <a:t>28</a:t>
            </a:r>
            <a:r>
              <a:rPr kumimoji="1" lang="zh-CN" altLang="en-US" sz="1450" b="1" dirty="0">
                <a:solidFill>
                  <a:srgbClr val="071F65"/>
                </a:solidFill>
                <a:latin typeface="方正兰亭超细黑简体" panose="02000000000000000000" pitchFamily="2" charset="-122"/>
                <a:ea typeface="方正兰亭超细黑简体" panose="02000000000000000000" pitchFamily="2" charset="-122"/>
              </a:rPr>
              <a:t>日</a:t>
            </a:r>
          </a:p>
        </p:txBody>
      </p:sp>
      <p:sp>
        <p:nvSpPr>
          <p:cNvPr id="22" name="矩形 21"/>
          <p:cNvSpPr/>
          <p:nvPr/>
        </p:nvSpPr>
        <p:spPr>
          <a:xfrm>
            <a:off x="2542581" y="3074423"/>
            <a:ext cx="1440138" cy="292388"/>
          </a:xfrm>
          <a:prstGeom prst="rect">
            <a:avLst/>
          </a:prstGeom>
        </p:spPr>
        <p:txBody>
          <a:bodyPr wrap="none" lIns="68580" tIns="34290" rIns="68580" bIns="34290">
            <a:spAutoFit/>
          </a:bodyPr>
          <a:lstStyle/>
          <a:p>
            <a:r>
              <a:rPr kumimoji="1" lang="zh-CN" altLang="en-US" sz="1450" b="1" dirty="0">
                <a:solidFill>
                  <a:srgbClr val="071F65"/>
                </a:solidFill>
                <a:latin typeface="方正兰亭超细黑简体" panose="02000000000000000000" pitchFamily="2" charset="-122"/>
                <a:ea typeface="方正兰亭超细黑简体" panose="02000000000000000000" pitchFamily="2" charset="-122"/>
                <a:cs typeface="微软雅黑"/>
              </a:rPr>
              <a:t>汇报人：刘麦笛</a:t>
            </a:r>
            <a:endParaRPr kumimoji="1" lang="en-US" altLang="zh-CN" sz="1450" b="1" dirty="0">
              <a:latin typeface="方正兰亭超细黑简体" panose="02000000000000000000" pitchFamily="2" charset="-122"/>
              <a:ea typeface="方正兰亭超细黑简体" panose="02000000000000000000" pitchFamily="2" charset="-122"/>
              <a:cs typeface="微软雅黑"/>
            </a:endParaRPr>
          </a:p>
        </p:txBody>
      </p:sp>
      <p:sp>
        <p:nvSpPr>
          <p:cNvPr id="23" name="矩形 22"/>
          <p:cNvSpPr/>
          <p:nvPr/>
        </p:nvSpPr>
        <p:spPr>
          <a:xfrm>
            <a:off x="2529001" y="2259460"/>
            <a:ext cx="6275398" cy="515526"/>
          </a:xfrm>
          <a:prstGeom prst="rect">
            <a:avLst/>
          </a:prstGeom>
        </p:spPr>
        <p:txBody>
          <a:bodyPr wrap="square" lIns="68580" tIns="34290" rIns="68580" bIns="34290">
            <a:spAutoFit/>
          </a:bodyPr>
          <a:lstStyle/>
          <a:p>
            <a:r>
              <a:rPr lang="zh-CN" altLang="en-US" sz="2900" b="1" dirty="0">
                <a:solidFill>
                  <a:srgbClr val="071F65"/>
                </a:solidFill>
                <a:latin typeface="华文仿宋" panose="02010600040101010101" pitchFamily="2" charset="-122"/>
                <a:ea typeface="华文仿宋" panose="02010600040101010101" pitchFamily="2" charset="-122"/>
              </a:rPr>
              <a:t>汇报结束 欢迎提问</a:t>
            </a:r>
          </a:p>
        </p:txBody>
      </p:sp>
      <p:cxnSp>
        <p:nvCxnSpPr>
          <p:cNvPr id="24" name="直接连接符 23"/>
          <p:cNvCxnSpPr/>
          <p:nvPr/>
        </p:nvCxnSpPr>
        <p:spPr>
          <a:xfrm flipH="1">
            <a:off x="2542581" y="2864539"/>
            <a:ext cx="50318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5" name="图片 24"/>
          <p:cNvPicPr>
            <a:picLocks noChangeAspect="1"/>
          </p:cNvPicPr>
          <p:nvPr/>
        </p:nvPicPr>
        <p:blipFill>
          <a:blip r:embed="rId3">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764551" y="285381"/>
            <a:ext cx="2969838" cy="8787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9" name="矩形 28"/>
          <p:cNvSpPr/>
          <p:nvPr/>
        </p:nvSpPr>
        <p:spPr>
          <a:xfrm>
            <a:off x="2529001" y="1856912"/>
            <a:ext cx="4323061" cy="346249"/>
          </a:xfrm>
          <a:prstGeom prst="rect">
            <a:avLst/>
          </a:prstGeom>
        </p:spPr>
        <p:txBody>
          <a:bodyPr wrap="square" lIns="68580" tIns="34290" rIns="68580" bIns="34290">
            <a:spAutoFit/>
          </a:bodyPr>
          <a:lstStyle/>
          <a:p>
            <a:r>
              <a:rPr kumimoji="1" lang="en-US" altLang="zh-CN" sz="1800" b="1" dirty="0" err="1">
                <a:solidFill>
                  <a:srgbClr val="071F65"/>
                </a:solidFill>
                <a:ea typeface="等线 Light" panose="02010600030101010101" pitchFamily="2" charset="-122"/>
              </a:rPr>
              <a:t>DataCastle</a:t>
            </a:r>
            <a:endParaRPr kumimoji="1" lang="zh-CN" altLang="en-US" sz="1800" b="1" dirty="0">
              <a:solidFill>
                <a:srgbClr val="071F65"/>
              </a:solidFill>
              <a:ea typeface="等线 Light" panose="02010600030101010101" pitchFamily="2" charset="-122"/>
            </a:endParaRPr>
          </a:p>
        </p:txBody>
      </p:sp>
      <p:sp>
        <p:nvSpPr>
          <p:cNvPr id="14" name="Freeform 5"/>
          <p:cNvSpPr>
            <a:spLocks noEditPoints="1"/>
          </p:cNvSpPr>
          <p:nvPr/>
        </p:nvSpPr>
        <p:spPr bwMode="auto">
          <a:xfrm>
            <a:off x="0" y="1164127"/>
            <a:ext cx="1790977" cy="2869814"/>
          </a:xfrm>
          <a:custGeom>
            <a:avLst/>
            <a:gdLst>
              <a:gd name="T0" fmla="*/ 0 w 7449"/>
              <a:gd name="T1" fmla="*/ 0 h 11906"/>
              <a:gd name="T2" fmla="*/ 7449 w 7449"/>
              <a:gd name="T3" fmla="*/ 4223 h 11906"/>
              <a:gd name="T4" fmla="*/ 0 w 7449"/>
              <a:gd name="T5" fmla="*/ 4223 h 11906"/>
              <a:gd name="T6" fmla="*/ 0 w 7449"/>
              <a:gd name="T7" fmla="*/ 0 h 11906"/>
              <a:gd name="T8" fmla="*/ 7449 w 7449"/>
              <a:gd name="T9" fmla="*/ 4302 h 11906"/>
              <a:gd name="T10" fmla="*/ 0 w 7449"/>
              <a:gd name="T11" fmla="*/ 8525 h 11906"/>
              <a:gd name="T12" fmla="*/ 0 w 7449"/>
              <a:gd name="T13" fmla="*/ 4302 h 11906"/>
              <a:gd name="T14" fmla="*/ 7449 w 7449"/>
              <a:gd name="T15" fmla="*/ 4302 h 11906"/>
              <a:gd name="T16" fmla="*/ 2857 w 7449"/>
              <a:gd name="T17" fmla="*/ 10038 h 11906"/>
              <a:gd name="T18" fmla="*/ 5 w 7449"/>
              <a:gd name="T19" fmla="*/ 11903 h 11906"/>
              <a:gd name="T20" fmla="*/ 0 w 7449"/>
              <a:gd name="T21" fmla="*/ 11906 h 11906"/>
              <a:gd name="T22" fmla="*/ 0 w 7449"/>
              <a:gd name="T23" fmla="*/ 8789 h 11906"/>
              <a:gd name="T24" fmla="*/ 2857 w 7449"/>
              <a:gd name="T25" fmla="*/ 7136 h 11906"/>
              <a:gd name="T26" fmla="*/ 2857 w 7449"/>
              <a:gd name="T27" fmla="*/ 10038 h 1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49" h="11906">
                <a:moveTo>
                  <a:pt x="0" y="0"/>
                </a:moveTo>
                <a:lnTo>
                  <a:pt x="7449" y="4223"/>
                </a:lnTo>
                <a:lnTo>
                  <a:pt x="0" y="4223"/>
                </a:lnTo>
                <a:lnTo>
                  <a:pt x="0" y="0"/>
                </a:lnTo>
                <a:close/>
                <a:moveTo>
                  <a:pt x="7449" y="4302"/>
                </a:moveTo>
                <a:lnTo>
                  <a:pt x="0" y="8525"/>
                </a:lnTo>
                <a:lnTo>
                  <a:pt x="0" y="4302"/>
                </a:lnTo>
                <a:lnTo>
                  <a:pt x="7449" y="4302"/>
                </a:lnTo>
                <a:close/>
                <a:moveTo>
                  <a:pt x="2857" y="10038"/>
                </a:moveTo>
                <a:cubicBezTo>
                  <a:pt x="2537" y="11326"/>
                  <a:pt x="721" y="11825"/>
                  <a:pt x="5" y="11903"/>
                </a:cubicBezTo>
                <a:lnTo>
                  <a:pt x="0" y="11906"/>
                </a:lnTo>
                <a:lnTo>
                  <a:pt x="0" y="8789"/>
                </a:lnTo>
                <a:lnTo>
                  <a:pt x="2857" y="7136"/>
                </a:lnTo>
                <a:lnTo>
                  <a:pt x="2857" y="10038"/>
                </a:lnTo>
                <a:close/>
              </a:path>
            </a:pathLst>
          </a:custGeom>
          <a:solidFill>
            <a:schemeClr val="accent1"/>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 name="Freeform 6"/>
          <p:cNvSpPr>
            <a:spLocks noEditPoints="1"/>
          </p:cNvSpPr>
          <p:nvPr/>
        </p:nvSpPr>
        <p:spPr bwMode="auto">
          <a:xfrm>
            <a:off x="1722420" y="2203161"/>
            <a:ext cx="137114" cy="1694253"/>
          </a:xfrm>
          <a:custGeom>
            <a:avLst/>
            <a:gdLst>
              <a:gd name="T0" fmla="*/ 246 w 571"/>
              <a:gd name="T1" fmla="*/ 0 h 7028"/>
              <a:gd name="T2" fmla="*/ 246 w 571"/>
              <a:gd name="T3" fmla="*/ 2716 h 7028"/>
              <a:gd name="T4" fmla="*/ 178 w 571"/>
              <a:gd name="T5" fmla="*/ 2816 h 7028"/>
              <a:gd name="T6" fmla="*/ 286 w 571"/>
              <a:gd name="T7" fmla="*/ 2924 h 7028"/>
              <a:gd name="T8" fmla="*/ 394 w 571"/>
              <a:gd name="T9" fmla="*/ 2816 h 7028"/>
              <a:gd name="T10" fmla="*/ 325 w 571"/>
              <a:gd name="T11" fmla="*/ 2716 h 7028"/>
              <a:gd name="T12" fmla="*/ 325 w 571"/>
              <a:gd name="T13" fmla="*/ 0 h 7028"/>
              <a:gd name="T14" fmla="*/ 246 w 571"/>
              <a:gd name="T15" fmla="*/ 0 h 7028"/>
              <a:gd name="T16" fmla="*/ 0 w 571"/>
              <a:gd name="T17" fmla="*/ 3749 h 7028"/>
              <a:gd name="T18" fmla="*/ 571 w 571"/>
              <a:gd name="T19" fmla="*/ 3749 h 7028"/>
              <a:gd name="T20" fmla="*/ 571 w 571"/>
              <a:gd name="T21" fmla="*/ 3790 h 7028"/>
              <a:gd name="T22" fmla="*/ 0 w 571"/>
              <a:gd name="T23" fmla="*/ 3790 h 7028"/>
              <a:gd name="T24" fmla="*/ 0 w 571"/>
              <a:gd name="T25" fmla="*/ 3749 h 7028"/>
              <a:gd name="T26" fmla="*/ 0 w 571"/>
              <a:gd name="T27" fmla="*/ 3323 h 7028"/>
              <a:gd name="T28" fmla="*/ 0 w 571"/>
              <a:gd name="T29" fmla="*/ 3323 h 7028"/>
              <a:gd name="T30" fmla="*/ 0 w 571"/>
              <a:gd name="T31" fmla="*/ 3323 h 7028"/>
              <a:gd name="T32" fmla="*/ 286 w 571"/>
              <a:gd name="T33" fmla="*/ 3037 h 7028"/>
              <a:gd name="T34" fmla="*/ 571 w 571"/>
              <a:gd name="T35" fmla="*/ 3323 h 7028"/>
              <a:gd name="T36" fmla="*/ 571 w 571"/>
              <a:gd name="T37" fmla="*/ 3323 h 7028"/>
              <a:gd name="T38" fmla="*/ 571 w 571"/>
              <a:gd name="T39" fmla="*/ 3323 h 7028"/>
              <a:gd name="T40" fmla="*/ 571 w 571"/>
              <a:gd name="T41" fmla="*/ 3683 h 7028"/>
              <a:gd name="T42" fmla="*/ 0 w 571"/>
              <a:gd name="T43" fmla="*/ 3683 h 7028"/>
              <a:gd name="T44" fmla="*/ 0 w 571"/>
              <a:gd name="T45" fmla="*/ 3323 h 7028"/>
              <a:gd name="T46" fmla="*/ 37 w 571"/>
              <a:gd name="T47" fmla="*/ 3885 h 7028"/>
              <a:gd name="T48" fmla="*/ 0 w 571"/>
              <a:gd name="T49" fmla="*/ 3885 h 7028"/>
              <a:gd name="T50" fmla="*/ 0 w 571"/>
              <a:gd name="T51" fmla="*/ 7028 h 7028"/>
              <a:gd name="T52" fmla="*/ 37 w 571"/>
              <a:gd name="T53" fmla="*/ 7028 h 7028"/>
              <a:gd name="T54" fmla="*/ 37 w 571"/>
              <a:gd name="T55" fmla="*/ 3885 h 7028"/>
              <a:gd name="T56" fmla="*/ 126 w 571"/>
              <a:gd name="T57" fmla="*/ 3885 h 7028"/>
              <a:gd name="T58" fmla="*/ 89 w 571"/>
              <a:gd name="T59" fmla="*/ 3885 h 7028"/>
              <a:gd name="T60" fmla="*/ 89 w 571"/>
              <a:gd name="T61" fmla="*/ 7028 h 7028"/>
              <a:gd name="T62" fmla="*/ 126 w 571"/>
              <a:gd name="T63" fmla="*/ 7028 h 7028"/>
              <a:gd name="T64" fmla="*/ 126 w 571"/>
              <a:gd name="T65" fmla="*/ 3885 h 7028"/>
              <a:gd name="T66" fmla="*/ 215 w 571"/>
              <a:gd name="T67" fmla="*/ 3885 h 7028"/>
              <a:gd name="T68" fmla="*/ 178 w 571"/>
              <a:gd name="T69" fmla="*/ 3885 h 7028"/>
              <a:gd name="T70" fmla="*/ 178 w 571"/>
              <a:gd name="T71" fmla="*/ 7028 h 7028"/>
              <a:gd name="T72" fmla="*/ 215 w 571"/>
              <a:gd name="T73" fmla="*/ 7028 h 7028"/>
              <a:gd name="T74" fmla="*/ 215 w 571"/>
              <a:gd name="T75" fmla="*/ 3885 h 7028"/>
              <a:gd name="T76" fmla="*/ 304 w 571"/>
              <a:gd name="T77" fmla="*/ 3885 h 7028"/>
              <a:gd name="T78" fmla="*/ 267 w 571"/>
              <a:gd name="T79" fmla="*/ 3885 h 7028"/>
              <a:gd name="T80" fmla="*/ 267 w 571"/>
              <a:gd name="T81" fmla="*/ 7028 h 7028"/>
              <a:gd name="T82" fmla="*/ 304 w 571"/>
              <a:gd name="T83" fmla="*/ 7028 h 7028"/>
              <a:gd name="T84" fmla="*/ 304 w 571"/>
              <a:gd name="T85" fmla="*/ 3885 h 7028"/>
              <a:gd name="T86" fmla="*/ 393 w 571"/>
              <a:gd name="T87" fmla="*/ 3885 h 7028"/>
              <a:gd name="T88" fmla="*/ 356 w 571"/>
              <a:gd name="T89" fmla="*/ 3885 h 7028"/>
              <a:gd name="T90" fmla="*/ 356 w 571"/>
              <a:gd name="T91" fmla="*/ 7028 h 7028"/>
              <a:gd name="T92" fmla="*/ 393 w 571"/>
              <a:gd name="T93" fmla="*/ 7028 h 7028"/>
              <a:gd name="T94" fmla="*/ 393 w 571"/>
              <a:gd name="T95" fmla="*/ 3885 h 7028"/>
              <a:gd name="T96" fmla="*/ 482 w 571"/>
              <a:gd name="T97" fmla="*/ 3885 h 7028"/>
              <a:gd name="T98" fmla="*/ 445 w 571"/>
              <a:gd name="T99" fmla="*/ 3885 h 7028"/>
              <a:gd name="T100" fmla="*/ 445 w 571"/>
              <a:gd name="T101" fmla="*/ 7028 h 7028"/>
              <a:gd name="T102" fmla="*/ 482 w 571"/>
              <a:gd name="T103" fmla="*/ 7028 h 7028"/>
              <a:gd name="T104" fmla="*/ 482 w 571"/>
              <a:gd name="T105" fmla="*/ 3885 h 7028"/>
              <a:gd name="T106" fmla="*/ 571 w 571"/>
              <a:gd name="T107" fmla="*/ 3885 h 7028"/>
              <a:gd name="T108" fmla="*/ 534 w 571"/>
              <a:gd name="T109" fmla="*/ 3885 h 7028"/>
              <a:gd name="T110" fmla="*/ 534 w 571"/>
              <a:gd name="T111" fmla="*/ 7028 h 7028"/>
              <a:gd name="T112" fmla="*/ 571 w 571"/>
              <a:gd name="T113" fmla="*/ 7028 h 7028"/>
              <a:gd name="T114" fmla="*/ 571 w 571"/>
              <a:gd name="T115" fmla="*/ 3885 h 7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1" h="7028">
                <a:moveTo>
                  <a:pt x="246" y="0"/>
                </a:moveTo>
                <a:lnTo>
                  <a:pt x="246" y="2716"/>
                </a:lnTo>
                <a:cubicBezTo>
                  <a:pt x="206" y="2731"/>
                  <a:pt x="178" y="2770"/>
                  <a:pt x="178" y="2816"/>
                </a:cubicBezTo>
                <a:cubicBezTo>
                  <a:pt x="178" y="2876"/>
                  <a:pt x="226" y="2924"/>
                  <a:pt x="286" y="2924"/>
                </a:cubicBezTo>
                <a:cubicBezTo>
                  <a:pt x="345" y="2924"/>
                  <a:pt x="394" y="2876"/>
                  <a:pt x="394" y="2816"/>
                </a:cubicBezTo>
                <a:cubicBezTo>
                  <a:pt x="394" y="2770"/>
                  <a:pt x="365" y="2731"/>
                  <a:pt x="325" y="2716"/>
                </a:cubicBezTo>
                <a:lnTo>
                  <a:pt x="325" y="0"/>
                </a:lnTo>
                <a:lnTo>
                  <a:pt x="246" y="0"/>
                </a:lnTo>
                <a:close/>
                <a:moveTo>
                  <a:pt x="0" y="3749"/>
                </a:moveTo>
                <a:lnTo>
                  <a:pt x="571" y="3749"/>
                </a:lnTo>
                <a:lnTo>
                  <a:pt x="571" y="3790"/>
                </a:lnTo>
                <a:lnTo>
                  <a:pt x="0" y="3790"/>
                </a:lnTo>
                <a:lnTo>
                  <a:pt x="0" y="3749"/>
                </a:lnTo>
                <a:close/>
                <a:moveTo>
                  <a:pt x="0" y="3323"/>
                </a:moveTo>
                <a:lnTo>
                  <a:pt x="0" y="3323"/>
                </a:lnTo>
                <a:lnTo>
                  <a:pt x="0" y="3323"/>
                </a:lnTo>
                <a:cubicBezTo>
                  <a:pt x="0" y="3165"/>
                  <a:pt x="128" y="3037"/>
                  <a:pt x="286" y="3037"/>
                </a:cubicBezTo>
                <a:cubicBezTo>
                  <a:pt x="443" y="3037"/>
                  <a:pt x="571" y="3165"/>
                  <a:pt x="571" y="3323"/>
                </a:cubicBezTo>
                <a:lnTo>
                  <a:pt x="571" y="3323"/>
                </a:lnTo>
                <a:lnTo>
                  <a:pt x="571" y="3323"/>
                </a:lnTo>
                <a:lnTo>
                  <a:pt x="571" y="3683"/>
                </a:lnTo>
                <a:lnTo>
                  <a:pt x="0" y="3683"/>
                </a:lnTo>
                <a:lnTo>
                  <a:pt x="0" y="3323"/>
                </a:lnTo>
                <a:close/>
                <a:moveTo>
                  <a:pt x="37" y="3885"/>
                </a:moveTo>
                <a:lnTo>
                  <a:pt x="0" y="3885"/>
                </a:lnTo>
                <a:lnTo>
                  <a:pt x="0" y="7028"/>
                </a:lnTo>
                <a:lnTo>
                  <a:pt x="37" y="7028"/>
                </a:lnTo>
                <a:lnTo>
                  <a:pt x="37" y="3885"/>
                </a:lnTo>
                <a:close/>
                <a:moveTo>
                  <a:pt x="126" y="3885"/>
                </a:moveTo>
                <a:lnTo>
                  <a:pt x="89" y="3885"/>
                </a:lnTo>
                <a:lnTo>
                  <a:pt x="89" y="7028"/>
                </a:lnTo>
                <a:lnTo>
                  <a:pt x="126" y="7028"/>
                </a:lnTo>
                <a:lnTo>
                  <a:pt x="126" y="3885"/>
                </a:lnTo>
                <a:close/>
                <a:moveTo>
                  <a:pt x="215" y="3885"/>
                </a:moveTo>
                <a:lnTo>
                  <a:pt x="178" y="3885"/>
                </a:lnTo>
                <a:lnTo>
                  <a:pt x="178" y="7028"/>
                </a:lnTo>
                <a:lnTo>
                  <a:pt x="215" y="7028"/>
                </a:lnTo>
                <a:lnTo>
                  <a:pt x="215" y="3885"/>
                </a:lnTo>
                <a:close/>
                <a:moveTo>
                  <a:pt x="304" y="3885"/>
                </a:moveTo>
                <a:lnTo>
                  <a:pt x="267" y="3885"/>
                </a:lnTo>
                <a:lnTo>
                  <a:pt x="267" y="7028"/>
                </a:lnTo>
                <a:lnTo>
                  <a:pt x="304" y="7028"/>
                </a:lnTo>
                <a:lnTo>
                  <a:pt x="304" y="3885"/>
                </a:lnTo>
                <a:close/>
                <a:moveTo>
                  <a:pt x="393" y="3885"/>
                </a:moveTo>
                <a:lnTo>
                  <a:pt x="356" y="3885"/>
                </a:lnTo>
                <a:lnTo>
                  <a:pt x="356" y="7028"/>
                </a:lnTo>
                <a:lnTo>
                  <a:pt x="393" y="7028"/>
                </a:lnTo>
                <a:lnTo>
                  <a:pt x="393" y="3885"/>
                </a:lnTo>
                <a:close/>
                <a:moveTo>
                  <a:pt x="482" y="3885"/>
                </a:moveTo>
                <a:lnTo>
                  <a:pt x="445" y="3885"/>
                </a:lnTo>
                <a:lnTo>
                  <a:pt x="445" y="7028"/>
                </a:lnTo>
                <a:lnTo>
                  <a:pt x="482" y="7028"/>
                </a:lnTo>
                <a:lnTo>
                  <a:pt x="482" y="3885"/>
                </a:lnTo>
                <a:close/>
                <a:moveTo>
                  <a:pt x="571" y="3885"/>
                </a:moveTo>
                <a:lnTo>
                  <a:pt x="534" y="3885"/>
                </a:lnTo>
                <a:lnTo>
                  <a:pt x="534" y="7028"/>
                </a:lnTo>
                <a:lnTo>
                  <a:pt x="571" y="7028"/>
                </a:lnTo>
                <a:lnTo>
                  <a:pt x="571" y="388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48233321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46"/>
          <p:cNvSpPr>
            <a:spLocks noChangeArrowheads="1"/>
          </p:cNvSpPr>
          <p:nvPr/>
        </p:nvSpPr>
        <p:spPr bwMode="auto">
          <a:xfrm>
            <a:off x="476188" y="177842"/>
            <a:ext cx="1415768"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400" b="1" dirty="0">
                <a:solidFill>
                  <a:schemeClr val="accent1"/>
                </a:solidFill>
                <a:latin typeface="华文仿宋" panose="02010600040101010101" pitchFamily="2" charset="-122"/>
                <a:ea typeface="华文仿宋" panose="02010600040101010101" pitchFamily="2" charset="-122"/>
              </a:rPr>
              <a:t>赛题简介</a:t>
            </a: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latin typeface="华文仿宋" panose="02010600040101010101" pitchFamily="2" charset="-122"/>
              <a:ea typeface="华文仿宋" panose="02010600040101010101" pitchFamily="2" charset="-122"/>
              <a:sym typeface="微软雅黑" pitchFamily="34" charset="-122"/>
            </a:endParaRPr>
          </a:p>
        </p:txBody>
      </p:sp>
      <p:cxnSp>
        <p:nvCxnSpPr>
          <p:cNvPr id="36" name="直接连接符 35"/>
          <p:cNvCxnSpPr/>
          <p:nvPr/>
        </p:nvCxnSpPr>
        <p:spPr>
          <a:xfrm flipH="1">
            <a:off x="-14420" y="870741"/>
            <a:ext cx="50318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7" name="图片 36"/>
          <p:cNvPicPr>
            <a:picLocks noChangeAspect="1"/>
          </p:cNvPicPr>
          <p:nvPr/>
        </p:nvPicPr>
        <p:blipFill>
          <a:blip r:embed="rId3">
            <a:clrChange>
              <a:clrFrom>
                <a:srgbClr val="FFFFFF"/>
              </a:clrFrom>
              <a:clrTo>
                <a:srgbClr val="FFFFFF">
                  <a:alpha val="0"/>
                </a:srgbClr>
              </a:clrTo>
            </a:clrChange>
            <a:duotone>
              <a:schemeClr val="accent1">
                <a:shade val="45000"/>
                <a:satMod val="135000"/>
              </a:schemeClr>
              <a:prstClr val="white"/>
            </a:duotone>
            <a:extLst>
              <a:ext uri="{BEBA8EAE-BF5A-486C-A8C5-ECC9F3942E4B}">
                <a14:imgProps xmlns:a14="http://schemas.microsoft.com/office/drawing/2010/main">
                  <a14:imgLayer r:embed="rId4">
                    <a14:imgEffect>
                      <a14:artisticCrisscrossEtching/>
                    </a14:imgEffect>
                  </a14:imgLayer>
                </a14:imgProps>
              </a:ext>
              <a:ext uri="{28A0092B-C50C-407E-A947-70E740481C1C}">
                <a14:useLocalDpi xmlns:a14="http://schemas.microsoft.com/office/drawing/2010/main" val="0"/>
              </a:ext>
            </a:extLst>
          </a:blip>
          <a:stretch>
            <a:fillRect/>
          </a:stretch>
        </p:blipFill>
        <p:spPr>
          <a:xfrm>
            <a:off x="5950737" y="109367"/>
            <a:ext cx="2969838" cy="8787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文本框 5"/>
          <p:cNvSpPr txBox="1"/>
          <p:nvPr/>
        </p:nvSpPr>
        <p:spPr>
          <a:xfrm>
            <a:off x="929640" y="1769969"/>
            <a:ext cx="7116573" cy="538609"/>
          </a:xfrm>
          <a:prstGeom prst="rect">
            <a:avLst/>
          </a:prstGeom>
          <a:noFill/>
        </p:spPr>
        <p:txBody>
          <a:bodyPr wrap="square" rtlCol="0">
            <a:spAutoFit/>
          </a:bodyPr>
          <a:lstStyle/>
          <a:p>
            <a:r>
              <a:rPr kumimoji="1" lang="en-US" altLang="zh-CN" sz="1450" dirty="0">
                <a:solidFill>
                  <a:srgbClr val="071F65"/>
                </a:solidFill>
                <a:latin typeface="华文仿宋" panose="02010600040101010101" pitchFamily="2" charset="-122"/>
                <a:ea typeface="华文仿宋" panose="02010600040101010101" pitchFamily="2" charset="-122"/>
                <a:cs typeface="微软雅黑"/>
              </a:rPr>
              <a:t>	</a:t>
            </a:r>
          </a:p>
          <a:p>
            <a:r>
              <a:rPr kumimoji="1" lang="en-US" altLang="zh-CN" sz="1450" dirty="0">
                <a:solidFill>
                  <a:srgbClr val="071F65"/>
                </a:solidFill>
                <a:latin typeface="华文仿宋" panose="02010600040101010101" pitchFamily="2" charset="-122"/>
                <a:ea typeface="华文仿宋" panose="02010600040101010101" pitchFamily="2" charset="-122"/>
                <a:cs typeface="微软雅黑"/>
              </a:rPr>
              <a:t>	</a:t>
            </a:r>
          </a:p>
        </p:txBody>
      </p:sp>
      <p:sp>
        <p:nvSpPr>
          <p:cNvPr id="8" name="文本框 7">
            <a:extLst>
              <a:ext uri="{FF2B5EF4-FFF2-40B4-BE49-F238E27FC236}">
                <a16:creationId xmlns:a16="http://schemas.microsoft.com/office/drawing/2014/main" id="{7A683905-0EF1-4AE2-9B63-7946AC60A50B}"/>
              </a:ext>
            </a:extLst>
          </p:cNvPr>
          <p:cNvSpPr txBox="1"/>
          <p:nvPr/>
        </p:nvSpPr>
        <p:spPr>
          <a:xfrm>
            <a:off x="385946" y="1460208"/>
            <a:ext cx="4407264" cy="1431161"/>
          </a:xfrm>
          <a:prstGeom prst="rect">
            <a:avLst/>
          </a:prstGeom>
          <a:noFill/>
        </p:spPr>
        <p:txBody>
          <a:bodyPr wrap="square" rtlCol="0">
            <a:spAutoFit/>
          </a:bodyPr>
          <a:lstStyle/>
          <a:p>
            <a:r>
              <a:rPr kumimoji="1" lang="en-US" altLang="zh-CN" sz="1450" dirty="0">
                <a:solidFill>
                  <a:srgbClr val="071F65"/>
                </a:solidFill>
                <a:latin typeface="华文仿宋" panose="02010600040101010101" pitchFamily="2" charset="-122"/>
                <a:ea typeface="华文仿宋" panose="02010600040101010101" pitchFamily="2" charset="-122"/>
              </a:rPr>
              <a:t>	 </a:t>
            </a:r>
            <a:r>
              <a:rPr kumimoji="1" lang="zh-CN" altLang="en-US" sz="1450" dirty="0">
                <a:solidFill>
                  <a:srgbClr val="071F65"/>
                </a:solidFill>
                <a:latin typeface="华文仿宋" panose="02010600040101010101" pitchFamily="2" charset="-122"/>
                <a:ea typeface="华文仿宋" panose="02010600040101010101" pitchFamily="2" charset="-122"/>
              </a:rPr>
              <a:t>美国次贷危机（</a:t>
            </a:r>
            <a:r>
              <a:rPr kumimoji="1" lang="en-US" altLang="zh-CN" sz="1450" dirty="0">
                <a:solidFill>
                  <a:srgbClr val="071F65"/>
                </a:solidFill>
                <a:latin typeface="华文仿宋" panose="02010600040101010101" pitchFamily="2" charset="-122"/>
                <a:ea typeface="华文仿宋" panose="02010600040101010101" pitchFamily="2" charset="-122"/>
              </a:rPr>
              <a:t>subprime crisis</a:t>
            </a:r>
            <a:r>
              <a:rPr kumimoji="1" lang="zh-CN" altLang="en-US" sz="1450" dirty="0">
                <a:solidFill>
                  <a:srgbClr val="071F65"/>
                </a:solidFill>
                <a:latin typeface="华文仿宋" panose="02010600040101010101" pitchFamily="2" charset="-122"/>
                <a:ea typeface="华文仿宋" panose="02010600040101010101" pitchFamily="2" charset="-122"/>
              </a:rPr>
              <a:t>）是因次级抵押贷款机构破产、投资基金被迫关闭、股市剧烈震荡引起的全球性金融风暴。致使世界主要金融市场出现流动性不足危机。</a:t>
            </a:r>
            <a:endParaRPr kumimoji="1" lang="en-US" altLang="zh-CN" sz="1450" dirty="0">
              <a:solidFill>
                <a:srgbClr val="071F65"/>
              </a:solidFill>
              <a:latin typeface="华文仿宋" panose="02010600040101010101" pitchFamily="2" charset="-122"/>
              <a:ea typeface="华文仿宋" panose="02010600040101010101" pitchFamily="2" charset="-122"/>
            </a:endParaRPr>
          </a:p>
          <a:p>
            <a:r>
              <a:rPr kumimoji="1" lang="en-US" altLang="zh-CN" sz="1450" dirty="0">
                <a:solidFill>
                  <a:srgbClr val="071F65"/>
                </a:solidFill>
                <a:latin typeface="华文仿宋" panose="02010600040101010101" pitchFamily="2" charset="-122"/>
                <a:ea typeface="华文仿宋" panose="02010600040101010101" pitchFamily="2" charset="-122"/>
              </a:rPr>
              <a:t>		</a:t>
            </a:r>
          </a:p>
          <a:p>
            <a:endParaRPr kumimoji="1" lang="en-US" altLang="zh-CN" sz="1450" dirty="0">
              <a:solidFill>
                <a:srgbClr val="071F65"/>
              </a:solidFill>
              <a:latin typeface="华文仿宋" panose="02010600040101010101" pitchFamily="2" charset="-122"/>
              <a:ea typeface="华文仿宋" panose="02010600040101010101" pitchFamily="2" charset="-122"/>
            </a:endParaRPr>
          </a:p>
        </p:txBody>
      </p:sp>
      <p:sp>
        <p:nvSpPr>
          <p:cNvPr id="9" name="TextBox 30">
            <a:extLst>
              <a:ext uri="{FF2B5EF4-FFF2-40B4-BE49-F238E27FC236}">
                <a16:creationId xmlns:a16="http://schemas.microsoft.com/office/drawing/2014/main" id="{55BB3007-E193-4049-9DCC-479A0E126771}"/>
              </a:ext>
            </a:extLst>
          </p:cNvPr>
          <p:cNvSpPr txBox="1"/>
          <p:nvPr/>
        </p:nvSpPr>
        <p:spPr>
          <a:xfrm>
            <a:off x="2217030" y="254594"/>
            <a:ext cx="1107992" cy="369330"/>
          </a:xfrm>
          <a:prstGeom prst="rect">
            <a:avLst/>
          </a:prstGeom>
          <a:noFill/>
        </p:spPr>
        <p:txBody>
          <a:bodyPr wrap="none" lIns="91438" tIns="45719" rIns="91438" bIns="45719" rtlCol="0">
            <a:spAutoFit/>
          </a:bodyPr>
          <a:lstStyle/>
          <a:p>
            <a:pPr>
              <a:spcBef>
                <a:spcPct val="0"/>
              </a:spcBef>
            </a:pPr>
            <a:r>
              <a:rPr kumimoji="1" lang="zh-CN" altLang="en-US" sz="1800" b="1" dirty="0">
                <a:solidFill>
                  <a:srgbClr val="071F65"/>
                </a:solidFill>
                <a:latin typeface="华文仿宋" panose="02010600040101010101" pitchFamily="2" charset="-122"/>
                <a:ea typeface="华文仿宋" panose="02010600040101010101" pitchFamily="2" charset="-122"/>
                <a:cs typeface="微软雅黑"/>
                <a:sym typeface="微软雅黑" pitchFamily="34" charset="-122"/>
              </a:rPr>
              <a:t>赛题背景</a:t>
            </a:r>
            <a:endParaRPr kumimoji="1" lang="en-US" altLang="zh-CN" sz="1800" b="1" dirty="0">
              <a:solidFill>
                <a:srgbClr val="071F65"/>
              </a:solidFill>
              <a:latin typeface="华文仿宋" panose="02010600040101010101" pitchFamily="2" charset="-122"/>
              <a:ea typeface="华文仿宋" panose="02010600040101010101" pitchFamily="2" charset="-122"/>
              <a:cs typeface="微软雅黑"/>
              <a:sym typeface="微软雅黑" pitchFamily="34" charset="-122"/>
            </a:endParaRPr>
          </a:p>
        </p:txBody>
      </p:sp>
      <p:sp>
        <p:nvSpPr>
          <p:cNvPr id="2" name="矩形: 圆角 1">
            <a:extLst>
              <a:ext uri="{FF2B5EF4-FFF2-40B4-BE49-F238E27FC236}">
                <a16:creationId xmlns:a16="http://schemas.microsoft.com/office/drawing/2014/main" id="{47CA1231-46AE-4104-AC49-879C5040698E}"/>
              </a:ext>
            </a:extLst>
          </p:cNvPr>
          <p:cNvSpPr/>
          <p:nvPr/>
        </p:nvSpPr>
        <p:spPr>
          <a:xfrm>
            <a:off x="558779" y="3822073"/>
            <a:ext cx="1032387" cy="66662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bg1"/>
                </a:solidFill>
                <a:latin typeface="华文仿宋" panose="02010600040101010101" pitchFamily="2" charset="-122"/>
                <a:ea typeface="华文仿宋" panose="02010600040101010101" pitchFamily="2" charset="-122"/>
              </a:rPr>
              <a:t>住房市场持续繁荣</a:t>
            </a:r>
            <a:endParaRPr lang="zh-CN" altLang="en-US" dirty="0">
              <a:solidFill>
                <a:schemeClr val="bg1"/>
              </a:solidFill>
            </a:endParaRPr>
          </a:p>
        </p:txBody>
      </p:sp>
      <p:sp>
        <p:nvSpPr>
          <p:cNvPr id="12" name="矩形: 圆角 11">
            <a:extLst>
              <a:ext uri="{FF2B5EF4-FFF2-40B4-BE49-F238E27FC236}">
                <a16:creationId xmlns:a16="http://schemas.microsoft.com/office/drawing/2014/main" id="{4F62777C-0C9A-4F6B-BF4D-7FD9E0EFCB3B}"/>
              </a:ext>
            </a:extLst>
          </p:cNvPr>
          <p:cNvSpPr/>
          <p:nvPr/>
        </p:nvSpPr>
        <p:spPr>
          <a:xfrm>
            <a:off x="1896950" y="3822073"/>
            <a:ext cx="1032387" cy="6666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bg1"/>
                </a:solidFill>
                <a:latin typeface="华文仿宋" panose="02010600040101010101" pitchFamily="2" charset="-122"/>
                <a:ea typeface="华文仿宋" panose="02010600040101010101" pitchFamily="2" charset="-122"/>
              </a:rPr>
              <a:t>次贷市场迅速发展</a:t>
            </a:r>
          </a:p>
        </p:txBody>
      </p:sp>
      <p:sp>
        <p:nvSpPr>
          <p:cNvPr id="13" name="矩形: 圆角 12">
            <a:extLst>
              <a:ext uri="{FF2B5EF4-FFF2-40B4-BE49-F238E27FC236}">
                <a16:creationId xmlns:a16="http://schemas.microsoft.com/office/drawing/2014/main" id="{3BDDAEA6-E38D-4BA3-AB0A-29EDCFBEAFEC}"/>
              </a:ext>
            </a:extLst>
          </p:cNvPr>
          <p:cNvSpPr/>
          <p:nvPr/>
        </p:nvSpPr>
        <p:spPr>
          <a:xfrm>
            <a:off x="3235121" y="3822072"/>
            <a:ext cx="1032387" cy="66662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bg1"/>
                </a:solidFill>
                <a:latin typeface="华文仿宋" panose="02010600040101010101" pitchFamily="2" charset="-122"/>
                <a:ea typeface="华文仿宋" panose="02010600040101010101" pitchFamily="2" charset="-122"/>
              </a:rPr>
              <a:t>泡沫破灭市场降温</a:t>
            </a:r>
            <a:endParaRPr lang="zh-CN" altLang="en-US" dirty="0">
              <a:solidFill>
                <a:schemeClr val="bg1"/>
              </a:solidFill>
            </a:endParaRPr>
          </a:p>
        </p:txBody>
      </p:sp>
      <p:sp>
        <p:nvSpPr>
          <p:cNvPr id="14" name="矩形: 圆角 13">
            <a:extLst>
              <a:ext uri="{FF2B5EF4-FFF2-40B4-BE49-F238E27FC236}">
                <a16:creationId xmlns:a16="http://schemas.microsoft.com/office/drawing/2014/main" id="{0BD78523-757C-4B9A-A72F-8D5B7F24F474}"/>
              </a:ext>
            </a:extLst>
          </p:cNvPr>
          <p:cNvSpPr/>
          <p:nvPr/>
        </p:nvSpPr>
        <p:spPr>
          <a:xfrm>
            <a:off x="4573292" y="3822071"/>
            <a:ext cx="1032387" cy="66662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bg1"/>
                </a:solidFill>
                <a:latin typeface="华文仿宋" panose="02010600040101010101" pitchFamily="2" charset="-122"/>
                <a:ea typeface="华文仿宋" panose="02010600040101010101" pitchFamily="2" charset="-122"/>
              </a:rPr>
              <a:t>借款人</a:t>
            </a:r>
            <a:endParaRPr kumimoji="1" lang="en-US" altLang="zh-CN" dirty="0">
              <a:solidFill>
                <a:schemeClr val="bg1"/>
              </a:solidFill>
              <a:latin typeface="华文仿宋" panose="02010600040101010101" pitchFamily="2" charset="-122"/>
              <a:ea typeface="华文仿宋" panose="02010600040101010101" pitchFamily="2" charset="-122"/>
            </a:endParaRPr>
          </a:p>
          <a:p>
            <a:pPr algn="ctr"/>
            <a:r>
              <a:rPr kumimoji="1" lang="zh-CN" altLang="en-US" dirty="0">
                <a:solidFill>
                  <a:schemeClr val="bg1"/>
                </a:solidFill>
                <a:latin typeface="华文仿宋" panose="02010600040101010101" pitchFamily="2" charset="-122"/>
                <a:ea typeface="华文仿宋" panose="02010600040101010101" pitchFamily="2" charset="-122"/>
              </a:rPr>
              <a:t>无能偿款</a:t>
            </a:r>
            <a:endParaRPr lang="zh-CN" altLang="en-US" dirty="0">
              <a:solidFill>
                <a:schemeClr val="bg1"/>
              </a:solidFill>
            </a:endParaRPr>
          </a:p>
        </p:txBody>
      </p:sp>
      <p:sp>
        <p:nvSpPr>
          <p:cNvPr id="15" name="矩形: 圆角 14">
            <a:extLst>
              <a:ext uri="{FF2B5EF4-FFF2-40B4-BE49-F238E27FC236}">
                <a16:creationId xmlns:a16="http://schemas.microsoft.com/office/drawing/2014/main" id="{25F273E8-3BB3-4343-992C-CFAC1E7A490A}"/>
              </a:ext>
            </a:extLst>
          </p:cNvPr>
          <p:cNvSpPr/>
          <p:nvPr/>
        </p:nvSpPr>
        <p:spPr>
          <a:xfrm>
            <a:off x="5911463" y="3822070"/>
            <a:ext cx="1032387" cy="66662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bg1"/>
                </a:solidFill>
                <a:latin typeface="华文仿宋" panose="02010600040101010101" pitchFamily="2" charset="-122"/>
                <a:ea typeface="华文仿宋" panose="02010600040101010101" pitchFamily="2" charset="-122"/>
              </a:rPr>
              <a:t>银行</a:t>
            </a:r>
            <a:endParaRPr kumimoji="1" lang="en-US" altLang="zh-CN" dirty="0">
              <a:solidFill>
                <a:schemeClr val="bg1"/>
              </a:solidFill>
              <a:latin typeface="华文仿宋" panose="02010600040101010101" pitchFamily="2" charset="-122"/>
              <a:ea typeface="华文仿宋" panose="02010600040101010101" pitchFamily="2" charset="-122"/>
            </a:endParaRPr>
          </a:p>
          <a:p>
            <a:pPr algn="ctr"/>
            <a:r>
              <a:rPr kumimoji="1" lang="zh-CN" altLang="en-US" dirty="0">
                <a:solidFill>
                  <a:schemeClr val="bg1"/>
                </a:solidFill>
                <a:latin typeface="华文仿宋" panose="02010600040101010101" pitchFamily="2" charset="-122"/>
                <a:ea typeface="华文仿宋" panose="02010600040101010101" pitchFamily="2" charset="-122"/>
              </a:rPr>
              <a:t>收回房屋</a:t>
            </a:r>
            <a:endParaRPr lang="zh-CN" altLang="en-US" dirty="0">
              <a:solidFill>
                <a:schemeClr val="bg1"/>
              </a:solidFill>
            </a:endParaRPr>
          </a:p>
        </p:txBody>
      </p:sp>
      <p:sp>
        <p:nvSpPr>
          <p:cNvPr id="16" name="矩形: 圆角 15">
            <a:extLst>
              <a:ext uri="{FF2B5EF4-FFF2-40B4-BE49-F238E27FC236}">
                <a16:creationId xmlns:a16="http://schemas.microsoft.com/office/drawing/2014/main" id="{572CCB27-C5B0-441B-84B4-0E38D67FD025}"/>
              </a:ext>
            </a:extLst>
          </p:cNvPr>
          <p:cNvSpPr/>
          <p:nvPr/>
        </p:nvSpPr>
        <p:spPr>
          <a:xfrm>
            <a:off x="7250110" y="3811350"/>
            <a:ext cx="1032387" cy="66662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bg1"/>
                </a:solidFill>
                <a:latin typeface="华文仿宋" panose="02010600040101010101" pitchFamily="2" charset="-122"/>
                <a:ea typeface="华文仿宋" panose="02010600040101010101" pitchFamily="2" charset="-122"/>
              </a:rPr>
              <a:t>资金链</a:t>
            </a:r>
            <a:endParaRPr kumimoji="1" lang="en-US" altLang="zh-CN" dirty="0">
              <a:solidFill>
                <a:schemeClr val="bg1"/>
              </a:solidFill>
              <a:latin typeface="华文仿宋" panose="02010600040101010101" pitchFamily="2" charset="-122"/>
              <a:ea typeface="华文仿宋" panose="02010600040101010101" pitchFamily="2" charset="-122"/>
            </a:endParaRPr>
          </a:p>
          <a:p>
            <a:pPr algn="ctr"/>
            <a:r>
              <a:rPr kumimoji="1" lang="zh-CN" altLang="en-US" dirty="0">
                <a:solidFill>
                  <a:schemeClr val="bg1"/>
                </a:solidFill>
                <a:latin typeface="华文仿宋" panose="02010600040101010101" pitchFamily="2" charset="-122"/>
                <a:ea typeface="华文仿宋" panose="02010600040101010101" pitchFamily="2" charset="-122"/>
              </a:rPr>
              <a:t>断裂</a:t>
            </a:r>
            <a:endParaRPr lang="zh-CN" altLang="en-US" dirty="0">
              <a:solidFill>
                <a:schemeClr val="bg1"/>
              </a:solidFill>
            </a:endParaRPr>
          </a:p>
        </p:txBody>
      </p:sp>
      <p:sp>
        <p:nvSpPr>
          <p:cNvPr id="3" name="箭头: 右 2">
            <a:extLst>
              <a:ext uri="{FF2B5EF4-FFF2-40B4-BE49-F238E27FC236}">
                <a16:creationId xmlns:a16="http://schemas.microsoft.com/office/drawing/2014/main" id="{38D0BE4B-A794-4BBC-977A-5F56815C016C}"/>
              </a:ext>
            </a:extLst>
          </p:cNvPr>
          <p:cNvSpPr/>
          <p:nvPr/>
        </p:nvSpPr>
        <p:spPr>
          <a:xfrm>
            <a:off x="1600995" y="4083685"/>
            <a:ext cx="290056" cy="1708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箭头: 右 16">
            <a:extLst>
              <a:ext uri="{FF2B5EF4-FFF2-40B4-BE49-F238E27FC236}">
                <a16:creationId xmlns:a16="http://schemas.microsoft.com/office/drawing/2014/main" id="{9A76FC4B-F9BB-4330-9EF3-748F836D6CF9}"/>
              </a:ext>
            </a:extLst>
          </p:cNvPr>
          <p:cNvSpPr/>
          <p:nvPr/>
        </p:nvSpPr>
        <p:spPr>
          <a:xfrm>
            <a:off x="2946053" y="4059263"/>
            <a:ext cx="290056" cy="1708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箭头: 右 17">
            <a:extLst>
              <a:ext uri="{FF2B5EF4-FFF2-40B4-BE49-F238E27FC236}">
                <a16:creationId xmlns:a16="http://schemas.microsoft.com/office/drawing/2014/main" id="{16723B2B-A7FC-4B77-8469-EB484B51B39B}"/>
              </a:ext>
            </a:extLst>
          </p:cNvPr>
          <p:cNvSpPr/>
          <p:nvPr/>
        </p:nvSpPr>
        <p:spPr>
          <a:xfrm>
            <a:off x="4282284" y="4059263"/>
            <a:ext cx="290056" cy="1708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箭头: 右 18">
            <a:extLst>
              <a:ext uri="{FF2B5EF4-FFF2-40B4-BE49-F238E27FC236}">
                <a16:creationId xmlns:a16="http://schemas.microsoft.com/office/drawing/2014/main" id="{6E5FA49E-CDE6-4CA7-9882-138B68BC205D}"/>
              </a:ext>
            </a:extLst>
          </p:cNvPr>
          <p:cNvSpPr/>
          <p:nvPr/>
        </p:nvSpPr>
        <p:spPr>
          <a:xfrm>
            <a:off x="5621407" y="4040979"/>
            <a:ext cx="290056" cy="1708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箭头: 右 19">
            <a:extLst>
              <a:ext uri="{FF2B5EF4-FFF2-40B4-BE49-F238E27FC236}">
                <a16:creationId xmlns:a16="http://schemas.microsoft.com/office/drawing/2014/main" id="{A420EB63-8432-4C77-B9B9-0450689FEDDC}"/>
              </a:ext>
            </a:extLst>
          </p:cNvPr>
          <p:cNvSpPr/>
          <p:nvPr/>
        </p:nvSpPr>
        <p:spPr>
          <a:xfrm>
            <a:off x="6957851" y="4043915"/>
            <a:ext cx="290056" cy="1708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7D2AE1A3-56F2-49E1-9286-2D0085DB9E62}"/>
              </a:ext>
            </a:extLst>
          </p:cNvPr>
          <p:cNvPicPr>
            <a:picLocks noChangeAspect="1"/>
          </p:cNvPicPr>
          <p:nvPr/>
        </p:nvPicPr>
        <p:blipFill>
          <a:blip r:embed="rId5"/>
          <a:stretch>
            <a:fillRect/>
          </a:stretch>
        </p:blipFill>
        <p:spPr>
          <a:xfrm>
            <a:off x="4896523" y="988113"/>
            <a:ext cx="3693384" cy="2487002"/>
          </a:xfrm>
          <a:prstGeom prst="rect">
            <a:avLst/>
          </a:prstGeom>
        </p:spPr>
      </p:pic>
    </p:spTree>
    <p:extLst>
      <p:ext uri="{BB962C8B-B14F-4D97-AF65-F5344CB8AC3E}">
        <p14:creationId xmlns:p14="http://schemas.microsoft.com/office/powerpoint/2010/main" val="88739202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46"/>
          <p:cNvSpPr>
            <a:spLocks noChangeArrowheads="1"/>
          </p:cNvSpPr>
          <p:nvPr/>
        </p:nvSpPr>
        <p:spPr bwMode="auto">
          <a:xfrm>
            <a:off x="476188" y="177842"/>
            <a:ext cx="1415768"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400" b="1" dirty="0">
                <a:solidFill>
                  <a:schemeClr val="accent1"/>
                </a:solidFill>
                <a:latin typeface="华文仿宋" panose="02010600040101010101" pitchFamily="2" charset="-122"/>
                <a:ea typeface="华文仿宋" panose="02010600040101010101" pitchFamily="2" charset="-122"/>
              </a:rPr>
              <a:t>赛题简介</a:t>
            </a: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latin typeface="华文仿宋" panose="02010600040101010101" pitchFamily="2" charset="-122"/>
              <a:ea typeface="华文仿宋" panose="02010600040101010101" pitchFamily="2" charset="-122"/>
              <a:sym typeface="微软雅黑" pitchFamily="34" charset="-122"/>
            </a:endParaRPr>
          </a:p>
        </p:txBody>
      </p:sp>
      <p:cxnSp>
        <p:nvCxnSpPr>
          <p:cNvPr id="36" name="直接连接符 35"/>
          <p:cNvCxnSpPr/>
          <p:nvPr/>
        </p:nvCxnSpPr>
        <p:spPr>
          <a:xfrm flipH="1">
            <a:off x="-14420" y="870741"/>
            <a:ext cx="50318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7" name="图片 36"/>
          <p:cNvPicPr>
            <a:picLocks noChangeAspect="1"/>
          </p:cNvPicPr>
          <p:nvPr/>
        </p:nvPicPr>
        <p:blipFill>
          <a:blip r:embed="rId3">
            <a:clrChange>
              <a:clrFrom>
                <a:srgbClr val="FFFFFF"/>
              </a:clrFrom>
              <a:clrTo>
                <a:srgbClr val="FFFFFF">
                  <a:alpha val="0"/>
                </a:srgbClr>
              </a:clrTo>
            </a:clrChange>
            <a:duotone>
              <a:schemeClr val="accent1">
                <a:shade val="45000"/>
                <a:satMod val="135000"/>
              </a:schemeClr>
              <a:prstClr val="white"/>
            </a:duotone>
            <a:extLst>
              <a:ext uri="{BEBA8EAE-BF5A-486C-A8C5-ECC9F3942E4B}">
                <a14:imgProps xmlns:a14="http://schemas.microsoft.com/office/drawing/2010/main">
                  <a14:imgLayer r:embed="rId4">
                    <a14:imgEffect>
                      <a14:artisticCrisscrossEtching/>
                    </a14:imgEffect>
                  </a14:imgLayer>
                </a14:imgProps>
              </a:ext>
              <a:ext uri="{28A0092B-C50C-407E-A947-70E740481C1C}">
                <a14:useLocalDpi xmlns:a14="http://schemas.microsoft.com/office/drawing/2010/main" val="0"/>
              </a:ext>
            </a:extLst>
          </a:blip>
          <a:stretch>
            <a:fillRect/>
          </a:stretch>
        </p:blipFill>
        <p:spPr>
          <a:xfrm>
            <a:off x="5950737" y="109367"/>
            <a:ext cx="2969838" cy="8787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文本框 5"/>
          <p:cNvSpPr txBox="1"/>
          <p:nvPr/>
        </p:nvSpPr>
        <p:spPr>
          <a:xfrm>
            <a:off x="929640" y="1769969"/>
            <a:ext cx="7116573" cy="538609"/>
          </a:xfrm>
          <a:prstGeom prst="rect">
            <a:avLst/>
          </a:prstGeom>
          <a:noFill/>
        </p:spPr>
        <p:txBody>
          <a:bodyPr wrap="square" rtlCol="0">
            <a:spAutoFit/>
          </a:bodyPr>
          <a:lstStyle/>
          <a:p>
            <a:r>
              <a:rPr kumimoji="1" lang="en-US" altLang="zh-CN" sz="1450" dirty="0">
                <a:solidFill>
                  <a:srgbClr val="071F65"/>
                </a:solidFill>
                <a:latin typeface="华文仿宋" panose="02010600040101010101" pitchFamily="2" charset="-122"/>
                <a:ea typeface="华文仿宋" panose="02010600040101010101" pitchFamily="2" charset="-122"/>
                <a:cs typeface="微软雅黑"/>
              </a:rPr>
              <a:t>	</a:t>
            </a:r>
          </a:p>
          <a:p>
            <a:r>
              <a:rPr kumimoji="1" lang="en-US" altLang="zh-CN" sz="1450" dirty="0">
                <a:solidFill>
                  <a:srgbClr val="071F65"/>
                </a:solidFill>
                <a:latin typeface="华文仿宋" panose="02010600040101010101" pitchFamily="2" charset="-122"/>
                <a:ea typeface="华文仿宋" panose="02010600040101010101" pitchFamily="2" charset="-122"/>
                <a:cs typeface="微软雅黑"/>
              </a:rPr>
              <a:t>	</a:t>
            </a:r>
          </a:p>
        </p:txBody>
      </p:sp>
      <p:pic>
        <p:nvPicPr>
          <p:cNvPr id="11" name="图片 10">
            <a:extLst>
              <a:ext uri="{FF2B5EF4-FFF2-40B4-BE49-F238E27FC236}">
                <a16:creationId xmlns:a16="http://schemas.microsoft.com/office/drawing/2014/main" id="{3C7290CE-00EC-40C6-9000-8B048EE67CD7}"/>
              </a:ext>
            </a:extLst>
          </p:cNvPr>
          <p:cNvPicPr/>
          <p:nvPr/>
        </p:nvPicPr>
        <p:blipFill>
          <a:blip r:embed="rId5"/>
          <a:stretch>
            <a:fillRect/>
          </a:stretch>
        </p:blipFill>
        <p:spPr>
          <a:xfrm>
            <a:off x="501585" y="1622156"/>
            <a:ext cx="7997295" cy="2596493"/>
          </a:xfrm>
          <a:prstGeom prst="rect">
            <a:avLst/>
          </a:prstGeom>
        </p:spPr>
      </p:pic>
    </p:spTree>
    <p:extLst>
      <p:ext uri="{BB962C8B-B14F-4D97-AF65-F5344CB8AC3E}">
        <p14:creationId xmlns:p14="http://schemas.microsoft.com/office/powerpoint/2010/main" val="289807620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46"/>
          <p:cNvSpPr>
            <a:spLocks noChangeArrowheads="1"/>
          </p:cNvSpPr>
          <p:nvPr/>
        </p:nvSpPr>
        <p:spPr bwMode="auto">
          <a:xfrm>
            <a:off x="476188" y="177842"/>
            <a:ext cx="1415768"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400" b="1" dirty="0">
                <a:solidFill>
                  <a:schemeClr val="accent1"/>
                </a:solidFill>
                <a:latin typeface="华文仿宋" panose="02010600040101010101" pitchFamily="2" charset="-122"/>
                <a:ea typeface="华文仿宋" panose="02010600040101010101" pitchFamily="2" charset="-122"/>
              </a:rPr>
              <a:t>赛题简介</a:t>
            </a: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latin typeface="华文仿宋" panose="02010600040101010101" pitchFamily="2" charset="-122"/>
              <a:ea typeface="华文仿宋" panose="02010600040101010101" pitchFamily="2" charset="-122"/>
              <a:sym typeface="微软雅黑" pitchFamily="34" charset="-122"/>
            </a:endParaRPr>
          </a:p>
        </p:txBody>
      </p:sp>
      <p:cxnSp>
        <p:nvCxnSpPr>
          <p:cNvPr id="36" name="直接连接符 35"/>
          <p:cNvCxnSpPr/>
          <p:nvPr/>
        </p:nvCxnSpPr>
        <p:spPr>
          <a:xfrm flipH="1">
            <a:off x="-14420" y="870741"/>
            <a:ext cx="50318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7" name="图片 36"/>
          <p:cNvPicPr>
            <a:picLocks noChangeAspect="1"/>
          </p:cNvPicPr>
          <p:nvPr/>
        </p:nvPicPr>
        <p:blipFill>
          <a:blip r:embed="rId3">
            <a:clrChange>
              <a:clrFrom>
                <a:srgbClr val="FFFFFF"/>
              </a:clrFrom>
              <a:clrTo>
                <a:srgbClr val="FFFFFF">
                  <a:alpha val="0"/>
                </a:srgbClr>
              </a:clrTo>
            </a:clrChange>
            <a:duotone>
              <a:schemeClr val="accent1">
                <a:shade val="45000"/>
                <a:satMod val="135000"/>
              </a:schemeClr>
              <a:prstClr val="white"/>
            </a:duotone>
            <a:extLst>
              <a:ext uri="{BEBA8EAE-BF5A-486C-A8C5-ECC9F3942E4B}">
                <a14:imgProps xmlns:a14="http://schemas.microsoft.com/office/drawing/2010/main">
                  <a14:imgLayer r:embed="rId4">
                    <a14:imgEffect>
                      <a14:artisticCrisscrossEtching/>
                    </a14:imgEffect>
                  </a14:imgLayer>
                </a14:imgProps>
              </a:ext>
              <a:ext uri="{28A0092B-C50C-407E-A947-70E740481C1C}">
                <a14:useLocalDpi xmlns:a14="http://schemas.microsoft.com/office/drawing/2010/main" val="0"/>
              </a:ext>
            </a:extLst>
          </a:blip>
          <a:stretch>
            <a:fillRect/>
          </a:stretch>
        </p:blipFill>
        <p:spPr>
          <a:xfrm>
            <a:off x="5950737" y="109367"/>
            <a:ext cx="2969838" cy="8787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文本框 5"/>
          <p:cNvSpPr txBox="1"/>
          <p:nvPr/>
        </p:nvSpPr>
        <p:spPr>
          <a:xfrm>
            <a:off x="929640" y="1318464"/>
            <a:ext cx="7116573" cy="538609"/>
          </a:xfrm>
          <a:prstGeom prst="rect">
            <a:avLst/>
          </a:prstGeom>
          <a:noFill/>
        </p:spPr>
        <p:txBody>
          <a:bodyPr wrap="square" rtlCol="0">
            <a:spAutoFit/>
          </a:bodyPr>
          <a:lstStyle/>
          <a:p>
            <a:r>
              <a:rPr kumimoji="1" lang="en-US" altLang="zh-CN" sz="1450" dirty="0">
                <a:solidFill>
                  <a:srgbClr val="071F65"/>
                </a:solidFill>
                <a:latin typeface="华文仿宋" panose="02010600040101010101" pitchFamily="2" charset="-122"/>
                <a:ea typeface="华文仿宋" panose="02010600040101010101" pitchFamily="2" charset="-122"/>
                <a:cs typeface="微软雅黑"/>
              </a:rPr>
              <a:t>	</a:t>
            </a:r>
          </a:p>
          <a:p>
            <a:r>
              <a:rPr kumimoji="1" lang="en-US" altLang="zh-CN" sz="1450" dirty="0">
                <a:solidFill>
                  <a:srgbClr val="071F65"/>
                </a:solidFill>
                <a:latin typeface="华文仿宋" panose="02010600040101010101" pitchFamily="2" charset="-122"/>
                <a:ea typeface="华文仿宋" panose="02010600040101010101" pitchFamily="2" charset="-122"/>
                <a:cs typeface="微软雅黑"/>
              </a:rPr>
              <a:t>	</a:t>
            </a:r>
          </a:p>
        </p:txBody>
      </p:sp>
      <p:sp>
        <p:nvSpPr>
          <p:cNvPr id="8" name="TextBox 30">
            <a:extLst>
              <a:ext uri="{FF2B5EF4-FFF2-40B4-BE49-F238E27FC236}">
                <a16:creationId xmlns:a16="http://schemas.microsoft.com/office/drawing/2014/main" id="{D1707876-AD0E-4998-8647-0AA665D1DCDA}"/>
              </a:ext>
            </a:extLst>
          </p:cNvPr>
          <p:cNvSpPr txBox="1"/>
          <p:nvPr/>
        </p:nvSpPr>
        <p:spPr>
          <a:xfrm>
            <a:off x="2217030" y="254594"/>
            <a:ext cx="1107992" cy="369330"/>
          </a:xfrm>
          <a:prstGeom prst="rect">
            <a:avLst/>
          </a:prstGeom>
          <a:noFill/>
        </p:spPr>
        <p:txBody>
          <a:bodyPr wrap="none" lIns="91438" tIns="45719" rIns="91438" bIns="45719" rtlCol="0">
            <a:spAutoFit/>
          </a:bodyPr>
          <a:lstStyle/>
          <a:p>
            <a:pPr>
              <a:spcBef>
                <a:spcPct val="0"/>
              </a:spcBef>
            </a:pPr>
            <a:r>
              <a:rPr kumimoji="1" lang="zh-CN" altLang="en-US" sz="1800" b="1" dirty="0">
                <a:solidFill>
                  <a:srgbClr val="071F65"/>
                </a:solidFill>
                <a:latin typeface="华文仿宋" panose="02010600040101010101" pitchFamily="2" charset="-122"/>
                <a:ea typeface="华文仿宋" panose="02010600040101010101" pitchFamily="2" charset="-122"/>
                <a:cs typeface="微软雅黑"/>
                <a:sym typeface="微软雅黑" pitchFamily="34" charset="-122"/>
              </a:rPr>
              <a:t>赛题任务</a:t>
            </a:r>
            <a:endParaRPr kumimoji="1" lang="en-US" altLang="zh-CN" sz="1800" b="1" dirty="0">
              <a:solidFill>
                <a:srgbClr val="071F65"/>
              </a:solidFill>
              <a:latin typeface="华文仿宋" panose="02010600040101010101" pitchFamily="2" charset="-122"/>
              <a:ea typeface="华文仿宋" panose="02010600040101010101" pitchFamily="2" charset="-122"/>
              <a:cs typeface="微软雅黑"/>
              <a:sym typeface="微软雅黑" pitchFamily="34" charset="-122"/>
            </a:endParaRPr>
          </a:p>
        </p:txBody>
      </p:sp>
      <p:sp>
        <p:nvSpPr>
          <p:cNvPr id="9" name="文本框 8">
            <a:extLst>
              <a:ext uri="{FF2B5EF4-FFF2-40B4-BE49-F238E27FC236}">
                <a16:creationId xmlns:a16="http://schemas.microsoft.com/office/drawing/2014/main" id="{49EE74A9-E3E6-4F36-AAD3-B2A9A78D0996}"/>
              </a:ext>
            </a:extLst>
          </p:cNvPr>
          <p:cNvSpPr txBox="1"/>
          <p:nvPr/>
        </p:nvSpPr>
        <p:spPr>
          <a:xfrm>
            <a:off x="954382" y="1344353"/>
            <a:ext cx="6497648" cy="3439403"/>
          </a:xfrm>
          <a:prstGeom prst="rect">
            <a:avLst/>
          </a:prstGeom>
          <a:noFill/>
        </p:spPr>
        <p:txBody>
          <a:bodyPr wrap="square" rtlCol="0">
            <a:spAutoFit/>
          </a:bodyPr>
          <a:lstStyle/>
          <a:p>
            <a:r>
              <a:rPr kumimoji="1" lang="zh-CN" altLang="en-US" sz="1450" b="1" dirty="0">
                <a:solidFill>
                  <a:srgbClr val="071F65"/>
                </a:solidFill>
                <a:latin typeface="华文仿宋" panose="02010600040101010101" pitchFamily="2" charset="-122"/>
                <a:ea typeface="华文仿宋" panose="02010600040101010101" pitchFamily="2" charset="-122"/>
              </a:rPr>
              <a:t>数据来源</a:t>
            </a:r>
            <a:r>
              <a:rPr kumimoji="1" lang="zh-CN" altLang="en-US" sz="1450" dirty="0">
                <a:solidFill>
                  <a:srgbClr val="071F65"/>
                </a:solidFill>
                <a:latin typeface="华文仿宋" panose="02010600040101010101" pitchFamily="2" charset="-122"/>
                <a:ea typeface="华文仿宋" panose="02010600040101010101" pitchFamily="2" charset="-122"/>
              </a:rPr>
              <a:t>：</a:t>
            </a:r>
            <a:r>
              <a:rPr kumimoji="1" lang="zh-CN" altLang="zh-CN" sz="1450" dirty="0">
                <a:solidFill>
                  <a:srgbClr val="071F65"/>
                </a:solidFill>
                <a:latin typeface="华文仿宋" panose="02010600040101010101" pitchFamily="2" charset="-122"/>
                <a:ea typeface="华文仿宋" panose="02010600040101010101" pitchFamily="2" charset="-122"/>
              </a:rPr>
              <a:t>融</a:t>
            </a:r>
            <a:r>
              <a:rPr kumimoji="1" lang="en-US" altLang="zh-CN" sz="1450" dirty="0">
                <a:solidFill>
                  <a:srgbClr val="071F65"/>
                </a:solidFill>
                <a:latin typeface="华文仿宋" panose="02010600040101010101" pitchFamily="2" charset="-122"/>
                <a:ea typeface="华文仿宋" panose="02010600040101010101" pitchFamily="2" charset="-122"/>
              </a:rPr>
              <a:t>360</a:t>
            </a:r>
            <a:r>
              <a:rPr kumimoji="1" lang="zh-CN" altLang="zh-CN" sz="1450" dirty="0">
                <a:solidFill>
                  <a:srgbClr val="071F65"/>
                </a:solidFill>
                <a:latin typeface="华文仿宋" panose="02010600040101010101" pitchFamily="2" charset="-122"/>
                <a:ea typeface="华文仿宋" panose="02010600040101010101" pitchFamily="2" charset="-122"/>
              </a:rPr>
              <a:t>与平台上的金融机构合作，提供了近</a:t>
            </a:r>
            <a:r>
              <a:rPr kumimoji="1" lang="en-US" altLang="zh-CN" sz="1450" dirty="0">
                <a:solidFill>
                  <a:srgbClr val="071F65"/>
                </a:solidFill>
                <a:latin typeface="华文仿宋" panose="02010600040101010101" pitchFamily="2" charset="-122"/>
                <a:ea typeface="华文仿宋" panose="02010600040101010101" pitchFamily="2" charset="-122"/>
              </a:rPr>
              <a:t>7</a:t>
            </a:r>
            <a:r>
              <a:rPr kumimoji="1" lang="zh-CN" altLang="zh-CN" sz="1450" dirty="0">
                <a:solidFill>
                  <a:srgbClr val="071F65"/>
                </a:solidFill>
                <a:latin typeface="华文仿宋" panose="02010600040101010101" pitchFamily="2" charset="-122"/>
                <a:ea typeface="华文仿宋" panose="02010600040101010101" pitchFamily="2" charset="-122"/>
              </a:rPr>
              <a:t>万贷款用户的</a:t>
            </a:r>
            <a:r>
              <a:rPr kumimoji="1" lang="zh-CN" altLang="en-US" sz="1450" dirty="0">
                <a:solidFill>
                  <a:srgbClr val="071F65"/>
                </a:solidFill>
                <a:latin typeface="华文仿宋" panose="02010600040101010101" pitchFamily="2" charset="-122"/>
                <a:ea typeface="华文仿宋" panose="02010600040101010101" pitchFamily="2" charset="-122"/>
              </a:rPr>
              <a:t>数据信息</a:t>
            </a:r>
            <a:endParaRPr kumimoji="1" lang="en-US" altLang="zh-CN" sz="1450" dirty="0">
              <a:solidFill>
                <a:srgbClr val="071F65"/>
              </a:solidFill>
              <a:latin typeface="华文仿宋" panose="02010600040101010101" pitchFamily="2" charset="-122"/>
              <a:ea typeface="华文仿宋" panose="02010600040101010101" pitchFamily="2" charset="-122"/>
            </a:endParaRPr>
          </a:p>
          <a:p>
            <a:r>
              <a:rPr kumimoji="1" lang="zh-CN" altLang="en-US" sz="1450" b="1" dirty="0">
                <a:solidFill>
                  <a:srgbClr val="071F65"/>
                </a:solidFill>
                <a:latin typeface="华文仿宋" panose="02010600040101010101" pitchFamily="2" charset="-122"/>
                <a:ea typeface="华文仿宋" panose="02010600040101010101" pitchFamily="2" charset="-122"/>
              </a:rPr>
              <a:t>数据内容</a:t>
            </a:r>
            <a:r>
              <a:rPr kumimoji="1" lang="zh-CN" altLang="en-US" sz="1450" dirty="0">
                <a:solidFill>
                  <a:srgbClr val="071F65"/>
                </a:solidFill>
                <a:latin typeface="华文仿宋" panose="02010600040101010101" pitchFamily="2" charset="-122"/>
                <a:ea typeface="华文仿宋" panose="02010600040101010101" pitchFamily="2" charset="-122"/>
              </a:rPr>
              <a:t>：用户</a:t>
            </a:r>
            <a:r>
              <a:rPr kumimoji="1" lang="zh-CN" altLang="zh-CN" sz="1450" dirty="0">
                <a:solidFill>
                  <a:srgbClr val="071F65"/>
                </a:solidFill>
                <a:latin typeface="华文仿宋" panose="02010600040101010101" pitchFamily="2" charset="-122"/>
                <a:ea typeface="华文仿宋" panose="02010600040101010101" pitchFamily="2" charset="-122"/>
              </a:rPr>
              <a:t>基本身份信息、消费行为、银行还款等数据信息</a:t>
            </a:r>
            <a:endParaRPr kumimoji="1" lang="en-US" altLang="zh-CN" sz="1450" dirty="0">
              <a:solidFill>
                <a:srgbClr val="071F65"/>
              </a:solidFill>
              <a:latin typeface="华文仿宋" panose="02010600040101010101" pitchFamily="2" charset="-122"/>
              <a:ea typeface="华文仿宋" panose="02010600040101010101" pitchFamily="2" charset="-122"/>
            </a:endParaRPr>
          </a:p>
          <a:p>
            <a:endParaRPr kumimoji="1" lang="en-US" altLang="zh-CN" sz="1450" dirty="0">
              <a:solidFill>
                <a:srgbClr val="071F65"/>
              </a:solidFill>
              <a:latin typeface="华文仿宋" panose="02010600040101010101" pitchFamily="2" charset="-122"/>
              <a:ea typeface="华文仿宋" panose="02010600040101010101" pitchFamily="2" charset="-122"/>
            </a:endParaRPr>
          </a:p>
          <a:p>
            <a:endParaRPr kumimoji="1" lang="en-US" altLang="zh-CN" sz="1450" dirty="0">
              <a:solidFill>
                <a:srgbClr val="071F65"/>
              </a:solidFill>
              <a:latin typeface="华文仿宋" panose="02010600040101010101" pitchFamily="2" charset="-122"/>
              <a:ea typeface="华文仿宋" panose="02010600040101010101" pitchFamily="2" charset="-122"/>
            </a:endParaRPr>
          </a:p>
          <a:p>
            <a:endParaRPr kumimoji="1" lang="en-US" altLang="zh-CN" sz="1450" dirty="0">
              <a:solidFill>
                <a:srgbClr val="071F65"/>
              </a:solidFill>
              <a:latin typeface="华文仿宋" panose="02010600040101010101" pitchFamily="2" charset="-122"/>
              <a:ea typeface="华文仿宋" panose="02010600040101010101" pitchFamily="2" charset="-122"/>
            </a:endParaRPr>
          </a:p>
          <a:p>
            <a:endParaRPr kumimoji="1" lang="en-US" altLang="zh-CN" sz="1450" dirty="0">
              <a:solidFill>
                <a:srgbClr val="071F65"/>
              </a:solidFill>
              <a:latin typeface="华文仿宋" panose="02010600040101010101" pitchFamily="2" charset="-122"/>
              <a:ea typeface="华文仿宋" panose="02010600040101010101" pitchFamily="2" charset="-122"/>
            </a:endParaRPr>
          </a:p>
          <a:p>
            <a:endParaRPr kumimoji="1" lang="en-US" altLang="zh-CN" sz="1450" dirty="0">
              <a:solidFill>
                <a:srgbClr val="071F65"/>
              </a:solidFill>
              <a:latin typeface="华文仿宋" panose="02010600040101010101" pitchFamily="2" charset="-122"/>
              <a:ea typeface="华文仿宋" panose="02010600040101010101" pitchFamily="2" charset="-122"/>
            </a:endParaRPr>
          </a:p>
          <a:p>
            <a:endParaRPr kumimoji="1" lang="en-US" altLang="zh-CN" sz="1450" dirty="0">
              <a:solidFill>
                <a:srgbClr val="071F65"/>
              </a:solidFill>
              <a:latin typeface="华文仿宋" panose="02010600040101010101" pitchFamily="2" charset="-122"/>
              <a:ea typeface="华文仿宋" panose="02010600040101010101" pitchFamily="2" charset="-122"/>
            </a:endParaRPr>
          </a:p>
          <a:p>
            <a:endParaRPr kumimoji="1" lang="en-US" altLang="zh-CN" sz="1450" dirty="0">
              <a:solidFill>
                <a:srgbClr val="071F65"/>
              </a:solidFill>
              <a:latin typeface="华文仿宋" panose="02010600040101010101" pitchFamily="2" charset="-122"/>
              <a:ea typeface="华文仿宋" panose="02010600040101010101" pitchFamily="2" charset="-122"/>
            </a:endParaRPr>
          </a:p>
          <a:p>
            <a:endParaRPr kumimoji="1" lang="en-US" altLang="zh-CN" sz="1450" dirty="0">
              <a:solidFill>
                <a:srgbClr val="071F65"/>
              </a:solidFill>
              <a:latin typeface="华文仿宋" panose="02010600040101010101" pitchFamily="2" charset="-122"/>
              <a:ea typeface="华文仿宋" panose="02010600040101010101" pitchFamily="2" charset="-122"/>
            </a:endParaRPr>
          </a:p>
          <a:p>
            <a:endParaRPr kumimoji="1" lang="en-US" altLang="zh-CN" sz="1450" dirty="0">
              <a:solidFill>
                <a:srgbClr val="071F65"/>
              </a:solidFill>
              <a:latin typeface="华文仿宋" panose="02010600040101010101" pitchFamily="2" charset="-122"/>
              <a:ea typeface="华文仿宋" panose="02010600040101010101" pitchFamily="2" charset="-122"/>
            </a:endParaRPr>
          </a:p>
          <a:p>
            <a:endParaRPr kumimoji="1" lang="en-US" altLang="zh-CN" sz="1450" dirty="0">
              <a:solidFill>
                <a:srgbClr val="071F65"/>
              </a:solidFill>
              <a:latin typeface="华文仿宋" panose="02010600040101010101" pitchFamily="2" charset="-122"/>
              <a:ea typeface="华文仿宋" panose="02010600040101010101" pitchFamily="2" charset="-122"/>
            </a:endParaRPr>
          </a:p>
          <a:p>
            <a:r>
              <a:rPr kumimoji="1" lang="zh-CN" altLang="zh-CN" sz="1450" dirty="0">
                <a:solidFill>
                  <a:srgbClr val="071F65"/>
                </a:solidFill>
                <a:latin typeface="华文仿宋" panose="02010600040101010101" pitchFamily="2" charset="-122"/>
                <a:ea typeface="华文仿宋" panose="02010600040101010101" pitchFamily="2" charset="-122"/>
              </a:rPr>
              <a:t>需要参赛者以此建立准确的风险控制模型，来预测用户是否会逾期还款。</a:t>
            </a:r>
            <a:endParaRPr kumimoji="1" lang="en-US" altLang="zh-CN" sz="1450" dirty="0">
              <a:solidFill>
                <a:srgbClr val="071F65"/>
              </a:solidFill>
              <a:latin typeface="华文仿宋" panose="02010600040101010101" pitchFamily="2" charset="-122"/>
              <a:ea typeface="华文仿宋" panose="02010600040101010101" pitchFamily="2" charset="-122"/>
            </a:endParaRPr>
          </a:p>
          <a:p>
            <a:endParaRPr kumimoji="1" lang="en-US" altLang="zh-CN" sz="1450" dirty="0">
              <a:solidFill>
                <a:srgbClr val="071F65"/>
              </a:solidFill>
              <a:latin typeface="华文仿宋" panose="02010600040101010101" pitchFamily="2" charset="-122"/>
              <a:ea typeface="华文仿宋" panose="02010600040101010101" pitchFamily="2" charset="-122"/>
            </a:endParaRPr>
          </a:p>
          <a:p>
            <a:r>
              <a:rPr kumimoji="1" lang="zh-CN" altLang="en-US" sz="1450" dirty="0">
                <a:solidFill>
                  <a:srgbClr val="071F65"/>
                </a:solidFill>
                <a:latin typeface="华文仿宋" panose="02010600040101010101" pitchFamily="2" charset="-122"/>
                <a:ea typeface="华文仿宋" panose="02010600040101010101" pitchFamily="2" charset="-122"/>
              </a:rPr>
              <a:t>本质：二分类问题</a:t>
            </a:r>
            <a:endParaRPr kumimoji="1" lang="zh-CN" altLang="zh-CN" sz="1450" dirty="0">
              <a:solidFill>
                <a:srgbClr val="071F65"/>
              </a:solidFill>
              <a:latin typeface="华文仿宋" panose="02010600040101010101" pitchFamily="2" charset="-122"/>
              <a:ea typeface="华文仿宋" panose="02010600040101010101" pitchFamily="2" charset="-122"/>
            </a:endParaRPr>
          </a:p>
        </p:txBody>
      </p:sp>
      <p:sp>
        <p:nvSpPr>
          <p:cNvPr id="2" name="椭圆 1">
            <a:extLst>
              <a:ext uri="{FF2B5EF4-FFF2-40B4-BE49-F238E27FC236}">
                <a16:creationId xmlns:a16="http://schemas.microsoft.com/office/drawing/2014/main" id="{BF79BDA4-50B5-4E54-B28D-B719E933AF51}"/>
              </a:ext>
            </a:extLst>
          </p:cNvPr>
          <p:cNvSpPr/>
          <p:nvPr/>
        </p:nvSpPr>
        <p:spPr>
          <a:xfrm>
            <a:off x="2083560" y="2417221"/>
            <a:ext cx="1241462" cy="122701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华文仿宋" panose="02010600040101010101" pitchFamily="2" charset="-122"/>
                <a:ea typeface="华文仿宋" panose="02010600040101010101" pitchFamily="2" charset="-122"/>
              </a:rPr>
              <a:t>训练集</a:t>
            </a:r>
            <a:endParaRPr lang="en-US" altLang="zh-CN" dirty="0">
              <a:latin typeface="华文仿宋" panose="02010600040101010101" pitchFamily="2" charset="-122"/>
              <a:ea typeface="华文仿宋" panose="02010600040101010101" pitchFamily="2" charset="-122"/>
            </a:endParaRPr>
          </a:p>
          <a:p>
            <a:pPr algn="ctr"/>
            <a:r>
              <a:rPr lang="en-US" altLang="zh-CN" dirty="0">
                <a:latin typeface="华文仿宋" panose="02010600040101010101" pitchFamily="2" charset="-122"/>
                <a:ea typeface="华文仿宋" panose="02010600040101010101" pitchFamily="2" charset="-122"/>
              </a:rPr>
              <a:t>55595</a:t>
            </a:r>
            <a:endParaRPr lang="zh-CN" altLang="en-US" dirty="0">
              <a:latin typeface="华文仿宋" panose="02010600040101010101" pitchFamily="2" charset="-122"/>
              <a:ea typeface="华文仿宋" panose="02010600040101010101" pitchFamily="2" charset="-122"/>
            </a:endParaRPr>
          </a:p>
        </p:txBody>
      </p:sp>
      <p:sp>
        <p:nvSpPr>
          <p:cNvPr id="12" name="椭圆 11">
            <a:extLst>
              <a:ext uri="{FF2B5EF4-FFF2-40B4-BE49-F238E27FC236}">
                <a16:creationId xmlns:a16="http://schemas.microsoft.com/office/drawing/2014/main" id="{7AE098E0-BA50-486E-BAAF-FE77B96CFDED}"/>
              </a:ext>
            </a:extLst>
          </p:cNvPr>
          <p:cNvSpPr/>
          <p:nvPr/>
        </p:nvSpPr>
        <p:spPr>
          <a:xfrm>
            <a:off x="5081391" y="2417220"/>
            <a:ext cx="1241462" cy="122701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华文仿宋" panose="02010600040101010101" pitchFamily="2" charset="-122"/>
                <a:ea typeface="华文仿宋" panose="02010600040101010101" pitchFamily="2" charset="-122"/>
              </a:rPr>
              <a:t>测试集</a:t>
            </a:r>
            <a:endParaRPr lang="en-US" altLang="zh-CN" dirty="0">
              <a:latin typeface="华文仿宋" panose="02010600040101010101" pitchFamily="2" charset="-122"/>
              <a:ea typeface="华文仿宋" panose="02010600040101010101" pitchFamily="2" charset="-122"/>
            </a:endParaRPr>
          </a:p>
          <a:p>
            <a:pPr algn="ctr"/>
            <a:r>
              <a:rPr lang="en-US" altLang="zh-CN" dirty="0">
                <a:latin typeface="华文仿宋" panose="02010600040101010101" pitchFamily="2" charset="-122"/>
                <a:ea typeface="华文仿宋" panose="02010600040101010101" pitchFamily="2" charset="-122"/>
              </a:rPr>
              <a:t>13899</a:t>
            </a:r>
            <a:endParaRPr lang="zh-CN" altLang="en-US" dirty="0">
              <a:latin typeface="华文仿宋" panose="02010600040101010101" pitchFamily="2" charset="-122"/>
              <a:ea typeface="华文仿宋" panose="02010600040101010101" pitchFamily="2" charset="-122"/>
            </a:endParaRPr>
          </a:p>
        </p:txBody>
      </p:sp>
      <p:sp>
        <p:nvSpPr>
          <p:cNvPr id="3" name="箭头: 右 2">
            <a:extLst>
              <a:ext uri="{FF2B5EF4-FFF2-40B4-BE49-F238E27FC236}">
                <a16:creationId xmlns:a16="http://schemas.microsoft.com/office/drawing/2014/main" id="{674D8F6A-2B3F-4075-947C-F3D965D12A93}"/>
              </a:ext>
            </a:extLst>
          </p:cNvPr>
          <p:cNvSpPr/>
          <p:nvPr/>
        </p:nvSpPr>
        <p:spPr>
          <a:xfrm>
            <a:off x="3714002" y="2788411"/>
            <a:ext cx="978408" cy="4846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63325313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46"/>
          <p:cNvSpPr>
            <a:spLocks noChangeArrowheads="1"/>
          </p:cNvSpPr>
          <p:nvPr/>
        </p:nvSpPr>
        <p:spPr bwMode="auto">
          <a:xfrm>
            <a:off x="476188" y="177842"/>
            <a:ext cx="1415768"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400" b="1" dirty="0">
                <a:solidFill>
                  <a:schemeClr val="accent1"/>
                </a:solidFill>
                <a:latin typeface="华文仿宋" panose="02010600040101010101" pitchFamily="2" charset="-122"/>
                <a:ea typeface="华文仿宋" panose="02010600040101010101" pitchFamily="2" charset="-122"/>
              </a:rPr>
              <a:t>赛题简介</a:t>
            </a: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latin typeface="华文仿宋" panose="02010600040101010101" pitchFamily="2" charset="-122"/>
              <a:ea typeface="华文仿宋" panose="02010600040101010101" pitchFamily="2" charset="-122"/>
              <a:sym typeface="微软雅黑" pitchFamily="34" charset="-122"/>
            </a:endParaRPr>
          </a:p>
        </p:txBody>
      </p:sp>
      <p:cxnSp>
        <p:nvCxnSpPr>
          <p:cNvPr id="36" name="直接连接符 35"/>
          <p:cNvCxnSpPr/>
          <p:nvPr/>
        </p:nvCxnSpPr>
        <p:spPr>
          <a:xfrm flipH="1">
            <a:off x="-14420" y="870741"/>
            <a:ext cx="50318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7" name="图片 36"/>
          <p:cNvPicPr>
            <a:picLocks noChangeAspect="1"/>
          </p:cNvPicPr>
          <p:nvPr/>
        </p:nvPicPr>
        <p:blipFill>
          <a:blip r:embed="rId3">
            <a:clrChange>
              <a:clrFrom>
                <a:srgbClr val="FFFFFF"/>
              </a:clrFrom>
              <a:clrTo>
                <a:srgbClr val="FFFFFF">
                  <a:alpha val="0"/>
                </a:srgbClr>
              </a:clrTo>
            </a:clrChange>
            <a:duotone>
              <a:schemeClr val="accent1">
                <a:shade val="45000"/>
                <a:satMod val="135000"/>
              </a:schemeClr>
              <a:prstClr val="white"/>
            </a:duotone>
            <a:extLst>
              <a:ext uri="{BEBA8EAE-BF5A-486C-A8C5-ECC9F3942E4B}">
                <a14:imgProps xmlns:a14="http://schemas.microsoft.com/office/drawing/2010/main">
                  <a14:imgLayer r:embed="rId4">
                    <a14:imgEffect>
                      <a14:artisticCrisscrossEtching/>
                    </a14:imgEffect>
                  </a14:imgLayer>
                </a14:imgProps>
              </a:ext>
              <a:ext uri="{28A0092B-C50C-407E-A947-70E740481C1C}">
                <a14:useLocalDpi xmlns:a14="http://schemas.microsoft.com/office/drawing/2010/main" val="0"/>
              </a:ext>
            </a:extLst>
          </a:blip>
          <a:stretch>
            <a:fillRect/>
          </a:stretch>
        </p:blipFill>
        <p:spPr>
          <a:xfrm>
            <a:off x="5950737" y="109367"/>
            <a:ext cx="2969838" cy="8787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文本框 5"/>
          <p:cNvSpPr txBox="1"/>
          <p:nvPr/>
        </p:nvSpPr>
        <p:spPr>
          <a:xfrm>
            <a:off x="929640" y="1318464"/>
            <a:ext cx="7116573" cy="538609"/>
          </a:xfrm>
          <a:prstGeom prst="rect">
            <a:avLst/>
          </a:prstGeom>
          <a:noFill/>
        </p:spPr>
        <p:txBody>
          <a:bodyPr wrap="square" rtlCol="0">
            <a:spAutoFit/>
          </a:bodyPr>
          <a:lstStyle/>
          <a:p>
            <a:r>
              <a:rPr kumimoji="1" lang="en-US" altLang="zh-CN" sz="1450" dirty="0">
                <a:solidFill>
                  <a:srgbClr val="071F65"/>
                </a:solidFill>
                <a:latin typeface="华文仿宋" panose="02010600040101010101" pitchFamily="2" charset="-122"/>
                <a:ea typeface="华文仿宋" panose="02010600040101010101" pitchFamily="2" charset="-122"/>
                <a:cs typeface="微软雅黑"/>
              </a:rPr>
              <a:t>	</a:t>
            </a:r>
          </a:p>
          <a:p>
            <a:r>
              <a:rPr kumimoji="1" lang="en-US" altLang="zh-CN" sz="1450" dirty="0">
                <a:solidFill>
                  <a:srgbClr val="071F65"/>
                </a:solidFill>
                <a:latin typeface="华文仿宋" panose="02010600040101010101" pitchFamily="2" charset="-122"/>
                <a:ea typeface="华文仿宋" panose="02010600040101010101" pitchFamily="2" charset="-122"/>
                <a:cs typeface="微软雅黑"/>
              </a:rPr>
              <a:t>	</a:t>
            </a:r>
          </a:p>
        </p:txBody>
      </p:sp>
      <p:sp>
        <p:nvSpPr>
          <p:cNvPr id="8" name="TextBox 30">
            <a:extLst>
              <a:ext uri="{FF2B5EF4-FFF2-40B4-BE49-F238E27FC236}">
                <a16:creationId xmlns:a16="http://schemas.microsoft.com/office/drawing/2014/main" id="{D1707876-AD0E-4998-8647-0AA665D1DCDA}"/>
              </a:ext>
            </a:extLst>
          </p:cNvPr>
          <p:cNvSpPr txBox="1"/>
          <p:nvPr/>
        </p:nvSpPr>
        <p:spPr>
          <a:xfrm>
            <a:off x="2217030" y="254594"/>
            <a:ext cx="1107992" cy="369330"/>
          </a:xfrm>
          <a:prstGeom prst="rect">
            <a:avLst/>
          </a:prstGeom>
          <a:noFill/>
        </p:spPr>
        <p:txBody>
          <a:bodyPr wrap="none" lIns="91438" tIns="45719" rIns="91438" bIns="45719" rtlCol="0">
            <a:spAutoFit/>
          </a:bodyPr>
          <a:lstStyle/>
          <a:p>
            <a:pPr>
              <a:spcBef>
                <a:spcPct val="0"/>
              </a:spcBef>
            </a:pPr>
            <a:r>
              <a:rPr kumimoji="1" lang="zh-CN" altLang="en-US" sz="1800" b="1" dirty="0">
                <a:solidFill>
                  <a:srgbClr val="071F65"/>
                </a:solidFill>
                <a:latin typeface="华文仿宋" panose="02010600040101010101" pitchFamily="2" charset="-122"/>
                <a:ea typeface="华文仿宋" panose="02010600040101010101" pitchFamily="2" charset="-122"/>
                <a:cs typeface="微软雅黑"/>
                <a:sym typeface="微软雅黑" pitchFamily="34" charset="-122"/>
              </a:rPr>
              <a:t>评分标准</a:t>
            </a:r>
            <a:endParaRPr kumimoji="1" lang="en-US" altLang="zh-CN" sz="1800" b="1" dirty="0">
              <a:solidFill>
                <a:srgbClr val="071F65"/>
              </a:solidFill>
              <a:latin typeface="华文仿宋" panose="02010600040101010101" pitchFamily="2" charset="-122"/>
              <a:ea typeface="华文仿宋" panose="02010600040101010101" pitchFamily="2" charset="-122"/>
              <a:cs typeface="微软雅黑"/>
              <a:sym typeface="微软雅黑" pitchFamily="34" charset="-122"/>
            </a:endParaRPr>
          </a:p>
        </p:txBody>
      </p:sp>
      <p:sp>
        <p:nvSpPr>
          <p:cNvPr id="9" name="文本框 8">
            <a:extLst>
              <a:ext uri="{FF2B5EF4-FFF2-40B4-BE49-F238E27FC236}">
                <a16:creationId xmlns:a16="http://schemas.microsoft.com/office/drawing/2014/main" id="{49EE74A9-E3E6-4F36-AAD3-B2A9A78D0996}"/>
              </a:ext>
            </a:extLst>
          </p:cNvPr>
          <p:cNvSpPr txBox="1"/>
          <p:nvPr/>
        </p:nvSpPr>
        <p:spPr>
          <a:xfrm>
            <a:off x="929640" y="1435835"/>
            <a:ext cx="7492120" cy="2993127"/>
          </a:xfrm>
          <a:prstGeom prst="rect">
            <a:avLst/>
          </a:prstGeom>
          <a:noFill/>
        </p:spPr>
        <p:txBody>
          <a:bodyPr wrap="square" rtlCol="0">
            <a:spAutoFit/>
          </a:bodyPr>
          <a:lstStyle/>
          <a:p>
            <a:endParaRPr kumimoji="1" lang="en-US" altLang="zh-CN" sz="1450" dirty="0">
              <a:solidFill>
                <a:srgbClr val="071F65"/>
              </a:solidFill>
              <a:latin typeface="华文仿宋" panose="02010600040101010101" pitchFamily="2" charset="-122"/>
              <a:ea typeface="华文仿宋" panose="02010600040101010101" pitchFamily="2" charset="-122"/>
            </a:endParaRPr>
          </a:p>
          <a:p>
            <a:endParaRPr kumimoji="1" lang="en-US" altLang="zh-CN" sz="1450" dirty="0">
              <a:solidFill>
                <a:srgbClr val="071F65"/>
              </a:solidFill>
              <a:latin typeface="华文仿宋" panose="02010600040101010101" pitchFamily="2" charset="-122"/>
              <a:ea typeface="华文仿宋" panose="02010600040101010101" pitchFamily="2" charset="-122"/>
            </a:endParaRPr>
          </a:p>
          <a:p>
            <a:endParaRPr kumimoji="1" lang="en-US" altLang="zh-CN" sz="1450" dirty="0">
              <a:solidFill>
                <a:srgbClr val="071F65"/>
              </a:solidFill>
              <a:latin typeface="华文仿宋" panose="02010600040101010101" pitchFamily="2" charset="-122"/>
              <a:ea typeface="华文仿宋" panose="02010600040101010101" pitchFamily="2" charset="-122"/>
            </a:endParaRPr>
          </a:p>
          <a:p>
            <a:endParaRPr kumimoji="1" lang="en-US" altLang="zh-CN" sz="1450" dirty="0">
              <a:solidFill>
                <a:srgbClr val="071F65"/>
              </a:solidFill>
              <a:latin typeface="华文仿宋" panose="02010600040101010101" pitchFamily="2" charset="-122"/>
              <a:ea typeface="华文仿宋" panose="02010600040101010101" pitchFamily="2" charset="-122"/>
            </a:endParaRPr>
          </a:p>
          <a:p>
            <a:endParaRPr kumimoji="1" lang="en-US" altLang="zh-CN" sz="1450" dirty="0">
              <a:solidFill>
                <a:srgbClr val="071F65"/>
              </a:solidFill>
              <a:latin typeface="华文仿宋" panose="02010600040101010101" pitchFamily="2" charset="-122"/>
              <a:ea typeface="华文仿宋" panose="02010600040101010101" pitchFamily="2" charset="-122"/>
            </a:endParaRPr>
          </a:p>
          <a:p>
            <a:endParaRPr kumimoji="1" lang="en-US" altLang="zh-CN" sz="1450" dirty="0">
              <a:solidFill>
                <a:srgbClr val="071F65"/>
              </a:solidFill>
              <a:latin typeface="华文仿宋" panose="02010600040101010101" pitchFamily="2" charset="-122"/>
              <a:ea typeface="华文仿宋" panose="02010600040101010101" pitchFamily="2" charset="-122"/>
            </a:endParaRPr>
          </a:p>
          <a:p>
            <a:endParaRPr kumimoji="1" lang="en-US" altLang="zh-CN" sz="1450" dirty="0">
              <a:solidFill>
                <a:srgbClr val="071F65"/>
              </a:solidFill>
              <a:latin typeface="华文仿宋" panose="02010600040101010101" pitchFamily="2" charset="-122"/>
              <a:ea typeface="华文仿宋" panose="02010600040101010101" pitchFamily="2" charset="-122"/>
            </a:endParaRPr>
          </a:p>
          <a:p>
            <a:endParaRPr kumimoji="1" lang="en-US" altLang="zh-CN" sz="1450" dirty="0">
              <a:solidFill>
                <a:srgbClr val="071F65"/>
              </a:solidFill>
              <a:latin typeface="华文仿宋" panose="02010600040101010101" pitchFamily="2" charset="-122"/>
              <a:ea typeface="华文仿宋" panose="02010600040101010101" pitchFamily="2" charset="-122"/>
            </a:endParaRPr>
          </a:p>
          <a:p>
            <a:r>
              <a:rPr kumimoji="1" lang="en-US" altLang="zh-CN" sz="1450" dirty="0">
                <a:solidFill>
                  <a:srgbClr val="071F65"/>
                </a:solidFill>
                <a:latin typeface="华文仿宋" panose="02010600040101010101" pitchFamily="2" charset="-122"/>
                <a:ea typeface="华文仿宋" panose="02010600040101010101" pitchFamily="2" charset="-122"/>
              </a:rPr>
              <a:t>	</a:t>
            </a:r>
          </a:p>
          <a:p>
            <a:r>
              <a:rPr kumimoji="1" lang="en-US" altLang="zh-CN" sz="1450" dirty="0">
                <a:solidFill>
                  <a:srgbClr val="071F65"/>
                </a:solidFill>
                <a:latin typeface="华文仿宋" panose="02010600040101010101" pitchFamily="2" charset="-122"/>
                <a:ea typeface="华文仿宋" panose="02010600040101010101" pitchFamily="2" charset="-122"/>
              </a:rPr>
              <a:t>	 KS</a:t>
            </a:r>
            <a:r>
              <a:rPr kumimoji="1" lang="zh-CN" altLang="en-US" sz="1450" dirty="0">
                <a:solidFill>
                  <a:srgbClr val="071F65"/>
                </a:solidFill>
                <a:latin typeface="华文仿宋" panose="02010600040101010101" pitchFamily="2" charset="-122"/>
                <a:ea typeface="华文仿宋" panose="02010600040101010101" pitchFamily="2" charset="-122"/>
              </a:rPr>
              <a:t>统计量</a:t>
            </a:r>
            <a:r>
              <a:rPr kumimoji="1" lang="zh-CN" altLang="zh-CN" sz="1450" dirty="0">
                <a:solidFill>
                  <a:srgbClr val="071F65"/>
                </a:solidFill>
                <a:latin typeface="华文仿宋" panose="02010600040101010101" pitchFamily="2" charset="-122"/>
                <a:ea typeface="华文仿宋" panose="02010600040101010101" pitchFamily="2" charset="-122"/>
              </a:rPr>
              <a:t>基于累计分布函数，用以检验两个经验分布是否不同或一个经验分布与另一个理想分布是否不同。</a:t>
            </a:r>
          </a:p>
          <a:p>
            <a:endParaRPr kumimoji="1" lang="en-US" altLang="zh-CN" sz="1450" dirty="0">
              <a:solidFill>
                <a:srgbClr val="071F65"/>
              </a:solidFill>
              <a:latin typeface="华文仿宋" panose="02010600040101010101" pitchFamily="2" charset="-122"/>
              <a:ea typeface="华文仿宋" panose="02010600040101010101" pitchFamily="2" charset="-122"/>
            </a:endParaRPr>
          </a:p>
          <a:p>
            <a:endParaRPr kumimoji="1" lang="en-US" altLang="zh-CN" sz="1450" dirty="0">
              <a:solidFill>
                <a:srgbClr val="071F65"/>
              </a:solidFill>
              <a:latin typeface="华文仿宋" panose="02010600040101010101" pitchFamily="2" charset="-122"/>
              <a:ea typeface="华文仿宋" panose="02010600040101010101" pitchFamily="2" charset="-122"/>
            </a:endParaRPr>
          </a:p>
        </p:txBody>
      </p:sp>
      <p:pic>
        <p:nvPicPr>
          <p:cNvPr id="15" name="图片 14" descr="http://img.datacastle.cn/pkbigdata/master.team.img/1c678dd9-073b-4e17-b1a6-49f99445a3a5.png">
            <a:extLst>
              <a:ext uri="{FF2B5EF4-FFF2-40B4-BE49-F238E27FC236}">
                <a16:creationId xmlns:a16="http://schemas.microsoft.com/office/drawing/2014/main" id="{B50242DF-89B4-43C1-8B9B-1C48179FFD87}"/>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082452" y="1745803"/>
            <a:ext cx="6810948" cy="1409733"/>
          </a:xfrm>
          <a:prstGeom prst="rect">
            <a:avLst/>
          </a:prstGeom>
          <a:noFill/>
          <a:ln>
            <a:noFill/>
          </a:ln>
        </p:spPr>
      </p:pic>
    </p:spTree>
    <p:extLst>
      <p:ext uri="{BB962C8B-B14F-4D97-AF65-F5344CB8AC3E}">
        <p14:creationId xmlns:p14="http://schemas.microsoft.com/office/powerpoint/2010/main" val="263497986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46"/>
          <p:cNvSpPr>
            <a:spLocks noChangeArrowheads="1"/>
          </p:cNvSpPr>
          <p:nvPr/>
        </p:nvSpPr>
        <p:spPr bwMode="auto">
          <a:xfrm>
            <a:off x="476188" y="177842"/>
            <a:ext cx="1415768"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400" b="1" dirty="0">
                <a:solidFill>
                  <a:schemeClr val="accent1"/>
                </a:solidFill>
                <a:latin typeface="华文仿宋" panose="02010600040101010101" pitchFamily="2" charset="-122"/>
                <a:ea typeface="华文仿宋" panose="02010600040101010101" pitchFamily="2" charset="-122"/>
              </a:rPr>
              <a:t>赛题简介</a:t>
            </a: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latin typeface="华文仿宋" panose="02010600040101010101" pitchFamily="2" charset="-122"/>
              <a:ea typeface="华文仿宋" panose="02010600040101010101" pitchFamily="2" charset="-122"/>
              <a:sym typeface="微软雅黑" pitchFamily="34" charset="-122"/>
            </a:endParaRPr>
          </a:p>
        </p:txBody>
      </p:sp>
      <p:cxnSp>
        <p:nvCxnSpPr>
          <p:cNvPr id="36" name="直接连接符 35"/>
          <p:cNvCxnSpPr/>
          <p:nvPr/>
        </p:nvCxnSpPr>
        <p:spPr>
          <a:xfrm flipH="1">
            <a:off x="-14420" y="870741"/>
            <a:ext cx="50318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7" name="图片 36"/>
          <p:cNvPicPr>
            <a:picLocks noChangeAspect="1"/>
          </p:cNvPicPr>
          <p:nvPr/>
        </p:nvPicPr>
        <p:blipFill>
          <a:blip r:embed="rId3">
            <a:clrChange>
              <a:clrFrom>
                <a:srgbClr val="FFFFFF"/>
              </a:clrFrom>
              <a:clrTo>
                <a:srgbClr val="FFFFFF">
                  <a:alpha val="0"/>
                </a:srgbClr>
              </a:clrTo>
            </a:clrChange>
            <a:duotone>
              <a:schemeClr val="accent1">
                <a:shade val="45000"/>
                <a:satMod val="135000"/>
              </a:schemeClr>
              <a:prstClr val="white"/>
            </a:duotone>
            <a:extLst>
              <a:ext uri="{BEBA8EAE-BF5A-486C-A8C5-ECC9F3942E4B}">
                <a14:imgProps xmlns:a14="http://schemas.microsoft.com/office/drawing/2010/main">
                  <a14:imgLayer r:embed="rId4">
                    <a14:imgEffect>
                      <a14:artisticCrisscrossEtching/>
                    </a14:imgEffect>
                  </a14:imgLayer>
                </a14:imgProps>
              </a:ext>
              <a:ext uri="{28A0092B-C50C-407E-A947-70E740481C1C}">
                <a14:useLocalDpi xmlns:a14="http://schemas.microsoft.com/office/drawing/2010/main" val="0"/>
              </a:ext>
            </a:extLst>
          </a:blip>
          <a:stretch>
            <a:fillRect/>
          </a:stretch>
        </p:blipFill>
        <p:spPr>
          <a:xfrm>
            <a:off x="5950737" y="109367"/>
            <a:ext cx="2969838" cy="8787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文本框 5"/>
          <p:cNvSpPr txBox="1"/>
          <p:nvPr/>
        </p:nvSpPr>
        <p:spPr>
          <a:xfrm>
            <a:off x="1480556" y="1352544"/>
            <a:ext cx="7116573" cy="538609"/>
          </a:xfrm>
          <a:prstGeom prst="rect">
            <a:avLst/>
          </a:prstGeom>
          <a:noFill/>
        </p:spPr>
        <p:txBody>
          <a:bodyPr wrap="square" rtlCol="0">
            <a:spAutoFit/>
          </a:bodyPr>
          <a:lstStyle/>
          <a:p>
            <a:r>
              <a:rPr kumimoji="1" lang="en-US" altLang="zh-CN" sz="1450" dirty="0">
                <a:solidFill>
                  <a:srgbClr val="071F65"/>
                </a:solidFill>
                <a:latin typeface="华文仿宋" panose="02010600040101010101" pitchFamily="2" charset="-122"/>
                <a:ea typeface="华文仿宋" panose="02010600040101010101" pitchFamily="2" charset="-122"/>
                <a:cs typeface="微软雅黑"/>
              </a:rPr>
              <a:t>	</a:t>
            </a:r>
          </a:p>
          <a:p>
            <a:r>
              <a:rPr kumimoji="1" lang="en-US" altLang="zh-CN" sz="1450" dirty="0">
                <a:solidFill>
                  <a:srgbClr val="071F65"/>
                </a:solidFill>
                <a:latin typeface="华文仿宋" panose="02010600040101010101" pitchFamily="2" charset="-122"/>
                <a:ea typeface="华文仿宋" panose="02010600040101010101" pitchFamily="2" charset="-122"/>
                <a:cs typeface="微软雅黑"/>
              </a:rPr>
              <a:t>	</a:t>
            </a:r>
          </a:p>
        </p:txBody>
      </p:sp>
      <p:sp>
        <p:nvSpPr>
          <p:cNvPr id="8" name="TextBox 30">
            <a:extLst>
              <a:ext uri="{FF2B5EF4-FFF2-40B4-BE49-F238E27FC236}">
                <a16:creationId xmlns:a16="http://schemas.microsoft.com/office/drawing/2014/main" id="{D1707876-AD0E-4998-8647-0AA665D1DCDA}"/>
              </a:ext>
            </a:extLst>
          </p:cNvPr>
          <p:cNvSpPr txBox="1"/>
          <p:nvPr/>
        </p:nvSpPr>
        <p:spPr>
          <a:xfrm>
            <a:off x="2217030" y="254594"/>
            <a:ext cx="1107992" cy="369330"/>
          </a:xfrm>
          <a:prstGeom prst="rect">
            <a:avLst/>
          </a:prstGeom>
          <a:noFill/>
        </p:spPr>
        <p:txBody>
          <a:bodyPr wrap="none" lIns="91438" tIns="45719" rIns="91438" bIns="45719" rtlCol="0">
            <a:spAutoFit/>
          </a:bodyPr>
          <a:lstStyle/>
          <a:p>
            <a:pPr>
              <a:spcBef>
                <a:spcPct val="0"/>
              </a:spcBef>
            </a:pPr>
            <a:r>
              <a:rPr kumimoji="1" lang="zh-CN" altLang="en-US" sz="1800" b="1" dirty="0">
                <a:solidFill>
                  <a:srgbClr val="071F65"/>
                </a:solidFill>
                <a:latin typeface="华文仿宋" panose="02010600040101010101" pitchFamily="2" charset="-122"/>
                <a:ea typeface="华文仿宋" panose="02010600040101010101" pitchFamily="2" charset="-122"/>
                <a:cs typeface="微软雅黑"/>
                <a:sym typeface="微软雅黑" pitchFamily="34" charset="-122"/>
              </a:rPr>
              <a:t>求解思路</a:t>
            </a:r>
            <a:endParaRPr kumimoji="1" lang="en-US" altLang="zh-CN" sz="1800" b="1" dirty="0">
              <a:solidFill>
                <a:srgbClr val="071F65"/>
              </a:solidFill>
              <a:latin typeface="华文仿宋" panose="02010600040101010101" pitchFamily="2" charset="-122"/>
              <a:ea typeface="华文仿宋" panose="02010600040101010101" pitchFamily="2" charset="-122"/>
              <a:cs typeface="微软雅黑"/>
              <a:sym typeface="微软雅黑" pitchFamily="34" charset="-122"/>
            </a:endParaRPr>
          </a:p>
        </p:txBody>
      </p:sp>
      <p:cxnSp>
        <p:nvCxnSpPr>
          <p:cNvPr id="46" name="直接连接符 45">
            <a:extLst>
              <a:ext uri="{FF2B5EF4-FFF2-40B4-BE49-F238E27FC236}">
                <a16:creationId xmlns:a16="http://schemas.microsoft.com/office/drawing/2014/main" id="{2241369D-8B7D-432B-B521-3A80016AD2BF}"/>
              </a:ext>
            </a:extLst>
          </p:cNvPr>
          <p:cNvCxnSpPr/>
          <p:nvPr/>
        </p:nvCxnSpPr>
        <p:spPr>
          <a:xfrm flipH="1">
            <a:off x="-14420" y="870741"/>
            <a:ext cx="50318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7" name="组合 46">
            <a:extLst>
              <a:ext uri="{FF2B5EF4-FFF2-40B4-BE49-F238E27FC236}">
                <a16:creationId xmlns:a16="http://schemas.microsoft.com/office/drawing/2014/main" id="{92D14C9E-3F77-4182-A71C-F7578AE69063}"/>
              </a:ext>
            </a:extLst>
          </p:cNvPr>
          <p:cNvGrpSpPr/>
          <p:nvPr/>
        </p:nvGrpSpPr>
        <p:grpSpPr>
          <a:xfrm>
            <a:off x="1027104" y="2646390"/>
            <a:ext cx="5814038" cy="816941"/>
            <a:chOff x="724019" y="3275318"/>
            <a:chExt cx="7752069" cy="1089254"/>
          </a:xfrm>
        </p:grpSpPr>
        <p:sp>
          <p:nvSpPr>
            <p:cNvPr id="48" name="椭圆 47">
              <a:extLst>
                <a:ext uri="{FF2B5EF4-FFF2-40B4-BE49-F238E27FC236}">
                  <a16:creationId xmlns:a16="http://schemas.microsoft.com/office/drawing/2014/main" id="{A1A5D4B1-C0CB-4235-BFDF-D71D107276BB}"/>
                </a:ext>
              </a:extLst>
            </p:cNvPr>
            <p:cNvSpPr/>
            <p:nvPr/>
          </p:nvSpPr>
          <p:spPr>
            <a:xfrm>
              <a:off x="724019" y="3275318"/>
              <a:ext cx="1140785" cy="108925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华文仿宋" panose="02010600040101010101" pitchFamily="2" charset="-122"/>
                  <a:ea typeface="华文仿宋" panose="02010600040101010101" pitchFamily="2" charset="-122"/>
                </a:rPr>
                <a:t>数据探索</a:t>
              </a:r>
            </a:p>
          </p:txBody>
        </p:sp>
        <p:sp>
          <p:nvSpPr>
            <p:cNvPr id="49" name="虚尾箭头 10">
              <a:extLst>
                <a:ext uri="{FF2B5EF4-FFF2-40B4-BE49-F238E27FC236}">
                  <a16:creationId xmlns:a16="http://schemas.microsoft.com/office/drawing/2014/main" id="{DB8C929D-3907-4B92-B9A8-897F019E5045}"/>
                </a:ext>
              </a:extLst>
            </p:cNvPr>
            <p:cNvSpPr/>
            <p:nvPr/>
          </p:nvSpPr>
          <p:spPr>
            <a:xfrm>
              <a:off x="1975573" y="3670570"/>
              <a:ext cx="546101" cy="355600"/>
            </a:xfrm>
            <a:prstGeom prst="striped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华文仿宋" panose="02010600040101010101" pitchFamily="2" charset="-122"/>
                <a:ea typeface="华文仿宋" panose="02010600040101010101" pitchFamily="2" charset="-122"/>
              </a:endParaRPr>
            </a:p>
          </p:txBody>
        </p:sp>
        <p:sp>
          <p:nvSpPr>
            <p:cNvPr id="50" name="虚尾箭头 11">
              <a:extLst>
                <a:ext uri="{FF2B5EF4-FFF2-40B4-BE49-F238E27FC236}">
                  <a16:creationId xmlns:a16="http://schemas.microsoft.com/office/drawing/2014/main" id="{E7928B72-1C01-4EDF-9A14-6A8020E5B4AE}"/>
                </a:ext>
              </a:extLst>
            </p:cNvPr>
            <p:cNvSpPr/>
            <p:nvPr/>
          </p:nvSpPr>
          <p:spPr>
            <a:xfrm>
              <a:off x="3826106" y="3670570"/>
              <a:ext cx="546101" cy="355600"/>
            </a:xfrm>
            <a:prstGeom prst="striped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华文仿宋" panose="02010600040101010101" pitchFamily="2" charset="-122"/>
                <a:ea typeface="华文仿宋" panose="02010600040101010101" pitchFamily="2" charset="-122"/>
              </a:endParaRPr>
            </a:p>
          </p:txBody>
        </p:sp>
        <p:sp>
          <p:nvSpPr>
            <p:cNvPr id="51" name="虚尾箭头 12">
              <a:extLst>
                <a:ext uri="{FF2B5EF4-FFF2-40B4-BE49-F238E27FC236}">
                  <a16:creationId xmlns:a16="http://schemas.microsoft.com/office/drawing/2014/main" id="{37E4EA8E-480B-43C1-B7C3-117F32E8E93B}"/>
                </a:ext>
              </a:extLst>
            </p:cNvPr>
            <p:cNvSpPr/>
            <p:nvPr/>
          </p:nvSpPr>
          <p:spPr>
            <a:xfrm>
              <a:off x="5713809" y="3670570"/>
              <a:ext cx="546101" cy="355600"/>
            </a:xfrm>
            <a:prstGeom prst="striped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华文仿宋" panose="02010600040101010101" pitchFamily="2" charset="-122"/>
                <a:ea typeface="华文仿宋" panose="02010600040101010101" pitchFamily="2" charset="-122"/>
              </a:endParaRPr>
            </a:p>
          </p:txBody>
        </p:sp>
        <p:sp>
          <p:nvSpPr>
            <p:cNvPr id="53" name="虚尾箭头 15">
              <a:extLst>
                <a:ext uri="{FF2B5EF4-FFF2-40B4-BE49-F238E27FC236}">
                  <a16:creationId xmlns:a16="http://schemas.microsoft.com/office/drawing/2014/main" id="{E6E1A2D5-E977-448E-A6D5-40B7D611DAB6}"/>
                </a:ext>
              </a:extLst>
            </p:cNvPr>
            <p:cNvSpPr/>
            <p:nvPr/>
          </p:nvSpPr>
          <p:spPr>
            <a:xfrm>
              <a:off x="7929988" y="3670570"/>
              <a:ext cx="546100" cy="355600"/>
            </a:xfrm>
            <a:prstGeom prst="striped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华文仿宋" panose="02010600040101010101" pitchFamily="2" charset="-122"/>
                <a:ea typeface="华文仿宋" panose="02010600040101010101" pitchFamily="2" charset="-122"/>
              </a:endParaRPr>
            </a:p>
          </p:txBody>
        </p:sp>
      </p:grpSp>
      <p:grpSp>
        <p:nvGrpSpPr>
          <p:cNvPr id="59" name="组合 58">
            <a:extLst>
              <a:ext uri="{FF2B5EF4-FFF2-40B4-BE49-F238E27FC236}">
                <a16:creationId xmlns:a16="http://schemas.microsoft.com/office/drawing/2014/main" id="{FD6F0084-6482-4B46-BC0B-89ABB82214A6}"/>
              </a:ext>
            </a:extLst>
          </p:cNvPr>
          <p:cNvGrpSpPr/>
          <p:nvPr/>
        </p:nvGrpSpPr>
        <p:grpSpPr>
          <a:xfrm>
            <a:off x="4169215" y="1151639"/>
            <a:ext cx="1963069" cy="1389290"/>
            <a:chOff x="895845" y="1030514"/>
            <a:chExt cx="2617425" cy="1852386"/>
          </a:xfrm>
        </p:grpSpPr>
        <p:sp>
          <p:nvSpPr>
            <p:cNvPr id="60" name="椭圆 59">
              <a:extLst>
                <a:ext uri="{FF2B5EF4-FFF2-40B4-BE49-F238E27FC236}">
                  <a16:creationId xmlns:a16="http://schemas.microsoft.com/office/drawing/2014/main" id="{CA147309-BC01-4D75-BC5C-4B9CECE770C1}"/>
                </a:ext>
              </a:extLst>
            </p:cNvPr>
            <p:cNvSpPr/>
            <p:nvPr/>
          </p:nvSpPr>
          <p:spPr>
            <a:xfrm>
              <a:off x="895845" y="2755900"/>
              <a:ext cx="127000" cy="127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tx1">
                    <a:lumMod val="75000"/>
                    <a:lumOff val="25000"/>
                  </a:schemeClr>
                </a:solidFill>
                <a:latin typeface="华文仿宋" panose="02010600040101010101" pitchFamily="2" charset="-122"/>
                <a:ea typeface="华文仿宋" panose="02010600040101010101" pitchFamily="2" charset="-122"/>
              </a:endParaRPr>
            </a:p>
          </p:txBody>
        </p:sp>
        <p:cxnSp>
          <p:nvCxnSpPr>
            <p:cNvPr id="61" name="直接连接符 60">
              <a:extLst>
                <a:ext uri="{FF2B5EF4-FFF2-40B4-BE49-F238E27FC236}">
                  <a16:creationId xmlns:a16="http://schemas.microsoft.com/office/drawing/2014/main" id="{C693FDB9-EAF7-46C3-9A19-6BA88071103B}"/>
                </a:ext>
              </a:extLst>
            </p:cNvPr>
            <p:cNvCxnSpPr>
              <a:stCxn id="60" idx="0"/>
            </p:cNvCxnSpPr>
            <p:nvPr/>
          </p:nvCxnSpPr>
          <p:spPr>
            <a:xfrm flipV="1">
              <a:off x="959345" y="1030514"/>
              <a:ext cx="0" cy="1725386"/>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2" name="文本框 3">
              <a:extLst>
                <a:ext uri="{FF2B5EF4-FFF2-40B4-BE49-F238E27FC236}">
                  <a16:creationId xmlns:a16="http://schemas.microsoft.com/office/drawing/2014/main" id="{20962121-8162-4282-A9A3-0F7CAA1190C3}"/>
                </a:ext>
              </a:extLst>
            </p:cNvPr>
            <p:cNvSpPr txBox="1"/>
            <p:nvPr/>
          </p:nvSpPr>
          <p:spPr>
            <a:xfrm>
              <a:off x="1022845" y="1054578"/>
              <a:ext cx="2490425" cy="1661993"/>
            </a:xfrm>
            <a:prstGeom prst="rect">
              <a:avLst/>
            </a:prstGeom>
            <a:noFill/>
          </p:spPr>
          <p:txBody>
            <a:bodyPr wrap="none" rtlCol="0">
              <a:spAutoFit/>
            </a:bodyPr>
            <a:lstStyle/>
            <a:p>
              <a:r>
                <a:rPr lang="en-US" altLang="zh-CN" sz="1500" b="1" dirty="0">
                  <a:solidFill>
                    <a:schemeClr val="tx1">
                      <a:lumMod val="75000"/>
                      <a:lumOff val="25000"/>
                    </a:schemeClr>
                  </a:solidFill>
                  <a:ea typeface="华文仿宋" panose="02010600040101010101" pitchFamily="2" charset="-122"/>
                </a:rPr>
                <a:t>Linear</a:t>
              </a:r>
              <a:r>
                <a:rPr lang="zh-CN" altLang="en-US" sz="1500" b="1" dirty="0">
                  <a:solidFill>
                    <a:schemeClr val="tx1">
                      <a:lumMod val="75000"/>
                      <a:lumOff val="25000"/>
                    </a:schemeClr>
                  </a:solidFill>
                  <a:ea typeface="华文仿宋" panose="02010600040101010101" pitchFamily="2" charset="-122"/>
                </a:rPr>
                <a:t>：</a:t>
              </a:r>
              <a:endParaRPr lang="en-US" altLang="zh-CN" sz="1500" b="1" dirty="0">
                <a:solidFill>
                  <a:schemeClr val="tx1">
                    <a:lumMod val="75000"/>
                    <a:lumOff val="25000"/>
                  </a:schemeClr>
                </a:solidFill>
                <a:ea typeface="华文仿宋" panose="02010600040101010101" pitchFamily="2" charset="-122"/>
              </a:endParaRPr>
            </a:p>
            <a:p>
              <a:r>
                <a:rPr lang="en-US" altLang="zh-CN" sz="1500" dirty="0">
                  <a:solidFill>
                    <a:schemeClr val="tx1">
                      <a:lumMod val="75000"/>
                      <a:lumOff val="25000"/>
                    </a:schemeClr>
                  </a:solidFill>
                  <a:ea typeface="华文仿宋" panose="02010600040101010101" pitchFamily="2" charset="-122"/>
                </a:rPr>
                <a:t>Logistic Regression</a:t>
              </a:r>
            </a:p>
            <a:p>
              <a:r>
                <a:rPr lang="en-US" altLang="zh-CN" sz="1500" b="1" dirty="0">
                  <a:solidFill>
                    <a:schemeClr val="tx1">
                      <a:lumMod val="75000"/>
                      <a:lumOff val="25000"/>
                    </a:schemeClr>
                  </a:solidFill>
                  <a:ea typeface="华文仿宋" panose="02010600040101010101" pitchFamily="2" charset="-122"/>
                </a:rPr>
                <a:t>GBDT:</a:t>
              </a:r>
            </a:p>
            <a:p>
              <a:r>
                <a:rPr lang="en-US" altLang="zh-CN" sz="1500" dirty="0" err="1">
                  <a:solidFill>
                    <a:schemeClr val="tx1">
                      <a:lumMod val="75000"/>
                      <a:lumOff val="25000"/>
                    </a:schemeClr>
                  </a:solidFill>
                  <a:ea typeface="华文仿宋" panose="02010600040101010101" pitchFamily="2" charset="-122"/>
                </a:rPr>
                <a:t>Xgboost</a:t>
              </a:r>
              <a:endParaRPr lang="en-US" altLang="zh-CN" sz="1500" dirty="0">
                <a:solidFill>
                  <a:schemeClr val="tx1">
                    <a:lumMod val="75000"/>
                    <a:lumOff val="25000"/>
                  </a:schemeClr>
                </a:solidFill>
                <a:ea typeface="华文仿宋" panose="02010600040101010101" pitchFamily="2" charset="-122"/>
              </a:endParaRPr>
            </a:p>
            <a:p>
              <a:r>
                <a:rPr lang="en-US" altLang="zh-CN" sz="1500" dirty="0" err="1">
                  <a:solidFill>
                    <a:schemeClr val="tx1">
                      <a:lumMod val="75000"/>
                      <a:lumOff val="25000"/>
                    </a:schemeClr>
                  </a:solidFill>
                  <a:ea typeface="华文仿宋" panose="02010600040101010101" pitchFamily="2" charset="-122"/>
                </a:rPr>
                <a:t>LightGBM</a:t>
              </a:r>
              <a:endParaRPr lang="en-US" altLang="zh-CN" sz="1500" dirty="0">
                <a:solidFill>
                  <a:schemeClr val="tx1">
                    <a:lumMod val="75000"/>
                    <a:lumOff val="25000"/>
                  </a:schemeClr>
                </a:solidFill>
                <a:ea typeface="华文仿宋" panose="02010600040101010101" pitchFamily="2" charset="-122"/>
              </a:endParaRPr>
            </a:p>
          </p:txBody>
        </p:sp>
      </p:grpSp>
      <p:grpSp>
        <p:nvGrpSpPr>
          <p:cNvPr id="67" name="组合 66">
            <a:extLst>
              <a:ext uri="{FF2B5EF4-FFF2-40B4-BE49-F238E27FC236}">
                <a16:creationId xmlns:a16="http://schemas.microsoft.com/office/drawing/2014/main" id="{7A4916D5-53BB-4664-896C-3C85347A73AE}"/>
              </a:ext>
            </a:extLst>
          </p:cNvPr>
          <p:cNvGrpSpPr/>
          <p:nvPr/>
        </p:nvGrpSpPr>
        <p:grpSpPr>
          <a:xfrm>
            <a:off x="6144725" y="3516446"/>
            <a:ext cx="1392834" cy="1085179"/>
            <a:chOff x="2796345" y="4214343"/>
            <a:chExt cx="1857114" cy="1446905"/>
          </a:xfrm>
        </p:grpSpPr>
        <p:sp>
          <p:nvSpPr>
            <p:cNvPr id="68" name="椭圆 67">
              <a:extLst>
                <a:ext uri="{FF2B5EF4-FFF2-40B4-BE49-F238E27FC236}">
                  <a16:creationId xmlns:a16="http://schemas.microsoft.com/office/drawing/2014/main" id="{4CFA9E63-EE92-421A-98C0-DA7FA2BA67D1}"/>
                </a:ext>
              </a:extLst>
            </p:cNvPr>
            <p:cNvSpPr/>
            <p:nvPr/>
          </p:nvSpPr>
          <p:spPr>
            <a:xfrm>
              <a:off x="4526459" y="4214343"/>
              <a:ext cx="127000" cy="127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tx1">
                    <a:lumMod val="75000"/>
                    <a:lumOff val="25000"/>
                  </a:schemeClr>
                </a:solidFill>
                <a:latin typeface="华文仿宋" panose="02010600040101010101" pitchFamily="2" charset="-122"/>
                <a:ea typeface="华文仿宋" panose="02010600040101010101" pitchFamily="2" charset="-122"/>
              </a:endParaRPr>
            </a:p>
          </p:txBody>
        </p:sp>
        <p:cxnSp>
          <p:nvCxnSpPr>
            <p:cNvPr id="69" name="直接连接符 68">
              <a:extLst>
                <a:ext uri="{FF2B5EF4-FFF2-40B4-BE49-F238E27FC236}">
                  <a16:creationId xmlns:a16="http://schemas.microsoft.com/office/drawing/2014/main" id="{95AB661F-B7A2-41D1-8930-E5E5BE2DDB12}"/>
                </a:ext>
              </a:extLst>
            </p:cNvPr>
            <p:cNvCxnSpPr/>
            <p:nvPr/>
          </p:nvCxnSpPr>
          <p:spPr>
            <a:xfrm>
              <a:off x="4586152" y="4338634"/>
              <a:ext cx="0" cy="1322614"/>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0" name="文本框 3">
              <a:extLst>
                <a:ext uri="{FF2B5EF4-FFF2-40B4-BE49-F238E27FC236}">
                  <a16:creationId xmlns:a16="http://schemas.microsoft.com/office/drawing/2014/main" id="{4B1F1625-3345-4402-8491-723CAEA76415}"/>
                </a:ext>
              </a:extLst>
            </p:cNvPr>
            <p:cNvSpPr txBox="1"/>
            <p:nvPr/>
          </p:nvSpPr>
          <p:spPr>
            <a:xfrm>
              <a:off x="2796345" y="4437112"/>
              <a:ext cx="1785105" cy="430887"/>
            </a:xfrm>
            <a:prstGeom prst="rect">
              <a:avLst/>
            </a:prstGeom>
            <a:noFill/>
          </p:spPr>
          <p:txBody>
            <a:bodyPr wrap="none" rtlCol="0">
              <a:spAutoFit/>
            </a:bodyPr>
            <a:lstStyle/>
            <a:p>
              <a:pPr algn="r"/>
              <a:r>
                <a:rPr lang="zh-CN" altLang="en-US" sz="1500" dirty="0">
                  <a:solidFill>
                    <a:schemeClr val="tx1">
                      <a:lumMod val="75000"/>
                      <a:lumOff val="25000"/>
                    </a:schemeClr>
                  </a:solidFill>
                  <a:latin typeface="华文仿宋" panose="02010600040101010101" pitchFamily="2" charset="-122"/>
                  <a:ea typeface="华文仿宋" panose="02010600040101010101" pitchFamily="2" charset="-122"/>
                </a:rPr>
                <a:t>直接加权融合</a:t>
              </a:r>
              <a:endParaRPr lang="en-US" altLang="zh-CN" sz="1500" dirty="0">
                <a:solidFill>
                  <a:schemeClr val="tx1">
                    <a:lumMod val="75000"/>
                    <a:lumOff val="25000"/>
                  </a:schemeClr>
                </a:solidFill>
                <a:latin typeface="华文仿宋" panose="02010600040101010101" pitchFamily="2" charset="-122"/>
                <a:ea typeface="华文仿宋" panose="02010600040101010101" pitchFamily="2" charset="-122"/>
              </a:endParaRPr>
            </a:p>
          </p:txBody>
        </p:sp>
      </p:grpSp>
      <p:sp>
        <p:nvSpPr>
          <p:cNvPr id="71" name="椭圆 70">
            <a:extLst>
              <a:ext uri="{FF2B5EF4-FFF2-40B4-BE49-F238E27FC236}">
                <a16:creationId xmlns:a16="http://schemas.microsoft.com/office/drawing/2014/main" id="{170F1520-D19B-4332-95C0-C7ED39E47C97}"/>
              </a:ext>
            </a:extLst>
          </p:cNvPr>
          <p:cNvSpPr/>
          <p:nvPr/>
        </p:nvSpPr>
        <p:spPr>
          <a:xfrm>
            <a:off x="2418978" y="2627112"/>
            <a:ext cx="855587" cy="8169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华文仿宋" panose="02010600040101010101" pitchFamily="2" charset="-122"/>
                <a:ea typeface="华文仿宋" panose="02010600040101010101" pitchFamily="2" charset="-122"/>
              </a:rPr>
              <a:t>特征工程</a:t>
            </a:r>
          </a:p>
        </p:txBody>
      </p:sp>
      <p:sp>
        <p:nvSpPr>
          <p:cNvPr id="72" name="椭圆 71">
            <a:extLst>
              <a:ext uri="{FF2B5EF4-FFF2-40B4-BE49-F238E27FC236}">
                <a16:creationId xmlns:a16="http://schemas.microsoft.com/office/drawing/2014/main" id="{4DB00852-EB04-497A-9316-89615A0D476E}"/>
              </a:ext>
            </a:extLst>
          </p:cNvPr>
          <p:cNvSpPr/>
          <p:nvPr/>
        </p:nvSpPr>
        <p:spPr>
          <a:xfrm>
            <a:off x="3806162" y="2646391"/>
            <a:ext cx="855587" cy="8169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华文仿宋" panose="02010600040101010101" pitchFamily="2" charset="-122"/>
                <a:ea typeface="华文仿宋" panose="02010600040101010101" pitchFamily="2" charset="-122"/>
              </a:rPr>
              <a:t>分析建模</a:t>
            </a:r>
          </a:p>
        </p:txBody>
      </p:sp>
      <p:sp>
        <p:nvSpPr>
          <p:cNvPr id="75" name="椭圆 74">
            <a:extLst>
              <a:ext uri="{FF2B5EF4-FFF2-40B4-BE49-F238E27FC236}">
                <a16:creationId xmlns:a16="http://schemas.microsoft.com/office/drawing/2014/main" id="{F5F461BD-027C-4DB8-937B-DE2B53EBA780}"/>
              </a:ext>
            </a:extLst>
          </p:cNvPr>
          <p:cNvSpPr/>
          <p:nvPr/>
        </p:nvSpPr>
        <p:spPr>
          <a:xfrm>
            <a:off x="5349688" y="2635833"/>
            <a:ext cx="855587" cy="8169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华文仿宋" panose="02010600040101010101" pitchFamily="2" charset="-122"/>
                <a:ea typeface="华文仿宋" panose="02010600040101010101" pitchFamily="2" charset="-122"/>
              </a:rPr>
              <a:t>单模预测</a:t>
            </a:r>
          </a:p>
        </p:txBody>
      </p:sp>
      <p:sp>
        <p:nvSpPr>
          <p:cNvPr id="86" name="椭圆 85">
            <a:extLst>
              <a:ext uri="{FF2B5EF4-FFF2-40B4-BE49-F238E27FC236}">
                <a16:creationId xmlns:a16="http://schemas.microsoft.com/office/drawing/2014/main" id="{A48FE873-C544-46F3-93B1-7D3E886C1EF9}"/>
              </a:ext>
            </a:extLst>
          </p:cNvPr>
          <p:cNvSpPr/>
          <p:nvPr/>
        </p:nvSpPr>
        <p:spPr>
          <a:xfrm>
            <a:off x="7067435" y="2627111"/>
            <a:ext cx="855587" cy="8169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华文仿宋" panose="02010600040101010101" pitchFamily="2" charset="-122"/>
                <a:ea typeface="华文仿宋" panose="02010600040101010101" pitchFamily="2" charset="-122"/>
              </a:rPr>
              <a:t>结果融合</a:t>
            </a:r>
          </a:p>
        </p:txBody>
      </p:sp>
    </p:spTree>
    <p:extLst>
      <p:ext uri="{BB962C8B-B14F-4D97-AF65-F5344CB8AC3E}">
        <p14:creationId xmlns:p14="http://schemas.microsoft.com/office/powerpoint/2010/main" val="21721861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left)">
                                      <p:cBhvr>
                                        <p:cTn id="7" dur="500"/>
                                        <p:tgtEl>
                                          <p:spTgt spid="4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1"/>
                                        </p:tgtEl>
                                        <p:attrNameLst>
                                          <p:attrName>style.visibility</p:attrName>
                                        </p:attrNameLst>
                                      </p:cBhvr>
                                      <p:to>
                                        <p:strVal val="visible"/>
                                      </p:to>
                                    </p:set>
                                    <p:animEffect transition="in" filter="wipe(left)">
                                      <p:cBhvr>
                                        <p:cTn id="10" dur="500"/>
                                        <p:tgtEl>
                                          <p:spTgt spid="71"/>
                                        </p:tgtEl>
                                      </p:cBhvr>
                                    </p:animEffect>
                                  </p:childTnLst>
                                </p:cTn>
                              </p:par>
                              <p:par>
                                <p:cTn id="11" presetID="22" presetClass="entr" presetSubtype="8" fill="hold" nodeType="with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wipe(left)">
                                      <p:cBhvr>
                                        <p:cTn id="13" dur="500"/>
                                        <p:tgtEl>
                                          <p:spTgt spid="47"/>
                                        </p:tgtEl>
                                      </p:cBhvr>
                                    </p:animEffect>
                                  </p:childTnLst>
                                </p:cTn>
                              </p:par>
                              <p:par>
                                <p:cTn id="14" presetID="22" presetClass="entr" presetSubtype="4" fill="hold" nodeType="with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wipe(down)">
                                      <p:cBhvr>
                                        <p:cTn id="16" dur="500"/>
                                        <p:tgtEl>
                                          <p:spTgt spid="59"/>
                                        </p:tgtEl>
                                      </p:cBhvr>
                                    </p:animEffect>
                                  </p:childTnLst>
                                </p:cTn>
                              </p:par>
                              <p:par>
                                <p:cTn id="17" presetID="22" presetClass="entr" presetSubtype="1" fill="hold" nodeType="withEffect">
                                  <p:stCondLst>
                                    <p:cond delay="0"/>
                                  </p:stCondLst>
                                  <p:childTnLst>
                                    <p:set>
                                      <p:cBhvr>
                                        <p:cTn id="18" dur="1" fill="hold">
                                          <p:stCondLst>
                                            <p:cond delay="0"/>
                                          </p:stCondLst>
                                        </p:cTn>
                                        <p:tgtEl>
                                          <p:spTgt spid="67"/>
                                        </p:tgtEl>
                                        <p:attrNameLst>
                                          <p:attrName>style.visibility</p:attrName>
                                        </p:attrNameLst>
                                      </p:cBhvr>
                                      <p:to>
                                        <p:strVal val="visible"/>
                                      </p:to>
                                    </p:set>
                                    <p:animEffect transition="in" filter="wipe(up)">
                                      <p:cBhvr>
                                        <p:cTn id="19" dur="500"/>
                                        <p:tgtEl>
                                          <p:spTgt spid="67"/>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72"/>
                                        </p:tgtEl>
                                        <p:attrNameLst>
                                          <p:attrName>style.visibility</p:attrName>
                                        </p:attrNameLst>
                                      </p:cBhvr>
                                      <p:to>
                                        <p:strVal val="visible"/>
                                      </p:to>
                                    </p:set>
                                    <p:animEffect transition="in" filter="wipe(left)">
                                      <p:cBhvr>
                                        <p:cTn id="22" dur="500"/>
                                        <p:tgtEl>
                                          <p:spTgt spid="72"/>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75"/>
                                        </p:tgtEl>
                                        <p:attrNameLst>
                                          <p:attrName>style.visibility</p:attrName>
                                        </p:attrNameLst>
                                      </p:cBhvr>
                                      <p:to>
                                        <p:strVal val="visible"/>
                                      </p:to>
                                    </p:set>
                                    <p:animEffect transition="in" filter="wipe(left)">
                                      <p:cBhvr>
                                        <p:cTn id="25" dur="500"/>
                                        <p:tgtEl>
                                          <p:spTgt spid="75"/>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86"/>
                                        </p:tgtEl>
                                        <p:attrNameLst>
                                          <p:attrName>style.visibility</p:attrName>
                                        </p:attrNameLst>
                                      </p:cBhvr>
                                      <p:to>
                                        <p:strVal val="visible"/>
                                      </p:to>
                                    </p:set>
                                    <p:animEffect transition="in" filter="wipe(left)">
                                      <p:cBhvr>
                                        <p:cTn id="28"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2" grpId="0" animBg="1"/>
      <p:bldP spid="75" grpId="0" animBg="1"/>
      <p:bldP spid="8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梯形 34"/>
          <p:cNvSpPr/>
          <p:nvPr/>
        </p:nvSpPr>
        <p:spPr>
          <a:xfrm rot="16200000">
            <a:off x="5584648" y="-338488"/>
            <a:ext cx="1718803" cy="5399903"/>
          </a:xfrm>
          <a:prstGeom prst="trapezoid">
            <a:avLst>
              <a:gd name="adj" fmla="val 16935"/>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37" name="梯形 36"/>
          <p:cNvSpPr/>
          <p:nvPr/>
        </p:nvSpPr>
        <p:spPr>
          <a:xfrm rot="5400000">
            <a:off x="998730" y="477602"/>
            <a:ext cx="1758050" cy="3755509"/>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27" name="文本框 2"/>
          <p:cNvSpPr txBox="1"/>
          <p:nvPr/>
        </p:nvSpPr>
        <p:spPr>
          <a:xfrm>
            <a:off x="2796809" y="1917123"/>
            <a:ext cx="872675" cy="900246"/>
          </a:xfrm>
          <a:prstGeom prst="rect">
            <a:avLst/>
          </a:prstGeom>
          <a:noFill/>
        </p:spPr>
        <p:txBody>
          <a:bodyPr wrap="none" lIns="68580" tIns="34290" rIns="68580" bIns="34290" rtlCol="0">
            <a:spAutoFit/>
          </a:bodyPr>
          <a:lstStyle/>
          <a:p>
            <a:r>
              <a:rPr lang="en-US" altLang="zh-CN" b="1" dirty="0">
                <a:solidFill>
                  <a:schemeClr val="bg1"/>
                </a:solidFill>
              </a:rPr>
              <a:t>Part</a:t>
            </a:r>
            <a:r>
              <a:rPr lang="en-US" altLang="zh-CN" sz="5400" b="1" dirty="0">
                <a:solidFill>
                  <a:schemeClr val="bg1"/>
                </a:solidFill>
              </a:rPr>
              <a:t>2</a:t>
            </a:r>
            <a:endParaRPr lang="zh-CN" altLang="en-US" sz="5400" b="1" dirty="0">
              <a:solidFill>
                <a:schemeClr val="bg1"/>
              </a:solidFill>
            </a:endParaRPr>
          </a:p>
        </p:txBody>
      </p:sp>
      <p:sp>
        <p:nvSpPr>
          <p:cNvPr id="29" name="矩形 28"/>
          <p:cNvSpPr/>
          <p:nvPr/>
        </p:nvSpPr>
        <p:spPr>
          <a:xfrm>
            <a:off x="4267024" y="2043732"/>
            <a:ext cx="1985159" cy="623248"/>
          </a:xfrm>
          <a:prstGeom prst="rect">
            <a:avLst/>
          </a:prstGeom>
        </p:spPr>
        <p:txBody>
          <a:bodyPr wrap="none" lIns="68580" tIns="34290" rIns="68580" bIns="34290">
            <a:spAutoFit/>
          </a:bodyPr>
          <a:lstStyle/>
          <a:p>
            <a:r>
              <a:rPr lang="zh-CN" altLang="en-US" sz="3600" dirty="0">
                <a:solidFill>
                  <a:schemeClr val="bg1"/>
                </a:solidFill>
                <a:latin typeface="华文仿宋" panose="02010600040101010101" pitchFamily="2" charset="-122"/>
                <a:ea typeface="华文仿宋" panose="02010600040101010101" pitchFamily="2" charset="-122"/>
                <a:sym typeface="微软雅黑" pitchFamily="34" charset="-122"/>
              </a:rPr>
              <a:t>数据探索</a:t>
            </a:r>
            <a:endParaRPr lang="zh-CN" altLang="en-US" sz="3600" dirty="0">
              <a:solidFill>
                <a:schemeClr val="bg1"/>
              </a:solidFill>
              <a:latin typeface="华文仿宋" panose="02010600040101010101" pitchFamily="2" charset="-122"/>
              <a:ea typeface="华文仿宋" panose="02010600040101010101" pitchFamily="2" charset="-122"/>
            </a:endParaRPr>
          </a:p>
        </p:txBody>
      </p:sp>
      <p:pic>
        <p:nvPicPr>
          <p:cNvPr id="12" name="图片 11"/>
          <p:cNvPicPr>
            <a:picLocks noChangeAspect="1"/>
          </p:cNvPicPr>
          <p:nvPr/>
        </p:nvPicPr>
        <p:blipFill>
          <a:blip r:embed="rId3">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3308" y="3836280"/>
            <a:ext cx="2969838" cy="8787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矩形 8"/>
          <p:cNvSpPr/>
          <p:nvPr/>
        </p:nvSpPr>
        <p:spPr>
          <a:xfrm>
            <a:off x="5616891" y="3715354"/>
            <a:ext cx="184731" cy="179622"/>
          </a:xfrm>
          <a:prstGeom prst="rect">
            <a:avLst/>
          </a:prstGeom>
        </p:spPr>
        <p:txBody>
          <a:bodyPr wrap="none">
            <a:spAutoFit/>
          </a:bodyPr>
          <a:lstStyle/>
          <a:p>
            <a:endParaRPr kumimoji="1" lang="zh-CN" altLang="en-US" dirty="0"/>
          </a:p>
        </p:txBody>
      </p:sp>
    </p:spTree>
    <p:extLst>
      <p:ext uri="{BB962C8B-B14F-4D97-AF65-F5344CB8AC3E}">
        <p14:creationId xmlns:p14="http://schemas.microsoft.com/office/powerpoint/2010/main" val="143061654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A000120140530A99PPBG">
  <a:themeElements>
    <a:clrScheme name="自定义 95">
      <a:dk1>
        <a:sysClr val="windowText" lastClr="000000"/>
      </a:dk1>
      <a:lt1>
        <a:sysClr val="window" lastClr="FFFFFF"/>
      </a:lt1>
      <a:dk2>
        <a:srgbClr val="3F3F3F"/>
      </a:dk2>
      <a:lt2>
        <a:srgbClr val="E3DED1"/>
      </a:lt2>
      <a:accent1>
        <a:srgbClr val="071F65"/>
      </a:accent1>
      <a:accent2>
        <a:srgbClr val="7F7F7F"/>
      </a:accent2>
      <a:accent3>
        <a:srgbClr val="414456"/>
      </a:accent3>
      <a:accent4>
        <a:srgbClr val="444455"/>
      </a:accent4>
      <a:accent5>
        <a:srgbClr val="444455"/>
      </a:accent5>
      <a:accent6>
        <a:srgbClr val="7F7F7F"/>
      </a:accent6>
      <a:hlink>
        <a:srgbClr val="002060"/>
      </a:hlink>
      <a:folHlink>
        <a:srgbClr val="B26B02"/>
      </a:folHlink>
    </a:clrScheme>
    <a:fontScheme name="自定义 1">
      <a:majorFont>
        <a:latin typeface="Arial Black"/>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A000120140627A33KPBG</Template>
  <TotalTime>17169</TotalTime>
  <Words>937</Words>
  <Application>Microsoft Office PowerPoint</Application>
  <PresentationFormat>全屏显示(16:9)</PresentationFormat>
  <Paragraphs>371</Paragraphs>
  <Slides>37</Slides>
  <Notes>37</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37</vt:i4>
      </vt:variant>
    </vt:vector>
  </HeadingPairs>
  <TitlesOfParts>
    <vt:vector size="50" baseType="lpstr">
      <vt:lpstr>等线 Light</vt:lpstr>
      <vt:lpstr>方正兰亭超细黑简体</vt:lpstr>
      <vt:lpstr>华文仿宋</vt:lpstr>
      <vt:lpstr>隶书</vt:lpstr>
      <vt:lpstr>宋体</vt:lpstr>
      <vt:lpstr>微软雅黑</vt:lpstr>
      <vt:lpstr>幼圆</vt:lpstr>
      <vt:lpstr>Arial</vt:lpstr>
      <vt:lpstr>Arial Black</vt:lpstr>
      <vt:lpstr>Calibri</vt:lpstr>
      <vt:lpstr>Calibri Light</vt:lpstr>
      <vt:lpstr>Wingdings 2</vt:lpstr>
      <vt:lpstr>A000120140530A99PPBG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号百公司</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Titan</dc:creator>
  <cp:lastModifiedBy>ASUS</cp:lastModifiedBy>
  <cp:revision>739</cp:revision>
  <dcterms:created xsi:type="dcterms:W3CDTF">2014-06-03T07:56:23Z</dcterms:created>
  <dcterms:modified xsi:type="dcterms:W3CDTF">2017-11-28T06:48:23Z</dcterms:modified>
</cp:coreProperties>
</file>