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59" r:id="rId6"/>
    <p:sldId id="269" r:id="rId7"/>
    <p:sldId id="265" r:id="rId8"/>
    <p:sldId id="275" r:id="rId9"/>
    <p:sldId id="271" r:id="rId10"/>
    <p:sldId id="272" r:id="rId11"/>
    <p:sldId id="273" r:id="rId12"/>
    <p:sldId id="276" r:id="rId13"/>
    <p:sldId id="277" r:id="rId14"/>
    <p:sldId id="261" r:id="rId15"/>
    <p:sldId id="262" r:id="rId16"/>
    <p:sldId id="280" r:id="rId17"/>
    <p:sldId id="279" r:id="rId18"/>
    <p:sldId id="270" r:id="rId19"/>
    <p:sldId id="268" r:id="rId20"/>
    <p:sldId id="267" r:id="rId21"/>
    <p:sldId id="266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6" autoAdjust="0"/>
  </p:normalViewPr>
  <p:slideViewPr>
    <p:cSldViewPr snapToGrid="0">
      <p:cViewPr varScale="1">
        <p:scale>
          <a:sx n="77" d="100"/>
          <a:sy n="77" d="100"/>
        </p:scale>
        <p:origin x="16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62DE6-0BC5-41A2-9AA8-E506FB35065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0F7E0-ACD0-47CF-A81C-8EDFFCE0B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6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题目来源</a:t>
            </a:r>
            <a:endParaRPr lang="en-US" altLang="zh-CN" sz="1200" dirty="0">
              <a:latin typeface="+mn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n-ea"/>
              </a:rPr>
              <a:t>Data Fountain</a:t>
            </a:r>
            <a:r>
              <a:rPr lang="zh-CN" altLang="en-US" sz="1200" dirty="0">
                <a:latin typeface="+mn-ea"/>
              </a:rPr>
              <a:t>平台长期赛</a:t>
            </a:r>
            <a:r>
              <a:rPr lang="en-US" altLang="zh-CN" sz="1200" dirty="0">
                <a:latin typeface="+mn-ea"/>
              </a:rPr>
              <a:t>——</a:t>
            </a:r>
            <a:r>
              <a:rPr lang="zh-CN" altLang="en-US" sz="1200" dirty="0">
                <a:latin typeface="+mn-ea"/>
              </a:rPr>
              <a:t>用户逾期行为预测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随着近年来银行面向个人的小额贷款业务的不断发展，防范个人信贷欺诈，以提高银行回款率是银行开展借贷业务的首要目标。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ea"/>
              </a:rPr>
              <a:t>任务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ea"/>
              </a:rPr>
              <a:t>利用大数据、数据挖掘等方法，预测用户是否逾期</a:t>
            </a:r>
            <a:endParaRPr lang="en-US" altLang="zh-CN" sz="1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2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这里考虑了两种降维方式</a:t>
            </a:r>
            <a:endParaRPr lang="en-US" altLang="zh-CN" dirty="0"/>
          </a:p>
          <a:p>
            <a:r>
              <a:rPr lang="zh-CN" altLang="en-US" dirty="0"/>
              <a:t>第一种为</a:t>
            </a:r>
            <a:r>
              <a:rPr lang="en-US" altLang="zh-CN" dirty="0"/>
              <a:t>PCA  </a:t>
            </a:r>
            <a:r>
              <a:rPr lang="zh-CN" altLang="en-US" dirty="0"/>
              <a:t>找到最大组成成分</a:t>
            </a:r>
            <a:endParaRPr lang="en-US" altLang="zh-CN" dirty="0"/>
          </a:p>
          <a:p>
            <a:r>
              <a:rPr lang="zh-CN" altLang="en-US" dirty="0"/>
              <a:t>右图为累积分布函数 </a:t>
            </a:r>
            <a:r>
              <a:rPr lang="en-US" altLang="zh-CN" dirty="0"/>
              <a:t>70</a:t>
            </a:r>
            <a:r>
              <a:rPr lang="zh-CN" altLang="en-US" dirty="0"/>
              <a:t>个成分较好  多了计算开销太大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第二种为手动特征提取 来替换原有特征</a:t>
            </a:r>
            <a:endParaRPr lang="en-US" altLang="zh-CN" dirty="0"/>
          </a:p>
          <a:p>
            <a:r>
              <a:rPr lang="zh-CN" altLang="en-US" dirty="0"/>
              <a:t>比如对下面的数据 </a:t>
            </a:r>
            <a:endParaRPr lang="en-US" altLang="zh-CN" dirty="0"/>
          </a:p>
          <a:p>
            <a:r>
              <a:rPr lang="zh-CN" altLang="en-US" dirty="0"/>
              <a:t>可以替换为</a:t>
            </a:r>
            <a:endParaRPr lang="en-US" altLang="zh-CN" dirty="0"/>
          </a:p>
          <a:p>
            <a:r>
              <a:rPr lang="zh-CN" altLang="en-US" dirty="0"/>
              <a:t>导致维数降低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3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第一考虑</a:t>
            </a:r>
            <a:r>
              <a:rPr lang="en-US" altLang="zh-CN" dirty="0"/>
              <a:t>SVM </a:t>
            </a:r>
            <a:r>
              <a:rPr lang="zh-CN" altLang="en-US" dirty="0"/>
              <a:t>机器学习 自己实现了一个 对其改进 适配数据 </a:t>
            </a:r>
            <a:r>
              <a:rPr lang="en-US" altLang="zh-CN" dirty="0"/>
              <a:t>89</a:t>
            </a:r>
            <a:r>
              <a:rPr lang="zh-CN" altLang="en-US" dirty="0"/>
              <a:t>左右   优化较差  计算效果极慢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第一次做，没什么经验，挨个套模型，发现三种</a:t>
            </a:r>
            <a:r>
              <a:rPr lang="en-US" altLang="zh-CN" dirty="0"/>
              <a:t>sklearn 90-97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决策树  决策树 </a:t>
            </a:r>
            <a:r>
              <a:rPr lang="en-US" altLang="zh-CN" dirty="0"/>
              <a:t>99</a:t>
            </a:r>
            <a:r>
              <a:rPr lang="zh-CN" altLang="en-US" dirty="0"/>
              <a:t>以上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最后一些优化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一开始使用的是手动特征降维 后改为</a:t>
            </a:r>
            <a:r>
              <a:rPr lang="en-US" altLang="zh-CN" dirty="0"/>
              <a:t>PCA </a:t>
            </a:r>
            <a:r>
              <a:rPr lang="zh-CN" altLang="en-US" dirty="0"/>
              <a:t>从</a:t>
            </a:r>
            <a:r>
              <a:rPr lang="en-US" altLang="zh-CN" dirty="0"/>
              <a:t>30</a:t>
            </a:r>
            <a:r>
              <a:rPr lang="zh-CN" altLang="en-US" dirty="0"/>
              <a:t>逐步提高到 </a:t>
            </a:r>
            <a:r>
              <a:rPr lang="en-US" altLang="zh-CN" dirty="0"/>
              <a:t>70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的时可以到</a:t>
            </a:r>
            <a:r>
              <a:rPr lang="en-US" altLang="zh-CN" dirty="0"/>
              <a:t>85 </a:t>
            </a:r>
            <a:r>
              <a:rPr lang="zh-CN" altLang="en-US" dirty="0"/>
              <a:t>以为已经足够代表）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均衡化从一开始的自己手动实现，到采用其他包的复杂函数实现  等等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23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长期训练赛，比较基础，顺利拿到第一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6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某银行公布的网上公开数据集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是该银行真实信贷用户信息  已脱敏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特征维数高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在数据预处理 降低特征的部分 很重要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1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数据主要由以下特征组成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这些是比较主要的特征 占小部分  还有一些复杂一些的特征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2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绝大部分特征都是一些条件排列组合得到的，比如上面这部分可以组合出</a:t>
            </a:r>
            <a:endParaRPr lang="en-US" altLang="zh-CN" dirty="0"/>
          </a:p>
          <a:p>
            <a:r>
              <a:rPr lang="zh-CN" altLang="en-US" dirty="0"/>
              <a:t>用户三个月内通过网银购买基金的金额  这部分占</a:t>
            </a:r>
            <a:r>
              <a:rPr lang="en-US" altLang="zh-CN" dirty="0"/>
              <a:t>72</a:t>
            </a:r>
            <a:r>
              <a:rPr lang="zh-CN" altLang="en-US" dirty="0"/>
              <a:t>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下面可以组合出</a:t>
            </a:r>
            <a:endParaRPr lang="en-US" altLang="zh-CN" dirty="0"/>
          </a:p>
          <a:p>
            <a:r>
              <a:rPr lang="zh-CN" altLang="en-US" dirty="0"/>
              <a:t>用户六个月内通过手机银行异名他行转出最小交易金额</a:t>
            </a:r>
            <a:endParaRPr lang="en-US" altLang="zh-CN" dirty="0"/>
          </a:p>
          <a:p>
            <a:r>
              <a:rPr lang="zh-CN" altLang="en-US" dirty="0"/>
              <a:t>这部分数据占</a:t>
            </a:r>
            <a:r>
              <a:rPr lang="en-US" altLang="zh-CN" dirty="0"/>
              <a:t>360</a:t>
            </a:r>
            <a:r>
              <a:rPr lang="zh-CN" altLang="en-US" dirty="0"/>
              <a:t>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还有一些其他的这类数据 不予列出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1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再有一点就是这类数据的特点：不均衡性</a:t>
            </a:r>
            <a:endParaRPr lang="en-US" altLang="zh-CN" dirty="0"/>
          </a:p>
          <a:p>
            <a:r>
              <a:rPr lang="zh-CN" altLang="en-US" dirty="0"/>
              <a:t>可以看出，</a:t>
            </a:r>
            <a:r>
              <a:rPr lang="zh-CN" altLang="en-US" sz="1200" dirty="0">
                <a:latin typeface="+mn-ea"/>
              </a:rPr>
              <a:t>逾期用户占总用户数的</a:t>
            </a:r>
            <a:r>
              <a:rPr lang="en-US" altLang="zh-CN" sz="1200" dirty="0">
                <a:latin typeface="+mn-ea"/>
              </a:rPr>
              <a:t>1.7%</a:t>
            </a:r>
            <a:r>
              <a:rPr lang="zh-CN" altLang="en-US" sz="1200" dirty="0">
                <a:latin typeface="+mn-ea"/>
              </a:rPr>
              <a:t>，属于严重的不均衡数据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此外，由以上分析可知数据维度较高，有很大的降维空间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数据质量较高，没有缺失数据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ea"/>
              </a:rPr>
              <a:t>考虑到少部分人拥有大部分财富，未对离群点处理</a:t>
            </a:r>
            <a:endParaRPr lang="en-US" altLang="zh-CN" sz="1200" dirty="0">
              <a:latin typeface="+mn-ea"/>
            </a:endParaRPr>
          </a:p>
          <a:p>
            <a:r>
              <a:rPr lang="zh-CN" altLang="en-US" dirty="0"/>
              <a:t>比如下图分别为一个、三个、六个月贷款账户月余额</a:t>
            </a:r>
            <a:endParaRPr lang="en-US" altLang="zh-CN" dirty="0"/>
          </a:p>
          <a:p>
            <a:r>
              <a:rPr lang="zh-CN" altLang="en-US" dirty="0"/>
              <a:t>可以看出 </a:t>
            </a:r>
            <a:r>
              <a:rPr lang="en-US" altLang="zh-CN" dirty="0"/>
              <a:t>96%</a:t>
            </a:r>
            <a:r>
              <a:rPr lang="zh-CN" altLang="en-US" dirty="0"/>
              <a:t>的余额为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上</a:t>
            </a:r>
            <a:r>
              <a:rPr lang="en-US" altLang="zh-CN" dirty="0"/>
              <a:t>99%</a:t>
            </a:r>
            <a:r>
              <a:rPr lang="zh-CN" altLang="en-US" dirty="0"/>
              <a:t>分位的用户余额为</a:t>
            </a:r>
            <a:r>
              <a:rPr lang="en-US" altLang="zh-CN" dirty="0"/>
              <a:t>37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而最高的为</a:t>
            </a:r>
            <a:r>
              <a:rPr lang="en-US" altLang="zh-CN" dirty="0"/>
              <a:t>2600</a:t>
            </a:r>
            <a:r>
              <a:rPr lang="zh-CN" altLang="en-US" dirty="0"/>
              <a:t>万，是前者的近百倍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6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对标称数据的数值化处理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这里分为三类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对于只有单类的标签，直接删去即可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对于二分类的标签，可以简单二值化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对于其他多分类标签，采用哑编码的方式数值化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3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简单的归一化，方便之后的降维操作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1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由前面的数据分析可以看出 数据属于不均衡数据</a:t>
            </a:r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ea"/>
              </a:rPr>
              <a:t>对于这种数据，模型的效果就会偏向于多数类的结果，这不是我们愿意看到的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ea"/>
              </a:rPr>
              <a:t>这里使用</a:t>
            </a:r>
            <a:r>
              <a:rPr lang="en-US" altLang="zh-CN" sz="1200" i="0" dirty="0">
                <a:solidFill>
                  <a:srgbClr val="121212"/>
                </a:solidFill>
                <a:effectLst/>
                <a:latin typeface="+mn-ea"/>
              </a:rPr>
              <a:t>imbalanced-learn</a:t>
            </a:r>
            <a:r>
              <a:rPr lang="zh-CN" altLang="en-US" sz="1200" i="0" dirty="0">
                <a:solidFill>
                  <a:srgbClr val="121212"/>
                </a:solidFill>
                <a:effectLst/>
                <a:latin typeface="+mn-ea"/>
              </a:rPr>
              <a:t>包对数据进行均衡化处理</a:t>
            </a:r>
            <a:r>
              <a:rPr lang="en-US" altLang="zh-CN" sz="1200" i="0" dirty="0">
                <a:solidFill>
                  <a:srgbClr val="121212"/>
                </a:solidFill>
                <a:effectLst/>
                <a:latin typeface="+mn-ea"/>
              </a:rPr>
              <a:t> </a:t>
            </a:r>
            <a:r>
              <a:rPr lang="zh-CN" altLang="en-US" sz="1200" i="0" dirty="0">
                <a:solidFill>
                  <a:srgbClr val="121212"/>
                </a:solidFill>
                <a:effectLst/>
                <a:latin typeface="+mn-ea"/>
              </a:rPr>
              <a:t>包中的处理方式有很多，这里只介绍三个</a:t>
            </a:r>
            <a:endParaRPr lang="en-US" altLang="zh-CN" sz="1200" i="0" dirty="0">
              <a:solidFill>
                <a:srgbClr val="121212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dirty="0">
              <a:solidFill>
                <a:srgbClr val="121212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solidFill>
                  <a:srgbClr val="121212"/>
                </a:solidFill>
                <a:effectLst/>
                <a:latin typeface="+mn-ea"/>
              </a:rPr>
              <a:t>第一种为随机过采样，即重复采样少数样本</a:t>
            </a:r>
            <a:endParaRPr lang="en-US" altLang="zh-CN" sz="1200" i="0" dirty="0">
              <a:solidFill>
                <a:srgbClr val="121212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solidFill>
                  <a:srgbClr val="121212"/>
                </a:solidFill>
                <a:effectLst/>
                <a:latin typeface="+mn-ea"/>
              </a:rPr>
              <a:t>第二种为</a:t>
            </a:r>
            <a:r>
              <a:rPr lang="en-US" altLang="zh-CN" sz="1200" i="0" dirty="0">
                <a:solidFill>
                  <a:srgbClr val="121212"/>
                </a:solidFill>
                <a:effectLst/>
                <a:latin typeface="+mn-ea"/>
              </a:rPr>
              <a:t>… </a:t>
            </a:r>
            <a:r>
              <a:rPr lang="zh-CN" altLang="en-US" sz="1200" i="0" dirty="0">
                <a:solidFill>
                  <a:srgbClr val="121212"/>
                </a:solidFill>
                <a:effectLst/>
                <a:latin typeface="+mn-ea"/>
              </a:rPr>
              <a:t>也是过采样</a:t>
            </a:r>
            <a:endParaRPr lang="en-US" altLang="zh-CN" sz="1200" i="0" dirty="0">
              <a:solidFill>
                <a:srgbClr val="121212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solidFill>
                  <a:srgbClr val="121212"/>
                </a:solidFill>
                <a:effectLst/>
                <a:latin typeface="+mn-ea"/>
              </a:rPr>
              <a:t>第三种为第二种的优化，删除一些噪音</a:t>
            </a:r>
            <a:endParaRPr lang="en-US" altLang="zh-CN" sz="1200" i="0" dirty="0">
              <a:solidFill>
                <a:srgbClr val="121212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0F7E0-ACD0-47CF-A81C-8EDFFCE0BF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2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0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9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1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5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3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D8C0-9F94-42F9-9B65-3FD1CE9DC8F1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56C8-F3D0-4FA1-9323-0CFE8F5FC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9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37EE5E-D46D-4EE5-AE14-F7A0E4094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逾期行为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F3ACD6B-462B-42E0-B478-5834AD3C5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竞赛成果汇报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F58ABBD-ED4F-48A8-9BA6-F1EE193D78DC}"/>
              </a:ext>
            </a:extLst>
          </p:cNvPr>
          <p:cNvSpPr txBox="1"/>
          <p:nvPr/>
        </p:nvSpPr>
        <p:spPr>
          <a:xfrm>
            <a:off x="6101178" y="5172322"/>
            <a:ext cx="189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马云鹤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XS20033014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7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77C05C4C-DFBF-4CEE-B865-F51CD97B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825788"/>
            <a:ext cx="7705725" cy="2209800"/>
          </a:xfrm>
          <a:prstGeom prst="rect">
            <a:avLst/>
          </a:prstGeom>
        </p:spPr>
      </p:pic>
      <p:sp>
        <p:nvSpPr>
          <p:cNvPr id="25" name="内容占位符 2">
            <a:extLst>
              <a:ext uri="{FF2B5EF4-FFF2-40B4-BE49-F238E27FC236}">
                <a16:creationId xmlns:a16="http://schemas.microsoft.com/office/drawing/2014/main" xmlns="" id="{5442FD9F-9761-49CF-A42F-D007BD00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处理标称数据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5483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xmlns="" id="{AF01C4F5-F2FB-42C5-A67D-839A3953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特征归一化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D5116BF-7272-4914-A0B0-E4C28612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61" y="2510631"/>
            <a:ext cx="5838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xmlns="" id="{AF01C4F5-F2FB-42C5-A67D-839A3953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不平衡数据处理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+mn-ea"/>
              </a:rPr>
              <a:t>imbalanced-learn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+mn-ea"/>
              </a:rPr>
              <a:t>包</a:t>
            </a:r>
            <a:endParaRPr lang="en-US" altLang="zh-CN" sz="2400" i="0" dirty="0">
              <a:solidFill>
                <a:srgbClr val="121212"/>
              </a:solidFill>
              <a:effectLst/>
              <a:latin typeface="+mn-ea"/>
            </a:endParaRPr>
          </a:p>
          <a:p>
            <a:endParaRPr lang="en-US" altLang="zh-CN" sz="2400" dirty="0">
              <a:solidFill>
                <a:srgbClr val="121212"/>
              </a:solidFill>
              <a:latin typeface="+mn-ea"/>
            </a:endParaRPr>
          </a:p>
          <a:p>
            <a:endParaRPr lang="en-US" altLang="zh-CN" sz="2400" i="0" dirty="0">
              <a:solidFill>
                <a:srgbClr val="121212"/>
              </a:solidFill>
              <a:effectLst/>
              <a:latin typeface="+mn-ea"/>
            </a:endParaRPr>
          </a:p>
          <a:p>
            <a:endParaRPr lang="en-US" altLang="zh-CN" sz="2400" dirty="0">
              <a:solidFill>
                <a:srgbClr val="121212"/>
              </a:solidFill>
              <a:latin typeface="+mn-ea"/>
            </a:endParaRPr>
          </a:p>
          <a:p>
            <a:endParaRPr lang="en-US" altLang="zh-CN" sz="2400" i="0" dirty="0">
              <a:solidFill>
                <a:srgbClr val="121212"/>
              </a:solidFill>
              <a:effectLst/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RandomOverSampler</a:t>
            </a:r>
            <a:r>
              <a:rPr lang="zh-CN" altLang="en-US" sz="2000" dirty="0"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从少数类的样本中进行随机采样来增加新的样本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SMOTE: </a:t>
            </a:r>
            <a:r>
              <a:rPr lang="zh-CN" altLang="en-US" sz="2000" dirty="0">
                <a:latin typeface="+mn-ea"/>
              </a:rPr>
              <a:t>对于少数类样本</a:t>
            </a:r>
            <a:r>
              <a:rPr lang="en-US" altLang="zh-CN" sz="2000" dirty="0">
                <a:latin typeface="+mn-ea"/>
              </a:rPr>
              <a:t>a, </a:t>
            </a:r>
            <a:r>
              <a:rPr lang="zh-CN" altLang="en-US" sz="2000" dirty="0">
                <a:latin typeface="+mn-ea"/>
              </a:rPr>
              <a:t>随机选择一个最近邻的样本</a:t>
            </a:r>
            <a:r>
              <a:rPr lang="en-US" altLang="zh-CN" sz="2000" dirty="0">
                <a:latin typeface="+mn-ea"/>
              </a:rPr>
              <a:t>b, </a:t>
            </a:r>
            <a:r>
              <a:rPr lang="zh-CN" altLang="en-US" sz="2000" dirty="0">
                <a:latin typeface="+mn-ea"/>
              </a:rPr>
              <a:t>然后从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的连线上随机选取一个点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作为新的少数类样本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SMOTETomek</a:t>
            </a:r>
            <a:r>
              <a:rPr lang="en-US" altLang="zh-CN" sz="2000" dirty="0">
                <a:latin typeface="+mn-ea"/>
              </a:rPr>
              <a:t>: SMOTE</a:t>
            </a:r>
            <a:r>
              <a:rPr lang="zh-CN" altLang="en-US" sz="2000" dirty="0">
                <a:latin typeface="+mn-ea"/>
              </a:rPr>
              <a:t>方法中容易生成一些噪音数据</a:t>
            </a:r>
            <a:r>
              <a:rPr lang="en-US" altLang="zh-CN" sz="2000" dirty="0">
                <a:latin typeface="+mn-ea"/>
              </a:rPr>
              <a:t>. </a:t>
            </a:r>
            <a:r>
              <a:rPr lang="zh-CN" altLang="en-US" sz="2000" dirty="0">
                <a:latin typeface="+mn-ea"/>
              </a:rPr>
              <a:t>因此</a:t>
            </a:r>
            <a:r>
              <a:rPr lang="en-US" altLang="zh-CN" sz="2000" dirty="0">
                <a:latin typeface="+mn-ea"/>
              </a:rPr>
              <a:t>, </a:t>
            </a:r>
            <a:r>
              <a:rPr lang="zh-CN" altLang="en-US" sz="2000" dirty="0">
                <a:latin typeface="+mn-ea"/>
              </a:rPr>
              <a:t>在过采样之后需要对样本进行清洗</a:t>
            </a:r>
            <a:r>
              <a:rPr lang="en-US" altLang="zh-CN" sz="2000" dirty="0">
                <a:latin typeface="+mn-ea"/>
              </a:rPr>
              <a:t>. 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9B414673-8857-465A-9A19-F793B0ACD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3" t="55651" r="393" b="283"/>
          <a:stretch/>
        </p:blipFill>
        <p:spPr>
          <a:xfrm>
            <a:off x="1185862" y="2512380"/>
            <a:ext cx="6772275" cy="13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4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数据降维</a:t>
            </a: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xmlns="" id="{AF01C4F5-F2FB-42C5-A67D-839A3953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6590"/>
            <a:ext cx="3943350" cy="817451"/>
          </a:xfrm>
        </p:spPr>
        <p:txBody>
          <a:bodyPr>
            <a:normAutofit/>
          </a:bodyPr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0DACD6C-C1CC-4C71-9EDF-354EB4E6C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71981"/>
            <a:ext cx="4391025" cy="1038225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4063434-77FC-495E-BF82-44D12652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30294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0">
            <a:extLst>
              <a:ext uri="{FF2B5EF4-FFF2-40B4-BE49-F238E27FC236}">
                <a16:creationId xmlns:a16="http://schemas.microsoft.com/office/drawing/2014/main" xmlns="" id="{354A6BC8-C37D-477C-8FC6-F0C6DA1F8ED4}"/>
              </a:ext>
            </a:extLst>
          </p:cNvPr>
          <p:cNvSpPr txBox="1">
            <a:spLocks/>
          </p:cNvSpPr>
          <p:nvPr/>
        </p:nvSpPr>
        <p:spPr>
          <a:xfrm>
            <a:off x="628650" y="3665141"/>
            <a:ext cx="8289247" cy="3192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手动提取特征</a:t>
            </a:r>
            <a:endParaRPr lang="en-US" altLang="zh-CN" dirty="0"/>
          </a:p>
          <a:p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100" dirty="0"/>
              <a:t>本期、三、六个月内</a:t>
            </a:r>
            <a:endParaRPr lang="en-US" altLang="zh-CN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100" dirty="0"/>
              <a:t>柜台、网银、电话购买</a:t>
            </a:r>
            <a:endParaRPr lang="en-US" altLang="zh-CN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100" dirty="0"/>
              <a:t>基金、理财、保险、国债</a:t>
            </a:r>
            <a:endParaRPr lang="en-US" altLang="zh-CN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100" dirty="0"/>
              <a:t>金额、笔数</a:t>
            </a:r>
            <a:endParaRPr lang="en-US" altLang="zh-CN" sz="2100" dirty="0"/>
          </a:p>
          <a:p>
            <a:pPr>
              <a:spcBef>
                <a:spcPts val="0"/>
              </a:spcBef>
            </a:pPr>
            <a:endParaRPr lang="en-US" altLang="zh-CN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100" dirty="0"/>
              <a:t>本期、三、六个月内购买产品的金额、笔数</a:t>
            </a:r>
            <a:endParaRPr lang="en-US" altLang="zh-CN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100" dirty="0"/>
              <a:t>平均每月通过柜台、网银、电话购买产品的金额、笔数</a:t>
            </a:r>
            <a:endParaRPr lang="en-US" altLang="zh-CN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100" dirty="0"/>
              <a:t>平均每月购买基金、理财、保险、国债的金额、笔数</a:t>
            </a:r>
            <a:endParaRPr lang="en-US" altLang="zh-CN" sz="2100" dirty="0"/>
          </a:p>
          <a:p>
            <a:pPr>
              <a:spcBef>
                <a:spcPts val="0"/>
              </a:spcBef>
            </a:pPr>
            <a:endParaRPr lang="en-US" altLang="zh-CN" sz="2000" dirty="0"/>
          </a:p>
          <a:p>
            <a:pPr>
              <a:spcBef>
                <a:spcPts val="0"/>
              </a:spcBef>
            </a:pPr>
            <a:endParaRPr lang="en-US" altLang="zh-CN" sz="2000" dirty="0"/>
          </a:p>
          <a:p>
            <a:pPr>
              <a:spcBef>
                <a:spcPts val="0"/>
              </a:spcBef>
            </a:pPr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699980B-D8C9-49E9-851D-75A427B9549C}"/>
              </a:ext>
            </a:extLst>
          </p:cNvPr>
          <p:cNvSpPr txBox="1"/>
          <p:nvPr/>
        </p:nvSpPr>
        <p:spPr>
          <a:xfrm>
            <a:off x="7488315" y="4507324"/>
            <a:ext cx="4572000" cy="50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/>
              <a:t>72</a:t>
            </a:r>
            <a:r>
              <a:rPr lang="zh-CN" altLang="en-US" sz="2400" b="1" dirty="0"/>
              <a:t>维</a:t>
            </a:r>
            <a:endParaRPr lang="en-US" altLang="zh-CN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57F7AAF-939D-4CAC-8E7B-F34A6D598457}"/>
              </a:ext>
            </a:extLst>
          </p:cNvPr>
          <p:cNvSpPr txBox="1"/>
          <p:nvPr/>
        </p:nvSpPr>
        <p:spPr>
          <a:xfrm>
            <a:off x="7488315" y="5856250"/>
            <a:ext cx="4572000" cy="50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/>
              <a:t>20</a:t>
            </a:r>
            <a:r>
              <a:rPr lang="zh-CN" altLang="en-US" sz="2400" b="1" dirty="0"/>
              <a:t>维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5179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</a:p>
          <a:p>
            <a:r>
              <a:rPr lang="en-US" altLang="zh-CN" dirty="0"/>
              <a:t>sklearn SVM</a:t>
            </a:r>
            <a:r>
              <a:rPr lang="zh-CN" altLang="en-US" dirty="0"/>
              <a:t>、随机森林、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 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近邻</a:t>
            </a:r>
            <a:endParaRPr lang="en-US" altLang="zh-CN" dirty="0"/>
          </a:p>
          <a:p>
            <a:r>
              <a:rPr lang="en-US" altLang="zh-CN" dirty="0"/>
              <a:t>sklearn</a:t>
            </a:r>
            <a:r>
              <a:rPr lang="zh-CN" altLang="en-US" dirty="0"/>
              <a:t>决策树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优化过程：</a:t>
            </a:r>
            <a:endParaRPr lang="en-US" altLang="zh-CN" dirty="0"/>
          </a:p>
          <a:p>
            <a:r>
              <a:rPr lang="en-US" altLang="zh-CN" dirty="0"/>
              <a:t>PCA </a:t>
            </a:r>
            <a:r>
              <a:rPr lang="zh-CN" altLang="en-US" dirty="0"/>
              <a:t>成分个数</a:t>
            </a:r>
            <a:endParaRPr lang="en-US" altLang="zh-CN" dirty="0"/>
          </a:p>
          <a:p>
            <a:r>
              <a:rPr lang="zh-CN" altLang="en-US" dirty="0"/>
              <a:t>均衡化数据方法</a:t>
            </a:r>
            <a:endParaRPr lang="en-US" altLang="zh-CN" dirty="0"/>
          </a:p>
          <a:p>
            <a:r>
              <a:rPr lang="zh-CN" altLang="en-US" dirty="0"/>
              <a:t>不同分类算法参数</a:t>
            </a:r>
          </a:p>
        </p:txBody>
      </p:sp>
    </p:spTree>
    <p:extLst>
      <p:ext uri="{BB962C8B-B14F-4D97-AF65-F5344CB8AC3E}">
        <p14:creationId xmlns:p14="http://schemas.microsoft.com/office/powerpoint/2010/main" val="312404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排名截图</a:t>
            </a:r>
          </a:p>
        </p:txBody>
      </p:sp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xmlns="" id="{711125E9-65E5-4963-871F-6C7D56D7D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14" y="1462655"/>
            <a:ext cx="6434893" cy="4888176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D6F2974C-610C-4E03-B4F6-F989105F5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248756" y="4196346"/>
            <a:ext cx="9641511" cy="1055785"/>
          </a:xfrm>
        </p:spPr>
      </p:pic>
    </p:spTree>
    <p:extLst>
      <p:ext uri="{BB962C8B-B14F-4D97-AF65-F5344CB8AC3E}">
        <p14:creationId xmlns:p14="http://schemas.microsoft.com/office/powerpoint/2010/main" val="364915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6C8AEA-BF98-401D-A6D9-250AC5BC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26554"/>
            <a:ext cx="9144000" cy="14048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000" dirty="0"/>
              <a:t>Thank You</a:t>
            </a:r>
            <a:r>
              <a:rPr lang="zh-CN" altLang="en-US" sz="8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97094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选择算法</a:t>
            </a: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xmlns="" id="{AF01C4F5-F2FB-42C5-A67D-839A3953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70ECF89-5FD2-4286-8D74-07F4448B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52700"/>
            <a:ext cx="7800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4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客户持有账户</a:t>
            </a:r>
            <a:r>
              <a:rPr lang="en-US" altLang="zh-CN" dirty="0"/>
              <a:t>/</a:t>
            </a:r>
            <a:r>
              <a:rPr lang="zh-CN" altLang="en-US" dirty="0"/>
              <a:t>产品数量</a:t>
            </a:r>
            <a:endParaRPr lang="en-US" altLang="zh-CN" dirty="0"/>
          </a:p>
          <a:p>
            <a:r>
              <a:rPr lang="zh-CN" altLang="en-US" dirty="0"/>
              <a:t>存款</a:t>
            </a:r>
            <a:r>
              <a:rPr lang="en-US" altLang="zh-CN" dirty="0"/>
              <a:t>/</a:t>
            </a:r>
            <a:r>
              <a:rPr lang="zh-CN" altLang="en-US" dirty="0"/>
              <a:t>理财</a:t>
            </a:r>
            <a:r>
              <a:rPr lang="en-US" altLang="zh-CN" dirty="0"/>
              <a:t>/</a:t>
            </a:r>
            <a:r>
              <a:rPr lang="zh-CN" altLang="en-US" dirty="0"/>
              <a:t>私人银行</a:t>
            </a:r>
            <a:r>
              <a:rPr lang="en-US" altLang="zh-CN" dirty="0"/>
              <a:t>/</a:t>
            </a:r>
            <a:r>
              <a:rPr lang="zh-CN" altLang="en-US" dirty="0"/>
              <a:t>基金</a:t>
            </a:r>
            <a:r>
              <a:rPr lang="en-US" altLang="zh-CN" dirty="0"/>
              <a:t>/</a:t>
            </a:r>
            <a:r>
              <a:rPr lang="zh-CN" altLang="en-US" dirty="0"/>
              <a:t>国债</a:t>
            </a:r>
            <a:r>
              <a:rPr lang="en-US" altLang="zh-CN" dirty="0"/>
              <a:t>/</a:t>
            </a:r>
            <a:r>
              <a:rPr lang="zh-CN" altLang="en-US" dirty="0"/>
              <a:t>银保通</a:t>
            </a:r>
            <a:r>
              <a:rPr lang="en-US" altLang="zh-CN" dirty="0"/>
              <a:t>/</a:t>
            </a:r>
            <a:r>
              <a:rPr lang="zh-CN" altLang="en-US" dirty="0"/>
              <a:t>贵金属金额</a:t>
            </a:r>
            <a:endParaRPr lang="en-US" altLang="zh-CN" dirty="0"/>
          </a:p>
          <a:p>
            <a:r>
              <a:rPr lang="zh-CN" altLang="en-US" dirty="0"/>
              <a:t>是否有欧元</a:t>
            </a:r>
            <a:r>
              <a:rPr lang="en-US" altLang="zh-CN" dirty="0"/>
              <a:t>/</a:t>
            </a:r>
            <a:r>
              <a:rPr lang="zh-CN" altLang="en-US" dirty="0"/>
              <a:t>澳元</a:t>
            </a:r>
            <a:r>
              <a:rPr lang="en-US" altLang="zh-CN" dirty="0"/>
              <a:t>…</a:t>
            </a:r>
            <a:r>
              <a:rPr lang="zh-CN" altLang="en-US" dirty="0"/>
              <a:t>账户</a:t>
            </a:r>
            <a:endParaRPr lang="en-US" altLang="zh-CN" dirty="0"/>
          </a:p>
          <a:p>
            <a:r>
              <a:rPr lang="zh-CN" altLang="en-US" dirty="0"/>
              <a:t>是否有国际金卡</a:t>
            </a:r>
            <a:r>
              <a:rPr lang="en-US" altLang="zh-CN" dirty="0"/>
              <a:t>/</a:t>
            </a:r>
            <a:r>
              <a:rPr lang="zh-CN" altLang="en-US" dirty="0"/>
              <a:t>银卡</a:t>
            </a:r>
            <a:r>
              <a:rPr lang="en-US" altLang="zh-CN" dirty="0"/>
              <a:t>/</a:t>
            </a:r>
            <a:r>
              <a:rPr lang="zh-CN" altLang="en-US" dirty="0"/>
              <a:t>钻石卡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537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本期、三、六个月内</a:t>
            </a:r>
            <a:endParaRPr lang="en-US" altLang="zh-CN" dirty="0"/>
          </a:p>
          <a:p>
            <a:r>
              <a:rPr lang="zh-CN" altLang="en-US" dirty="0"/>
              <a:t>账户借方、贷方</a:t>
            </a:r>
            <a:endParaRPr lang="en-US" altLang="zh-CN" dirty="0"/>
          </a:p>
          <a:p>
            <a:r>
              <a:rPr lang="zh-CN" altLang="en-US" dirty="0"/>
              <a:t>月均交易金额、次数</a:t>
            </a:r>
            <a:endParaRPr lang="en-US" altLang="zh-CN" dirty="0"/>
          </a:p>
          <a:p>
            <a:r>
              <a:rPr lang="en-US" altLang="zh-CN" dirty="0"/>
              <a:t>12</a:t>
            </a:r>
          </a:p>
          <a:p>
            <a:endParaRPr lang="en-US" altLang="zh-CN" dirty="0"/>
          </a:p>
          <a:p>
            <a:r>
              <a:rPr lang="zh-CN" altLang="en-US" dirty="0"/>
              <a:t>本期、三、六个月内</a:t>
            </a:r>
            <a:endParaRPr lang="en-US" altLang="zh-CN" dirty="0"/>
          </a:p>
          <a:p>
            <a:r>
              <a:rPr lang="zh-CN" altLang="en-US" dirty="0"/>
              <a:t>活期存款、借记卡</a:t>
            </a:r>
            <a:endParaRPr lang="en-US" altLang="zh-CN" dirty="0"/>
          </a:p>
          <a:p>
            <a:r>
              <a:rPr lang="zh-CN" altLang="en-US" dirty="0"/>
              <a:t>日均余额、消费金额、消费次数</a:t>
            </a:r>
            <a:endParaRPr lang="en-US" altLang="zh-CN" dirty="0"/>
          </a:p>
          <a:p>
            <a:r>
              <a:rPr lang="en-US" altLang="zh-CN" dirty="0"/>
              <a:t>9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10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题目简介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8BEF4AF-E3D1-4A4B-9E1F-8F643B50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68" y="366476"/>
            <a:ext cx="3946138" cy="1127938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7DCC6EE5-8D00-438E-81FC-C7B37519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5893"/>
            <a:ext cx="7886700" cy="435133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n-ea"/>
              </a:rPr>
              <a:t>题目来源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Data Fountain</a:t>
            </a:r>
            <a:r>
              <a:rPr lang="zh-CN" altLang="en-US" sz="2400" dirty="0">
                <a:latin typeface="+mn-ea"/>
              </a:rPr>
              <a:t>平台长期赛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用户逾期行为预测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题目背景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每个银行都有大量的信用贷款客户，随着近年来银行面向个人的小额贷款业务的不断发展，防范个人信贷欺诈，降低贷款不良率，提高银行回款率是银行开展相关业务的首要目标。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题目任务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本赛题旨在通过信贷用户的其他行为，利用大数据、人工智能、机器学习等方法，预测用户是否逾期。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143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持有</a:t>
            </a:r>
            <a:endParaRPr lang="en-US" altLang="zh-CN" dirty="0"/>
          </a:p>
          <a:p>
            <a:r>
              <a:rPr lang="zh-CN" altLang="en-US" dirty="0"/>
              <a:t>定期存款、个贷、基金、货币型基金、偏债型基金、偏股型基金、国债、凭证式国债、记账式国债、信用卡产品</a:t>
            </a:r>
            <a:endParaRPr lang="en-US" altLang="zh-CN" dirty="0"/>
          </a:p>
          <a:p>
            <a:r>
              <a:rPr lang="zh-CN" altLang="en-US" dirty="0"/>
              <a:t>标识</a:t>
            </a:r>
            <a:endParaRPr lang="en-US" altLang="zh-CN" dirty="0"/>
          </a:p>
          <a:p>
            <a:r>
              <a:rPr lang="en-US" altLang="zh-CN" dirty="0"/>
              <a:t>10</a:t>
            </a:r>
          </a:p>
          <a:p>
            <a:endParaRPr lang="en-US" altLang="zh-CN" dirty="0"/>
          </a:p>
          <a:p>
            <a:r>
              <a:rPr lang="zh-CN" altLang="en-US" dirty="0"/>
              <a:t>是否关联还款、是否全额还款</a:t>
            </a:r>
            <a:endParaRPr lang="en-US" altLang="zh-CN" dirty="0"/>
          </a:p>
          <a:p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797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本期、三、六个月内</a:t>
            </a:r>
            <a:endParaRPr lang="en-US" altLang="zh-CN" dirty="0"/>
          </a:p>
          <a:p>
            <a:r>
              <a:rPr lang="zh-CN" altLang="en-US" dirty="0"/>
              <a:t>储蓄卡</a:t>
            </a:r>
            <a:endParaRPr lang="en-US" altLang="zh-CN" dirty="0"/>
          </a:p>
          <a:p>
            <a:r>
              <a:rPr lang="zh-CN" altLang="en-US" dirty="0"/>
              <a:t>取现次数、消费次数、取现金额、消费金额</a:t>
            </a:r>
            <a:endParaRPr lang="en-US" altLang="zh-CN" dirty="0"/>
          </a:p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09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本期、三、六个月内</a:t>
            </a:r>
            <a:endParaRPr lang="en-US" altLang="zh-CN" dirty="0"/>
          </a:p>
          <a:p>
            <a:r>
              <a:rPr lang="zh-CN" altLang="en-US" dirty="0"/>
              <a:t>柜面、网银、电话银行、手机银行、自助设备、</a:t>
            </a:r>
            <a:r>
              <a:rPr lang="en-US" altLang="zh-CN" dirty="0"/>
              <a:t>POS</a:t>
            </a:r>
            <a:r>
              <a:rPr lang="zh-CN" altLang="en-US" dirty="0"/>
              <a:t>、其他</a:t>
            </a:r>
            <a:endParaRPr lang="en-US" altLang="zh-CN" dirty="0"/>
          </a:p>
          <a:p>
            <a:r>
              <a:rPr lang="zh-CN" altLang="en-US" dirty="0"/>
              <a:t>同名、异名</a:t>
            </a:r>
            <a:endParaRPr lang="en-US" altLang="zh-CN" dirty="0"/>
          </a:p>
          <a:p>
            <a:r>
              <a:rPr lang="zh-CN" altLang="en-US" dirty="0"/>
              <a:t>总计、本行、他行</a:t>
            </a:r>
            <a:endParaRPr lang="en-US" altLang="zh-CN" dirty="0"/>
          </a:p>
          <a:p>
            <a:r>
              <a:rPr lang="zh-CN" altLang="en-US" dirty="0"/>
              <a:t>转入、转出、借方、贷方</a:t>
            </a:r>
            <a:endParaRPr lang="en-US" altLang="zh-CN" dirty="0"/>
          </a:p>
          <a:p>
            <a:r>
              <a:rPr lang="zh-CN" altLang="en-US" dirty="0"/>
              <a:t>月均交易金额、月均交易笔数、最大交易金额、最小交易金额、月均大额交易金额、月均大额交易笔数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75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数据来源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某银行公布的网上公开数据集，为该银行真实信贷用户信息，应用于信用逾期预测、信用卡评分等业务场景。</a:t>
            </a:r>
            <a:endParaRPr lang="en-US" altLang="zh-CN" dirty="0"/>
          </a:p>
          <a:p>
            <a:r>
              <a:rPr lang="zh-CN" altLang="en-US" dirty="0"/>
              <a:t>数据说明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文件包含训练集、测试集、提交样例，包含</a:t>
            </a:r>
            <a:r>
              <a:rPr lang="en-US" altLang="zh-CN" dirty="0"/>
              <a:t>627</a:t>
            </a:r>
            <a:r>
              <a:rPr lang="zh-CN" altLang="en-US" dirty="0"/>
              <a:t>个字段。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训练集：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285285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627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测试集：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189766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626</a:t>
            </a:r>
            <a:endParaRPr lang="zh-CN" altLang="en-US" dirty="0"/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xmlns="" id="{F2F2E600-57BC-4AE6-895C-EB1F7CC62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402" y="111125"/>
            <a:ext cx="2476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0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评价标准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DD796F1-FBDC-48CC-812B-A015C73B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3" y="2004183"/>
            <a:ext cx="8558093" cy="14248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8484BB-0660-4F1A-8484-F29570B3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005" y="4181887"/>
            <a:ext cx="9872007" cy="18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/>
              <a:t>数据分析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数据处理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选择算法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0872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>
                <a:latin typeface="+mn-ea"/>
              </a:rPr>
              <a:t>是否逾期</a:t>
            </a:r>
            <a:endParaRPr lang="en-US" altLang="zh-CN" b="1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客户</a:t>
            </a:r>
            <a:r>
              <a:rPr lang="en-US" altLang="zh-CN" dirty="0">
                <a:latin typeface="+mn-ea"/>
              </a:rPr>
              <a:t>ID</a:t>
            </a:r>
          </a:p>
          <a:p>
            <a:r>
              <a:rPr lang="zh-CN" altLang="en-US" dirty="0">
                <a:latin typeface="+mn-ea"/>
              </a:rPr>
              <a:t>开户机构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证件类型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性别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信用卡最近开户时长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贷款账户月余额及三、六月内均余额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客户持有账户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产品数量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存款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理财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私人银行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基金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国债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银保通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贵金属金额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是否有欧元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澳元</a:t>
            </a:r>
            <a:r>
              <a:rPr lang="en-US" altLang="zh-CN" dirty="0">
                <a:latin typeface="+mn-ea"/>
              </a:rPr>
              <a:t>…</a:t>
            </a:r>
            <a:r>
              <a:rPr lang="zh-CN" altLang="en-US" dirty="0">
                <a:latin typeface="+mn-ea"/>
              </a:rPr>
              <a:t>账户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是否有国际金卡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银卡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钻石卡</a:t>
            </a:r>
            <a:r>
              <a:rPr lang="en-US" altLang="zh-CN" dirty="0">
                <a:latin typeface="+mn-ea"/>
              </a:rPr>
              <a:t>…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38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193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/>
              <a:t>本期、三、六个月内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柜台、网银、电话购买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基金、理财、保险、国债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金额、笔数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72</a:t>
            </a:r>
            <a:r>
              <a:rPr lang="zh-CN" altLang="en-US" sz="2400" dirty="0"/>
              <a:t>维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本期、三、六个月内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柜面、网银、电话银行、手机银行、自助设备、</a:t>
            </a:r>
            <a:r>
              <a:rPr lang="en-US" altLang="zh-CN" sz="2400" dirty="0"/>
              <a:t>POS</a:t>
            </a:r>
            <a:r>
              <a:rPr lang="zh-CN" altLang="en-US" sz="2400" dirty="0"/>
              <a:t>、其他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同名、异名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总计、本行、他行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转入、转出、借方、贷方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月均交易金额、月均交易笔数、最大交易金额、最小交易金额、月均大额交易金额、月均大额交易笔数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360</a:t>
            </a:r>
            <a:r>
              <a:rPr lang="zh-CN" altLang="en-US" sz="2400" dirty="0"/>
              <a:t>维</a:t>
            </a:r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509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0EE34727-E39B-4C46-A552-E90E49B3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30" y="1776559"/>
            <a:ext cx="3886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A212F39B-B822-4486-898A-AF9A793B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0" y="4411743"/>
            <a:ext cx="7780059" cy="176521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逾期用户占总用户数的</a:t>
            </a:r>
            <a:r>
              <a:rPr lang="en-US" altLang="zh-CN" sz="2400" dirty="0">
                <a:latin typeface="+mn-ea"/>
              </a:rPr>
              <a:t>1.7%</a:t>
            </a:r>
            <a:r>
              <a:rPr lang="zh-CN" altLang="en-US" sz="2400" dirty="0">
                <a:latin typeface="+mn-ea"/>
              </a:rPr>
              <a:t>，属于不均衡数据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数据维度较高，有很大的降维空间</a:t>
            </a:r>
          </a:p>
        </p:txBody>
      </p:sp>
    </p:spTree>
    <p:extLst>
      <p:ext uri="{BB962C8B-B14F-4D97-AF65-F5344CB8AC3E}">
        <p14:creationId xmlns:p14="http://schemas.microsoft.com/office/powerpoint/2010/main" val="129685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D74E19-8C16-4C90-B19C-BF0283EB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7A6D8C-9548-4BDC-9363-BFE9EF3B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无丢失数据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考虑到少部分人拥有大部分财富，未对离群点处理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9C48F7D-DDAD-497A-BE34-075949335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54" y="2929780"/>
            <a:ext cx="5990492" cy="32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2925</TotalTime>
  <Words>1299</Words>
  <Application>Microsoft Office PowerPoint</Application>
  <PresentationFormat>全屏显示(4:3)</PresentationFormat>
  <Paragraphs>214</Paragraphs>
  <Slides>22</Slides>
  <Notes>12</Notes>
  <HiddenSlides>6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-apple-system</vt:lpstr>
      <vt:lpstr>Helvetica Neue</vt:lpstr>
      <vt:lpstr>PingFang SC</vt:lpstr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用户逾期行为预测</vt:lpstr>
      <vt:lpstr>题目简介</vt:lpstr>
      <vt:lpstr>题目数据</vt:lpstr>
      <vt:lpstr>评价标准</vt:lpstr>
      <vt:lpstr>求解过程</vt:lpstr>
      <vt:lpstr>数据分析</vt:lpstr>
      <vt:lpstr>数据分析</vt:lpstr>
      <vt:lpstr>数据分析</vt:lpstr>
      <vt:lpstr>数据处理</vt:lpstr>
      <vt:lpstr>数据处理</vt:lpstr>
      <vt:lpstr>数据处理</vt:lpstr>
      <vt:lpstr>数据处理</vt:lpstr>
      <vt:lpstr>数据降维</vt:lpstr>
      <vt:lpstr>选择算法</vt:lpstr>
      <vt:lpstr>排名截图</vt:lpstr>
      <vt:lpstr>PowerPoint 演示文稿</vt:lpstr>
      <vt:lpstr>选择算法</vt:lpstr>
      <vt:lpstr>数据分析</vt:lpstr>
      <vt:lpstr>数据分析</vt:lpstr>
      <vt:lpstr>数据分析</vt:lpstr>
      <vt:lpstr>数据分析</vt:lpstr>
      <vt:lpstr>数据分析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YH</dc:creator>
  <cp:lastModifiedBy>A</cp:lastModifiedBy>
  <cp:revision>46</cp:revision>
  <dcterms:created xsi:type="dcterms:W3CDTF">2020-12-05T13:09:49Z</dcterms:created>
  <dcterms:modified xsi:type="dcterms:W3CDTF">2021-02-20T01:24:59Z</dcterms:modified>
</cp:coreProperties>
</file>