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5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3" r:id="rId21"/>
    <p:sldId id="282" r:id="rId22"/>
    <p:sldId id="274" r:id="rId23"/>
    <p:sldId id="275" r:id="rId24"/>
    <p:sldId id="276" r:id="rId25"/>
    <p:sldId id="277" r:id="rId26"/>
    <p:sldId id="286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6862950-A826-45DB-A540-F9E915C44F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B72754-BC5A-4182-BC19-F3B952FD61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309B9-7E35-4E84-B28A-C225205C4637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B7471B-D198-43AC-94B9-8FA8A6A242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176B43-C35F-4131-8946-8E4DEFB685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18F7-1F8E-4BF8-85BF-99CA86869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7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9AF69-4121-487F-BC50-44DE1AC8F06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D1EE-7B4E-487E-8DD5-8BCD53F6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300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683A-B2FC-442C-9896-0C30FEF02319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783-1D20-42C8-A4B0-6AAD7C2E0195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C86-10C2-4F8A-BC1B-80E9861BB697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3E6-43D4-4879-A517-79B3BD1894FF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1393-261C-4603-8DF5-A7EF4E450243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CF0-7771-46CD-891E-25F7DF25B0FE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A9-6E48-4C4A-82F1-A631CDEB54E7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43F4-8857-4B97-9899-FC92E11EE0DC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FDDB-8DDC-4BD0-8E2D-BCDCFA90B861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3A3C39-B672-4A9F-9388-142D60E1845C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F67C-8D29-4D1B-8545-774C35A60852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534E74-3905-4592-959F-B4014F8FDE04}" type="datetime1">
              <a:rPr lang="en-US" altLang="zh-CN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AE854-98EF-44DF-AB2C-77C50AD9E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疫情期间微博网民情绪识别</a:t>
            </a:r>
            <a:br>
              <a:rPr lang="en-US" altLang="zh-CN" sz="6000" dirty="0"/>
            </a:br>
            <a:r>
              <a:rPr lang="en-US" altLang="zh-CN" sz="6000" dirty="0" err="1"/>
              <a:t>DataFountain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F644B-3148-473A-BDE9-F9EB035FE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1400" dirty="0"/>
              <a:t>费军波 </a:t>
            </a:r>
            <a:r>
              <a:rPr lang="en-US" altLang="zh-CN" sz="1400" dirty="0"/>
              <a:t>20063023 </a:t>
            </a:r>
            <a:r>
              <a:rPr lang="zh-CN" altLang="en-US" sz="1400" dirty="0"/>
              <a:t>管理科学与工程 系统工程学院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89DFD2-A483-4447-B396-42639389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7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0FCFFB-0068-431F-8193-6F2B3043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367738"/>
            <a:ext cx="9810750" cy="48815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33400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训练集异常内容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E4D761A-CE13-489B-A038-03C767D8335B}"/>
              </a:ext>
            </a:extLst>
          </p:cNvPr>
          <p:cNvSpPr/>
          <p:nvPr/>
        </p:nvSpPr>
        <p:spPr>
          <a:xfrm>
            <a:off x="5262563" y="1247662"/>
            <a:ext cx="1514474" cy="714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1068CF-4602-435B-A009-2B9201A1A4F6}"/>
              </a:ext>
            </a:extLst>
          </p:cNvPr>
          <p:cNvSpPr txBox="1"/>
          <p:nvPr/>
        </p:nvSpPr>
        <p:spPr>
          <a:xfrm>
            <a:off x="6981827" y="399131"/>
            <a:ext cx="181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内容缺失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57E343B-5671-4CFE-ADA6-EDCDF8B6D989}"/>
              </a:ext>
            </a:extLst>
          </p:cNvPr>
          <p:cNvSpPr/>
          <p:nvPr/>
        </p:nvSpPr>
        <p:spPr>
          <a:xfrm>
            <a:off x="9143221" y="1247663"/>
            <a:ext cx="1514474" cy="714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33400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测试集异常内容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4939D1-B4C5-49FC-9CF3-63AAA3CB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1" y="1281185"/>
            <a:ext cx="9582151" cy="475766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E4D761A-CE13-489B-A038-03C767D8335B}"/>
              </a:ext>
            </a:extLst>
          </p:cNvPr>
          <p:cNvSpPr/>
          <p:nvPr/>
        </p:nvSpPr>
        <p:spPr>
          <a:xfrm>
            <a:off x="6010273" y="1179075"/>
            <a:ext cx="1514474" cy="714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1068CF-4602-435B-A009-2B9201A1A4F6}"/>
              </a:ext>
            </a:extLst>
          </p:cNvPr>
          <p:cNvSpPr txBox="1"/>
          <p:nvPr/>
        </p:nvSpPr>
        <p:spPr>
          <a:xfrm>
            <a:off x="5924551" y="531525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内容缺失</a:t>
            </a:r>
          </a:p>
        </p:txBody>
      </p:sp>
    </p:spTree>
    <p:extLst>
      <p:ext uri="{BB962C8B-B14F-4D97-AF65-F5344CB8AC3E}">
        <p14:creationId xmlns:p14="http://schemas.microsoft.com/office/powerpoint/2010/main" val="24523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33400" y="58102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文本长度分布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2AFB23-6D95-4C53-A62B-2CF45A5BD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13" y="1130759"/>
            <a:ext cx="9096573" cy="51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7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33400" y="58102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所有数据关键字词云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0201A40D-4A76-42D6-BD1C-A078F7A87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4" y="1241425"/>
            <a:ext cx="6568017" cy="4926013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BDA72E0C-E92E-4FB5-A035-862125B5DE99}"/>
              </a:ext>
            </a:extLst>
          </p:cNvPr>
          <p:cNvSpPr/>
          <p:nvPr/>
        </p:nvSpPr>
        <p:spPr>
          <a:xfrm>
            <a:off x="2886075" y="2667000"/>
            <a:ext cx="1657350" cy="762000"/>
          </a:xfrm>
          <a:prstGeom prst="ellipse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A00CA06-85E2-4964-954E-D81785D5FCDE}"/>
              </a:ext>
            </a:extLst>
          </p:cNvPr>
          <p:cNvSpPr/>
          <p:nvPr/>
        </p:nvSpPr>
        <p:spPr>
          <a:xfrm>
            <a:off x="5991227" y="3300412"/>
            <a:ext cx="2095498" cy="762000"/>
          </a:xfrm>
          <a:prstGeom prst="ellipse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0A0ED5-9A2B-4FB1-9CD9-23724C4CC474}"/>
              </a:ext>
            </a:extLst>
          </p:cNvPr>
          <p:cNvSpPr/>
          <p:nvPr/>
        </p:nvSpPr>
        <p:spPr>
          <a:xfrm>
            <a:off x="6210301" y="1905000"/>
            <a:ext cx="1657350" cy="762000"/>
          </a:xfrm>
          <a:prstGeom prst="ellipse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BAFF62-0B02-4A7C-B1AB-B9C76BAA1EC0}"/>
              </a:ext>
            </a:extLst>
          </p:cNvPr>
          <p:cNvSpPr/>
          <p:nvPr/>
        </p:nvSpPr>
        <p:spPr>
          <a:xfrm>
            <a:off x="4055532" y="1757362"/>
            <a:ext cx="1657350" cy="762000"/>
          </a:xfrm>
          <a:prstGeom prst="ellipse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5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20B8A08E-AC39-4FC7-BDCF-58A448400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696" y="1253331"/>
            <a:ext cx="6506104" cy="48795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积极情绪关键字词云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DA72E0C-E92E-4FB5-A035-862125B5DE99}"/>
              </a:ext>
            </a:extLst>
          </p:cNvPr>
          <p:cNvSpPr/>
          <p:nvPr/>
        </p:nvSpPr>
        <p:spPr>
          <a:xfrm>
            <a:off x="3276600" y="1697829"/>
            <a:ext cx="1657350" cy="762000"/>
          </a:xfrm>
          <a:prstGeom prst="ellipse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E2AB909-B256-41E9-BB8A-86960B0F0E34}"/>
              </a:ext>
            </a:extLst>
          </p:cNvPr>
          <p:cNvSpPr/>
          <p:nvPr/>
        </p:nvSpPr>
        <p:spPr>
          <a:xfrm>
            <a:off x="3190875" y="3733599"/>
            <a:ext cx="1657350" cy="762000"/>
          </a:xfrm>
          <a:prstGeom prst="ellipse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1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积极情绪关键字词云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3414119F-93DB-44A6-9095-A098BA22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17014"/>
            <a:ext cx="6710892" cy="503316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DA72E0C-E92E-4FB5-A035-862125B5DE99}"/>
              </a:ext>
            </a:extLst>
          </p:cNvPr>
          <p:cNvSpPr/>
          <p:nvPr/>
        </p:nvSpPr>
        <p:spPr>
          <a:xfrm>
            <a:off x="5838823" y="2116929"/>
            <a:ext cx="1971677" cy="721521"/>
          </a:xfrm>
          <a:prstGeom prst="ellipse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E2AB909-B256-41E9-BB8A-86960B0F0E34}"/>
              </a:ext>
            </a:extLst>
          </p:cNvPr>
          <p:cNvSpPr/>
          <p:nvPr/>
        </p:nvSpPr>
        <p:spPr>
          <a:xfrm>
            <a:off x="5534025" y="3638552"/>
            <a:ext cx="1228725" cy="619124"/>
          </a:xfrm>
          <a:prstGeom prst="ellipse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A5C936-8F15-476B-B263-AF0F1F9A5E46}"/>
              </a:ext>
            </a:extLst>
          </p:cNvPr>
          <p:cNvSpPr/>
          <p:nvPr/>
        </p:nvSpPr>
        <p:spPr>
          <a:xfrm>
            <a:off x="5038725" y="4919465"/>
            <a:ext cx="1371600" cy="721521"/>
          </a:xfrm>
          <a:prstGeom prst="ellipse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图片数量分布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A05B2A04-D976-45E4-A215-B3740767B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2" y="1325076"/>
            <a:ext cx="8321675" cy="493284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C9DB29F-E990-4412-8A8F-5056C25A20A2}"/>
              </a:ext>
            </a:extLst>
          </p:cNvPr>
          <p:cNvSpPr/>
          <p:nvPr/>
        </p:nvSpPr>
        <p:spPr>
          <a:xfrm>
            <a:off x="9900458" y="5349205"/>
            <a:ext cx="514350" cy="828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9B7449F-9C39-4ECE-AC19-AE6A3A0EE31F}"/>
              </a:ext>
            </a:extLst>
          </p:cNvPr>
          <p:cNvSpPr/>
          <p:nvPr/>
        </p:nvSpPr>
        <p:spPr>
          <a:xfrm>
            <a:off x="5581649" y="5319712"/>
            <a:ext cx="514350" cy="828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3E4F62-F31F-4B28-AD59-563A0522C0D7}"/>
              </a:ext>
            </a:extLst>
          </p:cNvPr>
          <p:cNvSpPr txBox="1"/>
          <p:nvPr/>
        </p:nvSpPr>
        <p:spPr>
          <a:xfrm>
            <a:off x="8426420" y="4420969"/>
            <a:ext cx="162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强迫症</a:t>
            </a:r>
          </a:p>
        </p:txBody>
      </p:sp>
    </p:spTree>
    <p:extLst>
      <p:ext uri="{BB962C8B-B14F-4D97-AF65-F5344CB8AC3E}">
        <p14:creationId xmlns:p14="http://schemas.microsoft.com/office/powerpoint/2010/main" val="7709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图片数量与情绪的关系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55BEC8D8-CBD0-4680-8581-BFEA1E3E0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75" y="1510867"/>
            <a:ext cx="7341275" cy="4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6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视频数量分布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0DA3B00D-0855-4895-9A4E-A51167641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05" y="1461673"/>
            <a:ext cx="7805388" cy="45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47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不同时间段的微博数量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F3A33-DD51-4867-A518-186E878DC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0" y="1166418"/>
            <a:ext cx="10281559" cy="5091507"/>
          </a:xfrm>
          <a:prstGeom prst="rect">
            <a:avLst/>
          </a:prstGeom>
        </p:spPr>
      </p:pic>
      <p:sp>
        <p:nvSpPr>
          <p:cNvPr id="8" name="爆炸形: 14 pt  7">
            <a:extLst>
              <a:ext uri="{FF2B5EF4-FFF2-40B4-BE49-F238E27FC236}">
                <a16:creationId xmlns:a16="http://schemas.microsoft.com/office/drawing/2014/main" id="{34BBC42C-09F1-47A8-B364-3B5F14A61B86}"/>
              </a:ext>
            </a:extLst>
          </p:cNvPr>
          <p:cNvSpPr/>
          <p:nvPr/>
        </p:nvSpPr>
        <p:spPr>
          <a:xfrm>
            <a:off x="2390775" y="3962401"/>
            <a:ext cx="1257300" cy="10763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暴增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6EBD6A-EA11-4343-9E14-C39B6F0ABCE8}"/>
              </a:ext>
            </a:extLst>
          </p:cNvPr>
          <p:cNvSpPr txBox="1"/>
          <p:nvPr/>
        </p:nvSpPr>
        <p:spPr>
          <a:xfrm>
            <a:off x="4552950" y="1166418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到达顶峰</a:t>
            </a:r>
          </a:p>
        </p:txBody>
      </p:sp>
    </p:spTree>
    <p:extLst>
      <p:ext uri="{BB962C8B-B14F-4D97-AF65-F5344CB8AC3E}">
        <p14:creationId xmlns:p14="http://schemas.microsoft.com/office/powerpoint/2010/main" val="2974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33400" y="590550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数据简介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数据来源：“新冠肺炎”相关微博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时间范围：</a:t>
            </a:r>
            <a:r>
              <a:rPr lang="en-US" altLang="zh-CN" sz="2800" dirty="0"/>
              <a:t>	2020</a:t>
            </a:r>
            <a:r>
              <a:rPr lang="zh-CN" altLang="en-US" sz="2800" dirty="0"/>
              <a:t>年</a:t>
            </a:r>
            <a:r>
              <a:rPr lang="en-US" altLang="zh-CN" sz="2800" dirty="0"/>
              <a:t>1</a:t>
            </a:r>
            <a:r>
              <a:rPr lang="zh-CN" altLang="en-US" sz="2800" dirty="0"/>
              <a:t>月</a:t>
            </a:r>
            <a:r>
              <a:rPr lang="en-US" altLang="zh-CN" sz="2800" dirty="0"/>
              <a:t>1</a:t>
            </a:r>
            <a:r>
              <a:rPr lang="zh-CN" altLang="en-US" sz="2800" dirty="0"/>
              <a:t>日</a:t>
            </a:r>
            <a:r>
              <a:rPr lang="en-US" altLang="zh-CN" sz="2800" dirty="0"/>
              <a:t>—2020</a:t>
            </a:r>
            <a:r>
              <a:rPr lang="zh-CN" altLang="en-US" sz="2800" dirty="0"/>
              <a:t>年</a:t>
            </a:r>
            <a:r>
              <a:rPr lang="en-US" altLang="zh-CN" sz="2800" dirty="0"/>
              <a:t>2</a:t>
            </a:r>
            <a:r>
              <a:rPr lang="zh-CN" altLang="en-US" sz="2800" dirty="0"/>
              <a:t>月</a:t>
            </a:r>
            <a:r>
              <a:rPr lang="en-US" altLang="zh-CN" sz="2800" dirty="0"/>
              <a:t>20</a:t>
            </a:r>
            <a:r>
              <a:rPr lang="zh-CN" altLang="en-US" sz="2800" dirty="0"/>
              <a:t>日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标注数据：</a:t>
            </a:r>
            <a:r>
              <a:rPr lang="en-US" altLang="zh-CN" sz="2800" dirty="0"/>
              <a:t>100K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未标注数据：</a:t>
            </a:r>
            <a:r>
              <a:rPr lang="en-US" altLang="zh-CN" sz="2800" dirty="0"/>
              <a:t>900K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测试数据：</a:t>
            </a:r>
            <a:r>
              <a:rPr lang="en-US" altLang="zh-CN" sz="2800" dirty="0"/>
              <a:t>10K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标注类别：</a:t>
            </a:r>
            <a:r>
              <a:rPr lang="en-US" altLang="zh-CN" sz="2800" dirty="0"/>
              <a:t>	1</a:t>
            </a:r>
            <a:r>
              <a:rPr lang="zh-CN" altLang="en-US" sz="2800" dirty="0"/>
              <a:t>（积极）、</a:t>
            </a:r>
            <a:r>
              <a:rPr lang="en-US" altLang="zh-CN" sz="2800" dirty="0"/>
              <a:t>0</a:t>
            </a:r>
            <a:r>
              <a:rPr lang="zh-CN" altLang="en-US" sz="2800" dirty="0"/>
              <a:t>（中性）、</a:t>
            </a:r>
            <a:r>
              <a:rPr lang="en-US" altLang="zh-CN" sz="2800" dirty="0"/>
              <a:t>-1</a:t>
            </a:r>
            <a:r>
              <a:rPr lang="zh-CN" altLang="en-US" sz="2800" dirty="0"/>
              <a:t>（消极）</a:t>
            </a:r>
          </a:p>
        </p:txBody>
      </p:sp>
    </p:spTree>
    <p:extLst>
      <p:ext uri="{BB962C8B-B14F-4D97-AF65-F5344CB8AC3E}">
        <p14:creationId xmlns:p14="http://schemas.microsoft.com/office/powerpoint/2010/main" val="3000569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不同时间段的微博数量</a:t>
            </a:r>
            <a:endParaRPr lang="en-US" altLang="zh-CN" b="1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1</a:t>
            </a:r>
            <a:r>
              <a:rPr lang="zh-CN" altLang="en-US" sz="2800" dirty="0"/>
              <a:t>月</a:t>
            </a:r>
            <a:r>
              <a:rPr lang="en-US" altLang="zh-CN" sz="2800" dirty="0"/>
              <a:t>18</a:t>
            </a:r>
            <a:r>
              <a:rPr lang="zh-CN" altLang="en-US" sz="2800" dirty="0"/>
              <a:t>日后，话题量有明显增长。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	1</a:t>
            </a:r>
            <a:r>
              <a:rPr lang="zh-CN" altLang="en-US" sz="2400" dirty="0"/>
              <a:t>月</a:t>
            </a:r>
            <a:r>
              <a:rPr lang="en-US" altLang="zh-CN" sz="2400" dirty="0"/>
              <a:t>19</a:t>
            </a:r>
            <a:r>
              <a:rPr lang="zh-CN" altLang="en-US" sz="2400" dirty="0"/>
              <a:t>日：武汉</a:t>
            </a:r>
            <a:r>
              <a:rPr lang="en-US" altLang="zh-CN" sz="2400" dirty="0"/>
              <a:t>CDC</a:t>
            </a:r>
            <a:r>
              <a:rPr lang="zh-CN" altLang="en-US" sz="2400" dirty="0"/>
              <a:t>李刚：新冠人传人风险较低，传染力不强。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	1</a:t>
            </a:r>
            <a:r>
              <a:rPr lang="zh-CN" altLang="en-US" sz="2400" dirty="0"/>
              <a:t>月</a:t>
            </a:r>
            <a:r>
              <a:rPr lang="en-US" altLang="zh-CN" sz="2400" dirty="0"/>
              <a:t>20</a:t>
            </a:r>
            <a:r>
              <a:rPr lang="zh-CN" altLang="en-US" sz="2400" dirty="0"/>
              <a:t>日：钟南山</a:t>
            </a:r>
            <a:r>
              <a:rPr lang="en-US" altLang="zh-CN" sz="2400" dirty="0"/>
              <a:t>:</a:t>
            </a:r>
            <a:r>
              <a:rPr lang="zh-CN" altLang="en-US" sz="2400" dirty="0"/>
              <a:t>新型肺炎存在人传人现象。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	1</a:t>
            </a:r>
            <a:r>
              <a:rPr lang="zh-CN" altLang="en-US" sz="2400" dirty="0"/>
              <a:t>月</a:t>
            </a:r>
            <a:r>
              <a:rPr lang="en-US" altLang="zh-CN" sz="2400" dirty="0"/>
              <a:t>20</a:t>
            </a:r>
            <a:r>
              <a:rPr lang="zh-CN" altLang="en-US" sz="2400" dirty="0"/>
              <a:t>日：口罩出现抢购现象。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	1</a:t>
            </a:r>
            <a:r>
              <a:rPr lang="zh-CN" altLang="en-US" sz="2400" dirty="0"/>
              <a:t>月</a:t>
            </a:r>
            <a:r>
              <a:rPr lang="en-US" altLang="zh-CN" sz="2400" dirty="0"/>
              <a:t>23</a:t>
            </a:r>
            <a:r>
              <a:rPr lang="zh-CN" altLang="en-US" sz="2400" dirty="0"/>
              <a:t>日：武汉封城。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	1</a:t>
            </a:r>
            <a:r>
              <a:rPr lang="zh-CN" altLang="en-US" sz="2400" dirty="0"/>
              <a:t>月</a:t>
            </a:r>
            <a:r>
              <a:rPr lang="en-US" altLang="zh-CN" sz="2400" dirty="0"/>
              <a:t>25</a:t>
            </a:r>
            <a:r>
              <a:rPr lang="zh-CN" altLang="en-US" sz="2400" dirty="0"/>
              <a:t>日：火神山医院设计方案完成；雷神山医院建造决定。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</a:t>
            </a:r>
            <a:r>
              <a:rPr lang="zh-CN" altLang="en-US" sz="2800" dirty="0"/>
              <a:t>月</a:t>
            </a:r>
            <a:r>
              <a:rPr lang="en-US" altLang="zh-CN" sz="2800" dirty="0"/>
              <a:t>9</a:t>
            </a:r>
            <a:r>
              <a:rPr lang="zh-CN" altLang="en-US" sz="2800" dirty="0"/>
              <a:t>日前后，话题量达到顶峰。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	2</a:t>
            </a:r>
            <a:r>
              <a:rPr lang="zh-CN" altLang="en-US" sz="2400" dirty="0"/>
              <a:t>月</a:t>
            </a:r>
            <a:r>
              <a:rPr lang="en-US" altLang="zh-CN" sz="2400" dirty="0"/>
              <a:t>7</a:t>
            </a:r>
            <a:r>
              <a:rPr lang="zh-CN" altLang="en-US" sz="2400" dirty="0"/>
              <a:t>日：“吹哨人”李文亮医生不幸去世。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	2</a:t>
            </a:r>
            <a:r>
              <a:rPr lang="zh-CN" altLang="en-US" sz="2400" dirty="0"/>
              <a:t>月</a:t>
            </a:r>
            <a:r>
              <a:rPr lang="en-US" altLang="zh-CN" sz="2400" dirty="0"/>
              <a:t>10</a:t>
            </a:r>
            <a:r>
              <a:rPr lang="zh-CN" altLang="en-US" sz="2400" dirty="0"/>
              <a:t>日：湖北省相关领导任免。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7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视频数量与情绪的关系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B21BE7-5AD2-420F-B533-95D4A8DAB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6" y="1263443"/>
            <a:ext cx="7381874" cy="49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72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训练</a:t>
            </a:r>
            <a:r>
              <a:rPr lang="en-US" altLang="zh-CN" sz="3200" b="1" dirty="0"/>
              <a:t>----</a:t>
            </a:r>
            <a:r>
              <a:rPr lang="zh-CN" altLang="en-US" sz="3200" b="1" dirty="0"/>
              <a:t>数据清洗</a:t>
            </a:r>
            <a:endParaRPr lang="en-US" altLang="zh-CN" sz="32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选取文本数据，放弃图片与视频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丢弃异常标签和填充缺值内容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对文本数据进行截断，提高训练速度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对文本数据进行清洗，去除无意义字符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0DAF5D3B-449E-4E52-98F8-D8F17BA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43" y="3723680"/>
            <a:ext cx="6833312" cy="25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7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训练</a:t>
            </a:r>
            <a:r>
              <a:rPr lang="en-US" altLang="zh-CN" sz="3200" b="1" dirty="0"/>
              <a:t>----</a:t>
            </a:r>
            <a:r>
              <a:rPr lang="zh-CN" altLang="en-US" sz="3200" b="1" dirty="0"/>
              <a:t>数据划分</a:t>
            </a:r>
            <a:endParaRPr lang="en-US" altLang="zh-CN" sz="32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数据集不包含验证集，从已标注数据中划分</a:t>
            </a:r>
            <a:r>
              <a:rPr lang="en-US" altLang="zh-CN" sz="2800" dirty="0"/>
              <a:t>20%</a:t>
            </a:r>
            <a:r>
              <a:rPr lang="zh-CN" altLang="en-US" sz="2800" dirty="0"/>
              <a:t>作为验证集</a:t>
            </a:r>
            <a:endParaRPr lang="en-US" altLang="zh-CN" sz="2800" dirty="0"/>
          </a:p>
          <a:p>
            <a:pPr marL="1428750" lvl="2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分层抽样</a:t>
            </a:r>
            <a:endParaRPr lang="en-US" altLang="zh-CN" sz="2800" dirty="0"/>
          </a:p>
          <a:p>
            <a:pPr marL="14287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/>
              <a:t>K</a:t>
            </a:r>
            <a:r>
              <a:rPr lang="zh-CN" altLang="en-US" sz="2800" dirty="0"/>
              <a:t>折交叉验证</a:t>
            </a:r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50433B-8DDF-46A3-B0C7-CF405282B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" t="4387" b="2913"/>
          <a:stretch/>
        </p:blipFill>
        <p:spPr>
          <a:xfrm>
            <a:off x="4886633" y="2556386"/>
            <a:ext cx="5669837" cy="30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2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训练</a:t>
            </a:r>
            <a:r>
              <a:rPr lang="en-US" altLang="zh-CN" sz="3200" b="1" dirty="0"/>
              <a:t>----</a:t>
            </a:r>
            <a:r>
              <a:rPr lang="zh-CN" altLang="en-US" sz="3200" b="1" dirty="0"/>
              <a:t>模型选择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Text-CNN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Text-RNN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LSTM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XLNET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BERT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ERNIE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BE69F3-7810-40CB-A3F6-07F571825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58"/>
          <a:stretch/>
        </p:blipFill>
        <p:spPr>
          <a:xfrm>
            <a:off x="3319608" y="2265662"/>
            <a:ext cx="6976674" cy="23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4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训练</a:t>
            </a:r>
            <a:r>
              <a:rPr lang="en-US" altLang="zh-CN" sz="3200" b="1" dirty="0"/>
              <a:t>----</a:t>
            </a:r>
            <a:r>
              <a:rPr lang="en-US" altLang="zh-CN" sz="3200" b="1" dirty="0" err="1"/>
              <a:t>TextCNN</a:t>
            </a:r>
            <a:r>
              <a:rPr lang="zh-CN" altLang="en-US" sz="3200" b="1" dirty="0"/>
              <a:t>框架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B76D0509-F7AC-4CAD-B4D4-F52E06F10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56902"/>
            <a:ext cx="6229350" cy="60995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F804EA-EEE3-434E-95A8-A790A703A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5" y="1828800"/>
            <a:ext cx="4339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79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训练</a:t>
            </a:r>
            <a:r>
              <a:rPr lang="en-US" altLang="zh-CN" sz="3200" b="1" dirty="0"/>
              <a:t>----</a:t>
            </a:r>
            <a:r>
              <a:rPr lang="zh-CN" altLang="en-US" sz="3200" b="1" dirty="0"/>
              <a:t>提分</a:t>
            </a:r>
            <a:r>
              <a:rPr lang="en-US" altLang="zh-CN" sz="3200" b="1" dirty="0"/>
              <a:t>Trick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F1</a:t>
            </a:r>
            <a:r>
              <a:rPr lang="zh-CN" altLang="en-US" sz="2800" dirty="0"/>
              <a:t>阈值搜索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K</a:t>
            </a:r>
            <a:r>
              <a:rPr lang="zh-CN" altLang="en-US" sz="2800" dirty="0"/>
              <a:t>折模型融合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多模型投票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8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训练</a:t>
            </a:r>
            <a:r>
              <a:rPr lang="en-US" altLang="zh-CN" sz="3200" b="1" dirty="0"/>
              <a:t>----</a:t>
            </a:r>
            <a:r>
              <a:rPr lang="zh-CN" altLang="en-US" sz="3200" b="1" dirty="0"/>
              <a:t>训练平台</a:t>
            </a:r>
            <a:endParaRPr lang="en-US" altLang="zh-CN" sz="32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AI Studio               </a:t>
            </a:r>
            <a:r>
              <a:rPr lang="zh-CN" altLang="en-US" sz="2800" dirty="0"/>
              <a:t>每天赠送十个算力，限制框架（</a:t>
            </a:r>
            <a:r>
              <a:rPr lang="en-US" altLang="zh-CN" sz="2800" dirty="0"/>
              <a:t>Paddle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Mist GPU               </a:t>
            </a:r>
            <a:r>
              <a:rPr lang="zh-CN" altLang="en-US" sz="2800" dirty="0"/>
              <a:t>好用但是贵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CoLab</a:t>
            </a:r>
            <a:r>
              <a:rPr lang="en-US" altLang="zh-CN" sz="2800" dirty="0"/>
              <a:t>                     </a:t>
            </a:r>
            <a:r>
              <a:rPr lang="zh-CN" altLang="en-US" sz="2800" dirty="0"/>
              <a:t>免费但不是很好用需要架梯子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30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成绩排名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E5BFFF-E9C4-4342-BA88-7E46CA80F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" y="1443038"/>
            <a:ext cx="9991725" cy="44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19112" y="6000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收获</a:t>
            </a:r>
            <a:endParaRPr lang="en-US" altLang="zh-CN" sz="32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熟悉了竞赛流程、套路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熟悉了主要文本预处理方法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熟悉了目前流行的文本处理模型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熟悉了实验平台的选择与搭建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熟悉了实用的竞赛技巧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熟悉了</a:t>
            </a:r>
            <a:r>
              <a:rPr lang="en-US" altLang="zh-CN" sz="2800" dirty="0"/>
              <a:t>Python</a:t>
            </a:r>
            <a:r>
              <a:rPr lang="zh-CN" altLang="en-US" sz="2800" dirty="0"/>
              <a:t>的使用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1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33400" y="58102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数据格式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0153946-0E0E-4E69-8489-4F73CE29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4" y="1373210"/>
            <a:ext cx="10854905" cy="41115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7A6C5-7336-4433-A171-7992EE1D5249}"/>
              </a:ext>
            </a:extLst>
          </p:cNvPr>
          <p:cNvSpPr/>
          <p:nvPr/>
        </p:nvSpPr>
        <p:spPr>
          <a:xfrm>
            <a:off x="1314450" y="3695700"/>
            <a:ext cx="47625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74FE20-769E-4E39-9496-7989C93FADFB}"/>
              </a:ext>
            </a:extLst>
          </p:cNvPr>
          <p:cNvSpPr/>
          <p:nvPr/>
        </p:nvSpPr>
        <p:spPr>
          <a:xfrm>
            <a:off x="6762750" y="3705225"/>
            <a:ext cx="47625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61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87DA6B-53A7-48AA-9806-9B3BC17B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67CAE0-61B7-41CA-BC1A-985214DABE42}"/>
              </a:ext>
            </a:extLst>
          </p:cNvPr>
          <p:cNvSpPr txBox="1"/>
          <p:nvPr/>
        </p:nvSpPr>
        <p:spPr>
          <a:xfrm>
            <a:off x="3181350" y="2228671"/>
            <a:ext cx="582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欢迎批评指正</a:t>
            </a:r>
          </a:p>
        </p:txBody>
      </p:sp>
    </p:spTree>
    <p:extLst>
      <p:ext uri="{BB962C8B-B14F-4D97-AF65-F5344CB8AC3E}">
        <p14:creationId xmlns:p14="http://schemas.microsoft.com/office/powerpoint/2010/main" val="249216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33400" y="48577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数据内容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AF6C61-0497-4988-A270-97588DA29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/>
          <a:stretch/>
        </p:blipFill>
        <p:spPr>
          <a:xfrm>
            <a:off x="344670" y="2385060"/>
            <a:ext cx="11502659" cy="2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4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33400" y="590550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数据特点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微博文本偏口语化</a:t>
            </a:r>
            <a:endParaRPr lang="en-US" altLang="zh-CN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文本中经常附带表情（显示为乱码）</a:t>
            </a:r>
            <a:endParaRPr lang="en-US" altLang="zh-CN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微博内容被折叠，文本不全</a:t>
            </a:r>
            <a:endParaRPr lang="en-US" altLang="zh-CN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转发微博随意，经常没有内容或内容互斥</a:t>
            </a:r>
            <a:endParaRPr lang="en-US" altLang="zh-CN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大量活动微博，打卡、问答等</a:t>
            </a:r>
            <a:endParaRPr lang="en-US" altLang="zh-CN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标注数据标准不统一</a:t>
            </a:r>
            <a:endParaRPr lang="en-US" altLang="zh-CN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748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FBC5B1-42FC-44BB-B9CE-B354CCB11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8" y="273049"/>
            <a:ext cx="2767401" cy="59893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657463-1B51-4E71-A66E-56102FEB7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2" y="273051"/>
            <a:ext cx="2767400" cy="59893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FA4EFC-5188-42DA-8122-D0743C5F29CC}"/>
              </a:ext>
            </a:extLst>
          </p:cNvPr>
          <p:cNvSpPr txBox="1"/>
          <p:nvPr/>
        </p:nvSpPr>
        <p:spPr>
          <a:xfrm>
            <a:off x="3609976" y="523875"/>
            <a:ext cx="4962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</a:t>
            </a:r>
            <a:r>
              <a:rPr lang="zh-CN" altLang="en-US" dirty="0"/>
              <a:t>月</a:t>
            </a:r>
            <a:r>
              <a:rPr lang="en-US" altLang="zh-CN" dirty="0"/>
              <a:t>01</a:t>
            </a:r>
            <a:r>
              <a:rPr lang="zh-CN" altLang="en-US" dirty="0"/>
              <a:t>日 </a:t>
            </a:r>
            <a:r>
              <a:rPr lang="en-US" altLang="zh-CN" dirty="0"/>
              <a:t>23:19,172</a:t>
            </a:r>
            <a:r>
              <a:rPr lang="zh-CN" altLang="en-US" dirty="0"/>
              <a:t>的大漂亮</a:t>
            </a:r>
            <a:r>
              <a:rPr lang="en-US" altLang="zh-CN" dirty="0"/>
              <a:t>,</a:t>
            </a:r>
            <a:r>
              <a:rPr lang="zh-CN" altLang="en-US" dirty="0"/>
              <a:t>新年第一天，为自己鼓掌</a:t>
            </a:r>
            <a:r>
              <a:rPr lang="en-US" altLang="zh-CN" dirty="0"/>
              <a:t>??????</a:t>
            </a:r>
            <a:r>
              <a:rPr lang="zh-CN" altLang="en-US" dirty="0"/>
              <a:t>发烧了也要来看线下演出！因为热爱，所以才会克服困难线上演出太炸了，爱呼兰，爱赵晓卉长这么大第一次这么近距离看到“明星”哈哈哈哈～新的一年，希望自己更要勇敢，更要坚强，坚持自己，坚持自己思想，坚持内心想法最后新</a:t>
            </a:r>
            <a:r>
              <a:rPr lang="en-US" altLang="zh-CN" dirty="0"/>
              <a:t>?</a:t>
            </a:r>
            <a:r>
              <a:rPr lang="zh-CN" altLang="en-US" dirty="0"/>
              <a:t>展开全文</a:t>
            </a:r>
            <a:r>
              <a:rPr lang="en-US" altLang="zh-CN" dirty="0"/>
              <a:t>c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4FDD66D-0BD8-4FAF-8DDC-0E8909556A18}"/>
              </a:ext>
            </a:extLst>
          </p:cNvPr>
          <p:cNvCxnSpPr>
            <a:cxnSpLocks/>
          </p:cNvCxnSpPr>
          <p:nvPr/>
        </p:nvCxnSpPr>
        <p:spPr>
          <a:xfrm flipV="1">
            <a:off x="2952750" y="2476500"/>
            <a:ext cx="3286125" cy="180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6C73B81-1F75-4B43-96B8-65EB228F0203}"/>
              </a:ext>
            </a:extLst>
          </p:cNvPr>
          <p:cNvCxnSpPr/>
          <p:nvPr/>
        </p:nvCxnSpPr>
        <p:spPr>
          <a:xfrm flipV="1">
            <a:off x="2333625" y="1085850"/>
            <a:ext cx="2143125" cy="5921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78349E3-2DBE-4D95-A0D0-53FC49AD42EF}"/>
              </a:ext>
            </a:extLst>
          </p:cNvPr>
          <p:cNvSpPr txBox="1"/>
          <p:nvPr/>
        </p:nvSpPr>
        <p:spPr>
          <a:xfrm>
            <a:off x="3819525" y="4476750"/>
            <a:ext cx="450532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</a:t>
            </a:r>
            <a:r>
              <a:rPr lang="zh-CN" altLang="en-US" dirty="0"/>
              <a:t>月</a:t>
            </a:r>
            <a:r>
              <a:rPr lang="en-US" altLang="zh-CN" dirty="0"/>
              <a:t>04</a:t>
            </a:r>
            <a:r>
              <a:rPr lang="zh-CN" altLang="en-US" dirty="0"/>
              <a:t>日 </a:t>
            </a:r>
            <a:r>
              <a:rPr lang="en-US" altLang="zh-CN" dirty="0"/>
              <a:t>23:26,</a:t>
            </a:r>
            <a:r>
              <a:rPr lang="zh-CN" altLang="en-US" dirty="0"/>
              <a:t>超凶的柠檬精</a:t>
            </a:r>
            <a:r>
              <a:rPr lang="en-US" altLang="zh-CN" dirty="0"/>
              <a:t>,</a:t>
            </a:r>
            <a:r>
              <a:rPr lang="zh-CN" altLang="en-US" dirty="0"/>
              <a:t>发烧情头吗</a:t>
            </a:r>
            <a:r>
              <a:rPr lang="en-US" altLang="zh-CN" dirty="0"/>
              <a:t>@</a:t>
            </a:r>
            <a:r>
              <a:rPr lang="zh-CN" altLang="en-US" dirty="0"/>
              <a:t>二花女士</a:t>
            </a:r>
            <a:r>
              <a:rPr lang="en-US" altLang="zh-CN" dirty="0"/>
              <a:t>2</a:t>
            </a:r>
            <a:r>
              <a:rPr lang="zh-CN" altLang="en-US" dirty="0"/>
              <a:t>西宁</a:t>
            </a:r>
            <a:r>
              <a:rPr lang="en-US" altLang="zh-CN" dirty="0"/>
              <a:t>?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11F5CFB-1655-401A-ADB0-C4B5F9C63E4E}"/>
              </a:ext>
            </a:extLst>
          </p:cNvPr>
          <p:cNvCxnSpPr/>
          <p:nvPr/>
        </p:nvCxnSpPr>
        <p:spPr>
          <a:xfrm flipH="1">
            <a:off x="4591050" y="1678037"/>
            <a:ext cx="5133975" cy="31797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E690B9-D337-45FD-BAA9-F61280848EF2}"/>
              </a:ext>
            </a:extLst>
          </p:cNvPr>
          <p:cNvCxnSpPr/>
          <p:nvPr/>
        </p:nvCxnSpPr>
        <p:spPr>
          <a:xfrm flipH="1">
            <a:off x="5457824" y="2832199"/>
            <a:ext cx="3705229" cy="1930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33401" y="590550"/>
            <a:ext cx="5562600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无意义字符</a:t>
            </a:r>
            <a:endParaRPr lang="en-US" altLang="zh-CN" sz="32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</a:t>
            </a:r>
            <a:r>
              <a:rPr lang="zh-CN" altLang="en-US" sz="2000" dirty="0"/>
              <a:t>网页链接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//@</a:t>
            </a:r>
            <a:r>
              <a:rPr lang="zh-CN" altLang="en-US" sz="2000" dirty="0"/>
              <a:t>恋与制作人同人专列</a:t>
            </a:r>
            <a:r>
              <a:rPr lang="en-US" altLang="zh-CN" sz="20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曾經到武漢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展开全文</a:t>
            </a:r>
            <a:r>
              <a:rPr lang="en-US" altLang="zh-CN" sz="2000" dirty="0"/>
              <a:t>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zh-CN" altLang="en-US" sz="2000" dirty="0"/>
              <a:t>长春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</a:t>
            </a:r>
            <a:r>
              <a:rPr lang="zh-CN" altLang="en-US" sz="2000" dirty="0"/>
              <a:t>微博问答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??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……</a:t>
            </a:r>
          </a:p>
          <a:p>
            <a:pPr lvl="1"/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5F973A-BD8E-49B5-9D0B-F57FA39A5B28}"/>
              </a:ext>
            </a:extLst>
          </p:cNvPr>
          <p:cNvSpPr txBox="1">
            <a:spLocks noChangeAspect="1"/>
          </p:cNvSpPr>
          <p:nvPr/>
        </p:nvSpPr>
        <p:spPr>
          <a:xfrm>
            <a:off x="6096000" y="590549"/>
            <a:ext cx="5562600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3200" b="1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链接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转发时携带的昵称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繁体字、日文、英语等不同语言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结尾符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折叠标志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定位标志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微博问答、投票、打卡等活动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表情符乱码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其他</a:t>
            </a:r>
            <a:endParaRPr lang="en-US" altLang="zh-CN" sz="2000" dirty="0"/>
          </a:p>
          <a:p>
            <a:pPr lvl="1"/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9223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33400" y="58102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标注标准不一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57935C-7B0B-4E85-BF44-E8E35DEA7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39"/>
          <a:stretch/>
        </p:blipFill>
        <p:spPr>
          <a:xfrm>
            <a:off x="596291" y="1782545"/>
            <a:ext cx="10944822" cy="16464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148741-63C8-49FD-89FE-C6165FBF4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8" r="1"/>
          <a:stretch/>
        </p:blipFill>
        <p:spPr>
          <a:xfrm>
            <a:off x="596291" y="3429000"/>
            <a:ext cx="10972119" cy="1646455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437D7AB-FD82-495B-8982-D71BC58C4D88}"/>
              </a:ext>
            </a:extLst>
          </p:cNvPr>
          <p:cNvCxnSpPr/>
          <p:nvPr/>
        </p:nvCxnSpPr>
        <p:spPr>
          <a:xfrm flipH="1">
            <a:off x="4048125" y="1219200"/>
            <a:ext cx="2705100" cy="1657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F5635E-1CA0-4418-A18C-8737C8E65ACE}"/>
              </a:ext>
            </a:extLst>
          </p:cNvPr>
          <p:cNvCxnSpPr>
            <a:cxnSpLocks/>
          </p:cNvCxnSpPr>
          <p:nvPr/>
        </p:nvCxnSpPr>
        <p:spPr>
          <a:xfrm flipH="1">
            <a:off x="3981451" y="1219200"/>
            <a:ext cx="2771774" cy="3362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6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E0E19-5C1A-4EDD-BC6C-291D77D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A4980-B0F0-4EBC-A9CB-41AC579EA98A}"/>
              </a:ext>
            </a:extLst>
          </p:cNvPr>
          <p:cNvSpPr txBox="1">
            <a:spLocks noChangeAspect="1"/>
          </p:cNvSpPr>
          <p:nvPr/>
        </p:nvSpPr>
        <p:spPr>
          <a:xfrm>
            <a:off x="533400" y="581025"/>
            <a:ext cx="11153775" cy="543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  标签分布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B3A399-E0F8-40D4-B89F-4FE3D149C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3" y="1066730"/>
            <a:ext cx="7496174" cy="507740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E4D761A-CE13-489B-A038-03C767D8335B}"/>
              </a:ext>
            </a:extLst>
          </p:cNvPr>
          <p:cNvSpPr/>
          <p:nvPr/>
        </p:nvSpPr>
        <p:spPr>
          <a:xfrm>
            <a:off x="5334001" y="5105400"/>
            <a:ext cx="4248150" cy="1171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1068CF-4602-435B-A009-2B9201A1A4F6}"/>
              </a:ext>
            </a:extLst>
          </p:cNvPr>
          <p:cNvSpPr txBox="1"/>
          <p:nvPr/>
        </p:nvSpPr>
        <p:spPr>
          <a:xfrm>
            <a:off x="6600826" y="4373027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非法标签</a:t>
            </a:r>
          </a:p>
        </p:txBody>
      </p:sp>
    </p:spTree>
    <p:extLst>
      <p:ext uri="{BB962C8B-B14F-4D97-AF65-F5344CB8AC3E}">
        <p14:creationId xmlns:p14="http://schemas.microsoft.com/office/powerpoint/2010/main" val="3568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728</Words>
  <Application>Microsoft Office PowerPoint</Application>
  <PresentationFormat>宽屏</PresentationFormat>
  <Paragraphs>133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Arial</vt:lpstr>
      <vt:lpstr>Calibri</vt:lpstr>
      <vt:lpstr>Calibri Light</vt:lpstr>
      <vt:lpstr>Wingdings</vt:lpstr>
      <vt:lpstr>回顾</vt:lpstr>
      <vt:lpstr>疫情期间微博网民情绪识别 DataFountain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疫情期间微博网民情绪识别 DataFountain</dc:title>
  <dc:creator>费 军波</dc:creator>
  <cp:lastModifiedBy>费 军波</cp:lastModifiedBy>
  <cp:revision>38</cp:revision>
  <dcterms:created xsi:type="dcterms:W3CDTF">2020-11-30T23:38:39Z</dcterms:created>
  <dcterms:modified xsi:type="dcterms:W3CDTF">2020-12-01T14:55:00Z</dcterms:modified>
</cp:coreProperties>
</file>