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60" r:id="rId2"/>
    <p:sldId id="267" r:id="rId3"/>
    <p:sldId id="310" r:id="rId4"/>
    <p:sldId id="261" r:id="rId5"/>
    <p:sldId id="303" r:id="rId6"/>
    <p:sldId id="302" r:id="rId7"/>
    <p:sldId id="304" r:id="rId8"/>
    <p:sldId id="311" r:id="rId9"/>
    <p:sldId id="305" r:id="rId10"/>
    <p:sldId id="308" r:id="rId11"/>
    <p:sldId id="309" r:id="rId12"/>
    <p:sldId id="306" r:id="rId13"/>
    <p:sldId id="307" r:id="rId14"/>
    <p:sldId id="290" r:id="rId15"/>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4552"/>
    <a:srgbClr val="577188"/>
    <a:srgbClr val="8FA4B7"/>
    <a:srgbClr val="FFD70D"/>
    <a:srgbClr val="FFDA25"/>
    <a:srgbClr val="A6A6A6"/>
    <a:srgbClr val="FECAB2"/>
    <a:srgbClr val="FFC8B3"/>
    <a:srgbClr val="984C9E"/>
    <a:srgbClr val="36BA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13" autoAdjust="0"/>
    <p:restoredTop sz="77241" autoAdjust="0"/>
  </p:normalViewPr>
  <p:slideViewPr>
    <p:cSldViewPr snapToGrid="0">
      <p:cViewPr varScale="1">
        <p:scale>
          <a:sx n="79" d="100"/>
          <a:sy n="79" d="100"/>
        </p:scale>
        <p:origin x="486" y="78"/>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6114B6-6EDC-447E-B20D-8184C0EC2F95}" type="datetimeFigureOut">
              <a:rPr lang="zh-CN" altLang="en-US" smtClean="0"/>
              <a:t>2020/12/1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4DF707-8859-4E0D-9A22-DA180B778DCB}" type="slidenum">
              <a:rPr lang="zh-CN" altLang="en-US" smtClean="0"/>
              <a:t>‹#›</a:t>
            </a:fld>
            <a:endParaRPr lang="zh-CN" altLang="en-US"/>
          </a:p>
        </p:txBody>
      </p:sp>
    </p:spTree>
    <p:extLst>
      <p:ext uri="{BB962C8B-B14F-4D97-AF65-F5344CB8AC3E}">
        <p14:creationId xmlns:p14="http://schemas.microsoft.com/office/powerpoint/2010/main" val="3654203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000" kern="1200" dirty="0">
                <a:solidFill>
                  <a:schemeClr val="tx1">
                    <a:lumMod val="65000"/>
                    <a:lumOff val="35000"/>
                  </a:schemeClr>
                </a:solidFill>
                <a:latin typeface="微软雅黑" pitchFamily="34" charset="-122"/>
                <a:ea typeface="微软雅黑" pitchFamily="34" charset="-122"/>
                <a:cs typeface="+mn-cs"/>
              </a:rPr>
              <a:t>大家好，我是来自系统工程学院的汪昊</a:t>
            </a:r>
          </a:p>
        </p:txBody>
      </p:sp>
      <p:sp>
        <p:nvSpPr>
          <p:cNvPr id="4" name="灯片编号占位符 3"/>
          <p:cNvSpPr>
            <a:spLocks noGrp="1"/>
          </p:cNvSpPr>
          <p:nvPr>
            <p:ph type="sldNum" sz="quarter" idx="10"/>
          </p:nvPr>
        </p:nvSpPr>
        <p:spPr/>
        <p:txBody>
          <a:bodyPr/>
          <a:lstStyle/>
          <a:p>
            <a:fld id="{264DF707-8859-4E0D-9A22-DA180B778DCB}" type="slidenum">
              <a:rPr lang="zh-CN" altLang="en-US" smtClean="0"/>
              <a:t>1</a:t>
            </a:fld>
            <a:endParaRPr lang="zh-CN" altLang="en-US"/>
          </a:p>
        </p:txBody>
      </p:sp>
    </p:spTree>
    <p:extLst>
      <p:ext uri="{BB962C8B-B14F-4D97-AF65-F5344CB8AC3E}">
        <p14:creationId xmlns:p14="http://schemas.microsoft.com/office/powerpoint/2010/main" val="4253652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选择了几种模型分别进行训练，然后</a:t>
            </a:r>
            <a:r>
              <a:rPr lang="zh-CN" altLang="en-US" sz="1200" dirty="0">
                <a:solidFill>
                  <a:prstClr val="black">
                    <a:lumMod val="50000"/>
                    <a:lumOff val="50000"/>
                  </a:prstClr>
                </a:solidFill>
                <a:latin typeface="微软雅黑"/>
                <a:cs typeface="+mn-ea"/>
              </a:rPr>
              <a:t>通过计算预测值和真实房租月租金的均方根误差来衡量回归模型的优劣。均方根误差（</a:t>
            </a:r>
            <a:r>
              <a:rPr lang="en-US" altLang="zh-CN" sz="1200" dirty="0">
                <a:solidFill>
                  <a:prstClr val="black">
                    <a:lumMod val="50000"/>
                    <a:lumOff val="50000"/>
                  </a:prstClr>
                </a:solidFill>
                <a:latin typeface="微软雅黑"/>
                <a:cs typeface="+mn-ea"/>
              </a:rPr>
              <a:t>RMSE</a:t>
            </a:r>
            <a:r>
              <a:rPr lang="zh-CN" altLang="en-US" sz="1200" dirty="0">
                <a:solidFill>
                  <a:prstClr val="black">
                    <a:lumMod val="50000"/>
                    <a:lumOff val="50000"/>
                  </a:prstClr>
                </a:solidFill>
                <a:latin typeface="微软雅黑"/>
                <a:cs typeface="+mn-ea"/>
              </a:rPr>
              <a:t>）越小，说明回归模型越好，根据计算结果，发现</a:t>
            </a:r>
            <a:r>
              <a:rPr lang="en-US" altLang="zh-CN" sz="1200" dirty="0">
                <a:solidFill>
                  <a:prstClr val="black">
                    <a:lumMod val="50000"/>
                    <a:lumOff val="50000"/>
                  </a:prstClr>
                </a:solidFill>
                <a:latin typeface="微软雅黑"/>
                <a:cs typeface="+mn-ea"/>
              </a:rPr>
              <a:t>XGB</a:t>
            </a:r>
            <a:r>
              <a:rPr lang="zh-CN" altLang="en-US" sz="1200" dirty="0">
                <a:solidFill>
                  <a:prstClr val="black">
                    <a:lumMod val="50000"/>
                    <a:lumOff val="50000"/>
                  </a:prstClr>
                </a:solidFill>
                <a:latin typeface="微软雅黑"/>
                <a:cs typeface="+mn-ea"/>
              </a:rPr>
              <a:t>和</a:t>
            </a:r>
            <a:r>
              <a:rPr lang="en-US" altLang="zh-CN" sz="1200" dirty="0">
                <a:solidFill>
                  <a:prstClr val="black">
                    <a:lumMod val="50000"/>
                    <a:lumOff val="50000"/>
                  </a:prstClr>
                </a:solidFill>
                <a:latin typeface="微软雅黑"/>
                <a:cs typeface="+mn-ea"/>
              </a:rPr>
              <a:t>LGB</a:t>
            </a:r>
            <a:r>
              <a:rPr lang="zh-CN" altLang="en-US" sz="1200" dirty="0">
                <a:solidFill>
                  <a:prstClr val="black">
                    <a:lumMod val="50000"/>
                    <a:lumOff val="50000"/>
                  </a:prstClr>
                </a:solidFill>
                <a:latin typeface="微软雅黑"/>
                <a:cs typeface="+mn-ea"/>
              </a:rPr>
              <a:t>结果较好，于是选择了这两个模型，并将这两个模型的结果进行融合得到最终的租金排序</a:t>
            </a:r>
            <a:endParaRPr lang="en-US" altLang="zh-CN" sz="1200" dirty="0">
              <a:solidFill>
                <a:prstClr val="black">
                  <a:lumMod val="50000"/>
                  <a:lumOff val="50000"/>
                </a:prstClr>
              </a:solidFill>
              <a:latin typeface="微软雅黑"/>
              <a:cs typeface="+mn-ea"/>
            </a:endParaRPr>
          </a:p>
          <a:p>
            <a:endParaRPr lang="zh-CN" altLang="en-US" dirty="0"/>
          </a:p>
        </p:txBody>
      </p:sp>
      <p:sp>
        <p:nvSpPr>
          <p:cNvPr id="4" name="灯片编号占位符 3"/>
          <p:cNvSpPr>
            <a:spLocks noGrp="1"/>
          </p:cNvSpPr>
          <p:nvPr>
            <p:ph type="sldNum" sz="quarter" idx="5"/>
          </p:nvPr>
        </p:nvSpPr>
        <p:spPr/>
        <p:txBody>
          <a:bodyPr/>
          <a:lstStyle/>
          <a:p>
            <a:fld id="{264DF707-8859-4E0D-9A22-DA180B778DCB}" type="slidenum">
              <a:rPr lang="zh-CN" altLang="en-US" smtClean="0"/>
              <a:t>11</a:t>
            </a:fld>
            <a:endParaRPr lang="zh-CN" altLang="en-US"/>
          </a:p>
        </p:txBody>
      </p:sp>
    </p:spTree>
    <p:extLst>
      <p:ext uri="{BB962C8B-B14F-4D97-AF65-F5344CB8AC3E}">
        <p14:creationId xmlns:p14="http://schemas.microsoft.com/office/powerpoint/2010/main" val="152350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4DF707-8859-4E0D-9A22-DA180B778DCB}" type="slidenum">
              <a:rPr lang="zh-CN" altLang="en-US" smtClean="0"/>
              <a:t>12</a:t>
            </a:fld>
            <a:endParaRPr lang="zh-CN" altLang="en-US"/>
          </a:p>
        </p:txBody>
      </p:sp>
    </p:spTree>
    <p:extLst>
      <p:ext uri="{BB962C8B-B14F-4D97-AF65-F5344CB8AC3E}">
        <p14:creationId xmlns:p14="http://schemas.microsoft.com/office/powerpoint/2010/main" val="2406199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最后比赛结果是排名第一，以上就是我的汇报，谢谢大家</a:t>
            </a:r>
          </a:p>
        </p:txBody>
      </p:sp>
      <p:sp>
        <p:nvSpPr>
          <p:cNvPr id="4" name="灯片编号占位符 3"/>
          <p:cNvSpPr>
            <a:spLocks noGrp="1"/>
          </p:cNvSpPr>
          <p:nvPr>
            <p:ph type="sldNum" sz="quarter" idx="5"/>
          </p:nvPr>
        </p:nvSpPr>
        <p:spPr/>
        <p:txBody>
          <a:bodyPr/>
          <a:lstStyle/>
          <a:p>
            <a:fld id="{264DF707-8859-4E0D-9A22-DA180B778DCB}" type="slidenum">
              <a:rPr lang="zh-CN" altLang="en-US" smtClean="0"/>
              <a:t>13</a:t>
            </a:fld>
            <a:endParaRPr lang="zh-CN" altLang="en-US"/>
          </a:p>
        </p:txBody>
      </p:sp>
    </p:spTree>
    <p:extLst>
      <p:ext uri="{BB962C8B-B14F-4D97-AF65-F5344CB8AC3E}">
        <p14:creationId xmlns:p14="http://schemas.microsoft.com/office/powerpoint/2010/main" val="1398449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我的汇报内容大致分为这三个部分，分别介绍一下我参加的竞赛、求解思路和最终的比赛结果</a:t>
            </a:r>
          </a:p>
        </p:txBody>
      </p:sp>
      <p:sp>
        <p:nvSpPr>
          <p:cNvPr id="4" name="灯片编号占位符 3"/>
          <p:cNvSpPr>
            <a:spLocks noGrp="1"/>
          </p:cNvSpPr>
          <p:nvPr>
            <p:ph type="sldNum" sz="quarter" idx="5"/>
          </p:nvPr>
        </p:nvSpPr>
        <p:spPr/>
        <p:txBody>
          <a:bodyPr/>
          <a:lstStyle/>
          <a:p>
            <a:fld id="{264DF707-8859-4E0D-9A22-DA180B778DCB}" type="slidenum">
              <a:rPr lang="zh-CN" altLang="en-US" smtClean="0"/>
              <a:t>2</a:t>
            </a:fld>
            <a:endParaRPr lang="zh-CN" altLang="en-US"/>
          </a:p>
        </p:txBody>
      </p:sp>
    </p:spTree>
    <p:extLst>
      <p:ext uri="{BB962C8B-B14F-4D97-AF65-F5344CB8AC3E}">
        <p14:creationId xmlns:p14="http://schemas.microsoft.com/office/powerpoint/2010/main" val="1343033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我参加的</a:t>
            </a:r>
            <a:r>
              <a:rPr lang="en-US" altLang="zh-CN" dirty="0" err="1"/>
              <a:t>datacastle</a:t>
            </a:r>
            <a:r>
              <a:rPr lang="zh-CN" altLang="en-US" dirty="0"/>
              <a:t>的租金预测训练赛，比赛参与人数累计</a:t>
            </a:r>
            <a:r>
              <a:rPr lang="en-US" altLang="zh-CN" dirty="0"/>
              <a:t>601</a:t>
            </a:r>
            <a:r>
              <a:rPr lang="zh-CN" altLang="en-US" dirty="0"/>
              <a:t>人，累计提交</a:t>
            </a:r>
            <a:r>
              <a:rPr lang="en-US" altLang="zh-CN" dirty="0"/>
              <a:t>1685</a:t>
            </a:r>
            <a:r>
              <a:rPr lang="zh-CN" altLang="en-US" dirty="0"/>
              <a:t>分作品。</a:t>
            </a:r>
            <a:endParaRPr lang="en-US" altLang="zh-CN" dirty="0"/>
          </a:p>
          <a:p>
            <a:r>
              <a:rPr lang="zh-CN" altLang="en-US" dirty="0"/>
              <a:t>这个比赛的要求是根据影响房屋租金价格的各个因素数据，建立模型预测国内城市房屋的租金价格</a:t>
            </a:r>
          </a:p>
        </p:txBody>
      </p:sp>
      <p:sp>
        <p:nvSpPr>
          <p:cNvPr id="4" name="灯片编号占位符 3"/>
          <p:cNvSpPr>
            <a:spLocks noGrp="1"/>
          </p:cNvSpPr>
          <p:nvPr>
            <p:ph type="sldNum" sz="quarter" idx="5"/>
          </p:nvPr>
        </p:nvSpPr>
        <p:spPr/>
        <p:txBody>
          <a:bodyPr/>
          <a:lstStyle/>
          <a:p>
            <a:fld id="{264DF707-8859-4E0D-9A22-DA180B778DCB}" type="slidenum">
              <a:rPr lang="zh-CN" altLang="en-US" smtClean="0"/>
              <a:t>3</a:t>
            </a:fld>
            <a:endParaRPr lang="zh-CN" altLang="en-US"/>
          </a:p>
        </p:txBody>
      </p:sp>
    </p:spTree>
    <p:extLst>
      <p:ext uri="{BB962C8B-B14F-4D97-AF65-F5344CB8AC3E}">
        <p14:creationId xmlns:p14="http://schemas.microsoft.com/office/powerpoint/2010/main" val="1083533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先看一下训练集和测试集的数据情况，这是训练集数据统计性描述，以及训练集和测试集数据缺失情况</a:t>
            </a:r>
            <a:endParaRPr lang="en-US" altLang="zh-CN" dirty="0"/>
          </a:p>
          <a:p>
            <a:r>
              <a:rPr lang="zh-CN" altLang="en-US" dirty="0"/>
              <a:t>这是训练集和测试集数据缺失情况，可以看到两个数据集中，装修情况、居住状态、出租方式三组数据缺失严重，然后距离、地铁线路、地铁站点三种数据缺失的比例相同，可以猜测缺失这些数据的房子应该分别属于同一小区或者附近没有地铁。</a:t>
            </a:r>
          </a:p>
        </p:txBody>
      </p:sp>
      <p:sp>
        <p:nvSpPr>
          <p:cNvPr id="4" name="灯片编号占位符 3"/>
          <p:cNvSpPr>
            <a:spLocks noGrp="1"/>
          </p:cNvSpPr>
          <p:nvPr>
            <p:ph type="sldNum" sz="quarter" idx="5"/>
          </p:nvPr>
        </p:nvSpPr>
        <p:spPr/>
        <p:txBody>
          <a:bodyPr/>
          <a:lstStyle/>
          <a:p>
            <a:fld id="{264DF707-8859-4E0D-9A22-DA180B778DCB}" type="slidenum">
              <a:rPr lang="zh-CN" altLang="en-US" smtClean="0"/>
              <a:t>4</a:t>
            </a:fld>
            <a:endParaRPr lang="zh-CN" altLang="en-US"/>
          </a:p>
        </p:txBody>
      </p:sp>
    </p:spTree>
    <p:extLst>
      <p:ext uri="{BB962C8B-B14F-4D97-AF65-F5344CB8AC3E}">
        <p14:creationId xmlns:p14="http://schemas.microsoft.com/office/powerpoint/2010/main" val="3472036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然后再分析各个影响因素与租金之间的相关性，通过相关性分析可以看出，房屋面积、卫的数量、卧室数量、厅的数量和租金之间相关性最高，应着重分析，其次是地铁线路、区、总楼层，其他特征相关性比较低。</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374552"/>
                </a:solidFill>
                <a:effectLst/>
                <a:uLnTx/>
                <a:uFillTx/>
                <a:latin typeface="微软雅黑"/>
                <a:ea typeface="微软雅黑"/>
                <a:cs typeface="+mn-ea"/>
              </a:rPr>
              <a:t>接下来我就分别分析房屋面积、</a:t>
            </a:r>
            <a:r>
              <a:rPr lang="zh-CN" altLang="en-US" sz="1600" dirty="0"/>
              <a:t>卫的数量、卧室数量、厅的数量这四类数据</a:t>
            </a:r>
            <a:endParaRPr kumimoji="0" lang="zh-CN" altLang="zh-CN" sz="1600" b="0" i="0" u="none" strike="noStrike" kern="1200" cap="none" spc="0" normalizeH="0" baseline="0" noProof="0" dirty="0">
              <a:ln>
                <a:noFill/>
              </a:ln>
              <a:solidFill>
                <a:srgbClr val="374552"/>
              </a:solidFill>
              <a:effectLst/>
              <a:uLnTx/>
              <a:uFillTx/>
              <a:latin typeface="微软雅黑"/>
              <a:ea typeface="微软雅黑"/>
              <a:cs typeface="+mn-ea"/>
            </a:endParaRPr>
          </a:p>
          <a:p>
            <a:endParaRPr lang="zh-CN" altLang="en-US" dirty="0"/>
          </a:p>
        </p:txBody>
      </p:sp>
      <p:sp>
        <p:nvSpPr>
          <p:cNvPr id="4" name="灯片编号占位符 3"/>
          <p:cNvSpPr>
            <a:spLocks noGrp="1"/>
          </p:cNvSpPr>
          <p:nvPr>
            <p:ph type="sldNum" sz="quarter" idx="5"/>
          </p:nvPr>
        </p:nvSpPr>
        <p:spPr/>
        <p:txBody>
          <a:bodyPr/>
          <a:lstStyle/>
          <a:p>
            <a:fld id="{264DF707-8859-4E0D-9A22-DA180B778DCB}" type="slidenum">
              <a:rPr lang="zh-CN" altLang="en-US" smtClean="0"/>
              <a:t>5</a:t>
            </a:fld>
            <a:endParaRPr lang="zh-CN" altLang="en-US"/>
          </a:p>
        </p:txBody>
      </p:sp>
    </p:spTree>
    <p:extLst>
      <p:ext uri="{BB962C8B-B14F-4D97-AF65-F5344CB8AC3E}">
        <p14:creationId xmlns:p14="http://schemas.microsoft.com/office/powerpoint/2010/main" val="1135979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分析房屋面积时采用散点图来查看房屋面积与租金之间的关系，可以看到房屋面积数据中存在异常点，并异常点剔除得到右图，可以看到房屋面积越大，租金一般也更贵，但租金还受其他因素影响</a:t>
            </a:r>
          </a:p>
        </p:txBody>
      </p:sp>
      <p:sp>
        <p:nvSpPr>
          <p:cNvPr id="4" name="灯片编号占位符 3"/>
          <p:cNvSpPr>
            <a:spLocks noGrp="1"/>
          </p:cNvSpPr>
          <p:nvPr>
            <p:ph type="sldNum" sz="quarter" idx="5"/>
          </p:nvPr>
        </p:nvSpPr>
        <p:spPr/>
        <p:txBody>
          <a:bodyPr/>
          <a:lstStyle/>
          <a:p>
            <a:fld id="{264DF707-8859-4E0D-9A22-DA180B778DCB}" type="slidenum">
              <a:rPr lang="zh-CN" altLang="en-US" smtClean="0"/>
              <a:t>6</a:t>
            </a:fld>
            <a:endParaRPr lang="zh-CN" altLang="en-US"/>
          </a:p>
        </p:txBody>
      </p:sp>
    </p:spTree>
    <p:extLst>
      <p:ext uri="{BB962C8B-B14F-4D97-AF65-F5344CB8AC3E}">
        <p14:creationId xmlns:p14="http://schemas.microsoft.com/office/powerpoint/2010/main" val="2240536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prstClr val="black">
                    <a:lumMod val="50000"/>
                    <a:lumOff val="50000"/>
                  </a:prstClr>
                </a:solidFill>
                <a:latin typeface="微软雅黑"/>
                <a:cs typeface="+mn-ea"/>
              </a:rPr>
              <a:t>接着分析卫的数量、卧室数量以及厅的数量和租金之间的关系</a:t>
            </a:r>
            <a:endParaRPr lang="zh-CN" altLang="en-US" dirty="0"/>
          </a:p>
        </p:txBody>
      </p:sp>
      <p:sp>
        <p:nvSpPr>
          <p:cNvPr id="4" name="灯片编号占位符 3"/>
          <p:cNvSpPr>
            <a:spLocks noGrp="1"/>
          </p:cNvSpPr>
          <p:nvPr>
            <p:ph type="sldNum" sz="quarter" idx="5"/>
          </p:nvPr>
        </p:nvSpPr>
        <p:spPr/>
        <p:txBody>
          <a:bodyPr/>
          <a:lstStyle/>
          <a:p>
            <a:fld id="{264DF707-8859-4E0D-9A22-DA180B778DCB}" type="slidenum">
              <a:rPr lang="zh-CN" altLang="en-US" smtClean="0"/>
              <a:t>7</a:t>
            </a:fld>
            <a:endParaRPr lang="zh-CN" altLang="en-US"/>
          </a:p>
        </p:txBody>
      </p:sp>
    </p:spTree>
    <p:extLst>
      <p:ext uri="{BB962C8B-B14F-4D97-AF65-F5344CB8AC3E}">
        <p14:creationId xmlns:p14="http://schemas.microsoft.com/office/powerpoint/2010/main" val="2423569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fontAlgn="base">
              <a:lnSpc>
                <a:spcPct val="150000"/>
              </a:lnSpc>
              <a:spcBef>
                <a:spcPct val="0"/>
              </a:spcBef>
              <a:spcAft>
                <a:spcPct val="0"/>
              </a:spcAft>
              <a:defRPr/>
            </a:pPr>
            <a:r>
              <a:rPr lang="zh-CN" altLang="en-US" dirty="0"/>
              <a:t>然后是一些对缺失数据的处理，比如</a:t>
            </a:r>
            <a:r>
              <a:rPr lang="zh-CN" altLang="en-US" sz="1200" dirty="0">
                <a:solidFill>
                  <a:prstClr val="black">
                    <a:lumMod val="50000"/>
                    <a:lumOff val="50000"/>
                  </a:prstClr>
                </a:solidFill>
                <a:latin typeface="微软雅黑"/>
                <a:cs typeface="+mn-ea"/>
              </a:rPr>
              <a:t>“装修方式”以</a:t>
            </a:r>
            <a:r>
              <a:rPr lang="en-US" altLang="zh-CN" sz="1200" dirty="0">
                <a:solidFill>
                  <a:prstClr val="black">
                    <a:lumMod val="50000"/>
                    <a:lumOff val="50000"/>
                  </a:prstClr>
                </a:solidFill>
                <a:latin typeface="微软雅黑"/>
                <a:cs typeface="+mn-ea"/>
              </a:rPr>
              <a:t>0</a:t>
            </a:r>
            <a:r>
              <a:rPr lang="zh-CN" altLang="en-US" sz="1200" dirty="0">
                <a:solidFill>
                  <a:prstClr val="black">
                    <a:lumMod val="50000"/>
                    <a:lumOff val="50000"/>
                  </a:prstClr>
                </a:solidFill>
                <a:latin typeface="微软雅黑"/>
                <a:cs typeface="+mn-ea"/>
              </a:rPr>
              <a:t>填补，代表无装修</a:t>
            </a:r>
            <a:endParaRPr lang="en-US" altLang="zh-CN" sz="1200" dirty="0">
              <a:solidFill>
                <a:prstClr val="black">
                  <a:lumMod val="50000"/>
                  <a:lumOff val="50000"/>
                </a:prstClr>
              </a:solidFill>
              <a:latin typeface="微软雅黑"/>
              <a:cs typeface="+mn-ea"/>
            </a:endParaRPr>
          </a:p>
          <a:p>
            <a:pPr lvl="0" fontAlgn="base">
              <a:lnSpc>
                <a:spcPct val="150000"/>
              </a:lnSpc>
              <a:spcBef>
                <a:spcPct val="0"/>
              </a:spcBef>
              <a:spcAft>
                <a:spcPct val="0"/>
              </a:spcAft>
              <a:defRPr/>
            </a:pPr>
            <a:endParaRPr kumimoji="0" lang="en-US" altLang="zh-CN" sz="12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endParaRPr>
          </a:p>
          <a:p>
            <a:pPr lvl="0" fontAlgn="base">
              <a:lnSpc>
                <a:spcPct val="150000"/>
              </a:lnSpc>
              <a:spcBef>
                <a:spcPct val="0"/>
              </a:spcBef>
              <a:spcAft>
                <a:spcPct val="0"/>
              </a:spcAft>
              <a:defRPr/>
            </a:pPr>
            <a:r>
              <a:rPr lang="zh-CN" altLang="en-US" sz="1200" dirty="0">
                <a:solidFill>
                  <a:prstClr val="black">
                    <a:lumMod val="50000"/>
                    <a:lumOff val="50000"/>
                  </a:prstClr>
                </a:solidFill>
                <a:latin typeface="微软雅黑"/>
                <a:cs typeface="+mn-ea"/>
              </a:rPr>
              <a:t>“居住状态”空缺值众多，根据含义将其转化为</a:t>
            </a:r>
            <a:r>
              <a:rPr lang="en-US" altLang="zh-CN" sz="1200" dirty="0">
                <a:solidFill>
                  <a:prstClr val="black">
                    <a:lumMod val="50000"/>
                    <a:lumOff val="50000"/>
                  </a:prstClr>
                </a:solidFill>
                <a:latin typeface="微软雅黑"/>
                <a:cs typeface="+mn-ea"/>
              </a:rPr>
              <a:t>0-1</a:t>
            </a:r>
            <a:r>
              <a:rPr lang="zh-CN" altLang="en-US" sz="1200" dirty="0">
                <a:solidFill>
                  <a:prstClr val="black">
                    <a:lumMod val="50000"/>
                    <a:lumOff val="50000"/>
                  </a:prstClr>
                </a:solidFill>
                <a:latin typeface="微软雅黑"/>
                <a:cs typeface="+mn-ea"/>
              </a:rPr>
              <a:t>序列，</a:t>
            </a:r>
            <a:r>
              <a:rPr lang="en-US" altLang="zh-CN" sz="1200" dirty="0">
                <a:solidFill>
                  <a:prstClr val="black">
                    <a:lumMod val="50000"/>
                    <a:lumOff val="50000"/>
                  </a:prstClr>
                </a:solidFill>
                <a:latin typeface="微软雅黑"/>
                <a:cs typeface="+mn-ea"/>
              </a:rPr>
              <a:t>0</a:t>
            </a:r>
            <a:r>
              <a:rPr lang="zh-CN" altLang="en-US" sz="1200" dirty="0">
                <a:solidFill>
                  <a:prstClr val="black">
                    <a:lumMod val="50000"/>
                    <a:lumOff val="50000"/>
                  </a:prstClr>
                </a:solidFill>
                <a:latin typeface="微软雅黑"/>
                <a:cs typeface="+mn-ea"/>
              </a:rPr>
              <a:t>代表无人居住（空缺），</a:t>
            </a:r>
            <a:r>
              <a:rPr lang="en-US" altLang="zh-CN" sz="1200" dirty="0">
                <a:solidFill>
                  <a:prstClr val="black">
                    <a:lumMod val="50000"/>
                    <a:lumOff val="50000"/>
                  </a:prstClr>
                </a:solidFill>
                <a:latin typeface="微软雅黑"/>
                <a:cs typeface="+mn-ea"/>
              </a:rPr>
              <a:t>1</a:t>
            </a:r>
            <a:r>
              <a:rPr lang="zh-CN" altLang="en-US" sz="1200" dirty="0">
                <a:solidFill>
                  <a:prstClr val="black">
                    <a:lumMod val="50000"/>
                    <a:lumOff val="50000"/>
                  </a:prstClr>
                </a:solidFill>
                <a:latin typeface="微软雅黑"/>
                <a:cs typeface="+mn-ea"/>
              </a:rPr>
              <a:t>代表有人居住（非空缺），用于表示是否居住</a:t>
            </a:r>
            <a:endParaRPr lang="en-US" altLang="zh-CN" sz="1200" dirty="0">
              <a:solidFill>
                <a:prstClr val="black">
                  <a:lumMod val="50000"/>
                  <a:lumOff val="50000"/>
                </a:prstClr>
              </a:solidFill>
              <a:latin typeface="微软雅黑"/>
              <a:cs typeface="+mn-ea"/>
            </a:endParaRPr>
          </a:p>
          <a:p>
            <a:pPr lvl="0" fontAlgn="base">
              <a:lnSpc>
                <a:spcPct val="150000"/>
              </a:lnSpc>
              <a:spcBef>
                <a:spcPct val="0"/>
              </a:spcBef>
              <a:spcAft>
                <a:spcPct val="0"/>
              </a:spcAft>
              <a:defRPr/>
            </a:pPr>
            <a:endParaRPr kumimoji="0" lang="en-US" altLang="zh-CN" sz="12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endParaRPr>
          </a:p>
          <a:p>
            <a:pPr lvl="0" fontAlgn="base">
              <a:lnSpc>
                <a:spcPct val="150000"/>
              </a:lnSpc>
              <a:spcBef>
                <a:spcPct val="0"/>
              </a:spcBef>
              <a:spcAft>
                <a:spcPct val="0"/>
              </a:spcAft>
              <a:defRPr/>
            </a:pPr>
            <a:r>
              <a:rPr lang="zh-CN" altLang="en-US" sz="1200" dirty="0">
                <a:solidFill>
                  <a:prstClr val="black">
                    <a:lumMod val="50000"/>
                    <a:lumOff val="50000"/>
                  </a:prstClr>
                </a:solidFill>
                <a:latin typeface="微软雅黑"/>
                <a:cs typeface="+mn-ea"/>
              </a:rPr>
              <a:t>“出租方式”空缺值众多，且原数值含义不明，因此删除该列</a:t>
            </a:r>
            <a:endParaRPr lang="en-US" altLang="zh-CN" sz="1200" dirty="0">
              <a:solidFill>
                <a:prstClr val="black">
                  <a:lumMod val="50000"/>
                  <a:lumOff val="50000"/>
                </a:prstClr>
              </a:solidFill>
              <a:latin typeface="微软雅黑"/>
              <a:cs typeface="+mn-ea"/>
            </a:endParaRPr>
          </a:p>
          <a:p>
            <a:pPr lvl="0" fontAlgn="base">
              <a:lnSpc>
                <a:spcPct val="150000"/>
              </a:lnSpc>
              <a:spcBef>
                <a:spcPct val="0"/>
              </a:spcBef>
              <a:spcAft>
                <a:spcPct val="0"/>
              </a:spcAft>
              <a:defRPr/>
            </a:pPr>
            <a:endParaRPr kumimoji="0" lang="en-US" altLang="zh-CN" sz="12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endParaRPr>
          </a:p>
          <a:p>
            <a:pPr lvl="0" fontAlgn="base">
              <a:lnSpc>
                <a:spcPct val="150000"/>
              </a:lnSpc>
              <a:spcBef>
                <a:spcPct val="0"/>
              </a:spcBef>
              <a:spcAft>
                <a:spcPct val="0"/>
              </a:spcAft>
              <a:defRPr/>
            </a:pPr>
            <a:r>
              <a:rPr lang="zh-CN" altLang="en-US" sz="1200" dirty="0">
                <a:solidFill>
                  <a:prstClr val="black">
                    <a:lumMod val="50000"/>
                    <a:lumOff val="50000"/>
                  </a:prstClr>
                </a:solidFill>
                <a:latin typeface="微软雅黑"/>
                <a:cs typeface="+mn-ea"/>
              </a:rPr>
              <a:t>小区房屋出租数量含少量空缺，用平均值填补</a:t>
            </a:r>
            <a:endParaRPr lang="en-US" altLang="zh-CN" sz="1200" dirty="0">
              <a:solidFill>
                <a:prstClr val="black">
                  <a:lumMod val="50000"/>
                  <a:lumOff val="50000"/>
                </a:prstClr>
              </a:solidFill>
              <a:latin typeface="微软雅黑"/>
              <a:cs typeface="+mn-ea"/>
            </a:endParaRPr>
          </a:p>
          <a:p>
            <a:pPr lvl="0" fontAlgn="base">
              <a:lnSpc>
                <a:spcPct val="150000"/>
              </a:lnSpc>
              <a:spcBef>
                <a:spcPct val="0"/>
              </a:spcBef>
              <a:spcAft>
                <a:spcPct val="0"/>
              </a:spcAft>
              <a:defRPr/>
            </a:pPr>
            <a:endParaRPr kumimoji="0" lang="en-US" altLang="zh-CN" sz="12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endParaRPr>
          </a:p>
          <a:p>
            <a:pPr lvl="0" fontAlgn="base">
              <a:lnSpc>
                <a:spcPct val="150000"/>
              </a:lnSpc>
              <a:spcBef>
                <a:spcPct val="0"/>
              </a:spcBef>
              <a:spcAft>
                <a:spcPct val="0"/>
              </a:spcAft>
              <a:defRPr/>
            </a:pPr>
            <a:r>
              <a:rPr lang="zh-CN" altLang="en-US" sz="1200" dirty="0">
                <a:solidFill>
                  <a:prstClr val="black">
                    <a:lumMod val="50000"/>
                    <a:lumOff val="50000"/>
                  </a:prstClr>
                </a:solidFill>
                <a:latin typeface="微软雅黑"/>
                <a:cs typeface="+mn-ea"/>
              </a:rPr>
              <a:t>“位置”、“区”空缺值较少，且为类别型变量，以众数填补。</a:t>
            </a:r>
            <a:endParaRPr kumimoji="0" lang="zh-CN" altLang="zh-CN" sz="12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endParaRPr>
          </a:p>
          <a:p>
            <a:endParaRPr lang="zh-CN" altLang="en-US" dirty="0"/>
          </a:p>
        </p:txBody>
      </p:sp>
      <p:sp>
        <p:nvSpPr>
          <p:cNvPr id="4" name="灯片编号占位符 3"/>
          <p:cNvSpPr>
            <a:spLocks noGrp="1"/>
          </p:cNvSpPr>
          <p:nvPr>
            <p:ph type="sldNum" sz="quarter" idx="5"/>
          </p:nvPr>
        </p:nvSpPr>
        <p:spPr/>
        <p:txBody>
          <a:bodyPr/>
          <a:lstStyle/>
          <a:p>
            <a:fld id="{264DF707-8859-4E0D-9A22-DA180B778DCB}" type="slidenum">
              <a:rPr lang="zh-CN" altLang="en-US" smtClean="0"/>
              <a:t>8</a:t>
            </a:fld>
            <a:endParaRPr lang="zh-CN" altLang="en-US"/>
          </a:p>
        </p:txBody>
      </p:sp>
    </p:spTree>
    <p:extLst>
      <p:ext uri="{BB962C8B-B14F-4D97-AF65-F5344CB8AC3E}">
        <p14:creationId xmlns:p14="http://schemas.microsoft.com/office/powerpoint/2010/main" val="2234688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fontAlgn="base">
              <a:lnSpc>
                <a:spcPct val="150000"/>
              </a:lnSpc>
              <a:spcBef>
                <a:spcPct val="0"/>
              </a:spcBef>
              <a:spcAft>
                <a:spcPct val="0"/>
              </a:spcAft>
              <a:defRPr/>
            </a:pPr>
            <a:r>
              <a:rPr lang="zh-CN" altLang="en-US" dirty="0"/>
              <a:t>根据影响租金的因素可能还有房屋楼层高度、卧室面积、交通便捷性等因素，构建了一些其他特征，比如说通过房屋面积除以卧室数量得到卧室面积，房屋的所在楼层除以总楼层得到楼层比，表示该房屋相对高度，还有房间总数、每个小区附近地铁站点数、</a:t>
            </a:r>
            <a:r>
              <a:rPr kumimoji="0" lang="zh-CN" altLang="en-US" sz="12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rPr>
              <a:t>每个小区出租房源的平均房屋面积、每个小区楼房的平均楼层高度这些特征</a:t>
            </a:r>
            <a:endParaRPr lang="zh-CN" altLang="en-US" dirty="0"/>
          </a:p>
        </p:txBody>
      </p:sp>
      <p:sp>
        <p:nvSpPr>
          <p:cNvPr id="4" name="灯片编号占位符 3"/>
          <p:cNvSpPr>
            <a:spLocks noGrp="1"/>
          </p:cNvSpPr>
          <p:nvPr>
            <p:ph type="sldNum" sz="quarter" idx="5"/>
          </p:nvPr>
        </p:nvSpPr>
        <p:spPr/>
        <p:txBody>
          <a:bodyPr/>
          <a:lstStyle/>
          <a:p>
            <a:fld id="{264DF707-8859-4E0D-9A22-DA180B778DCB}" type="slidenum">
              <a:rPr lang="zh-CN" altLang="en-US" smtClean="0"/>
              <a:t>10</a:t>
            </a:fld>
            <a:endParaRPr lang="zh-CN" altLang="en-US"/>
          </a:p>
        </p:txBody>
      </p:sp>
    </p:spTree>
    <p:extLst>
      <p:ext uri="{BB962C8B-B14F-4D97-AF65-F5344CB8AC3E}">
        <p14:creationId xmlns:p14="http://schemas.microsoft.com/office/powerpoint/2010/main" val="3699379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9CB143D-C435-4951-B49A-F9FD94B99A55}" type="datetimeFigureOut">
              <a:rPr lang="zh-CN" altLang="en-US" smtClean="0"/>
              <a:t>2020/12/1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E931F87-751E-4A30-9A27-4BFECAB65FD6}" type="slidenum">
              <a:rPr lang="zh-CN" altLang="en-US" smtClean="0"/>
              <a:t>‹#›</a:t>
            </a:fld>
            <a:endParaRPr lang="zh-CN" altLang="en-US"/>
          </a:p>
        </p:txBody>
      </p:sp>
    </p:spTree>
    <p:extLst>
      <p:ext uri="{BB962C8B-B14F-4D97-AF65-F5344CB8AC3E}">
        <p14:creationId xmlns:p14="http://schemas.microsoft.com/office/powerpoint/2010/main" val="2471225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9CB143D-C435-4951-B49A-F9FD94B99A55}" type="datetimeFigureOut">
              <a:rPr lang="zh-CN" altLang="en-US" smtClean="0"/>
              <a:t>2020/12/1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E931F87-751E-4A30-9A27-4BFECAB65FD6}" type="slidenum">
              <a:rPr lang="zh-CN" altLang="en-US" smtClean="0"/>
              <a:t>‹#›</a:t>
            </a:fld>
            <a:endParaRPr lang="zh-CN" altLang="en-US"/>
          </a:p>
        </p:txBody>
      </p:sp>
    </p:spTree>
    <p:extLst>
      <p:ext uri="{BB962C8B-B14F-4D97-AF65-F5344CB8AC3E}">
        <p14:creationId xmlns:p14="http://schemas.microsoft.com/office/powerpoint/2010/main" val="2601553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9CB143D-C435-4951-B49A-F9FD94B99A55}" type="datetimeFigureOut">
              <a:rPr lang="zh-CN" altLang="en-US" smtClean="0"/>
              <a:t>2020/12/1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E931F87-751E-4A30-9A27-4BFECAB65FD6}" type="slidenum">
              <a:rPr lang="zh-CN" altLang="en-US" smtClean="0"/>
              <a:t>‹#›</a:t>
            </a:fld>
            <a:endParaRPr lang="zh-CN" altLang="en-US"/>
          </a:p>
        </p:txBody>
      </p:sp>
    </p:spTree>
    <p:extLst>
      <p:ext uri="{BB962C8B-B14F-4D97-AF65-F5344CB8AC3E}">
        <p14:creationId xmlns:p14="http://schemas.microsoft.com/office/powerpoint/2010/main" val="2885554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1515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493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8939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9CB143D-C435-4951-B49A-F9FD94B99A55}" type="datetimeFigureOut">
              <a:rPr lang="zh-CN" altLang="en-US" smtClean="0"/>
              <a:t>2020/12/1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E931F87-751E-4A30-9A27-4BFECAB65FD6}" type="slidenum">
              <a:rPr lang="zh-CN" altLang="en-US" smtClean="0"/>
              <a:t>‹#›</a:t>
            </a:fld>
            <a:endParaRPr lang="zh-CN" altLang="en-US"/>
          </a:p>
        </p:txBody>
      </p:sp>
      <p:sp>
        <p:nvSpPr>
          <p:cNvPr id="11" name="矩形 10"/>
          <p:cNvSpPr/>
          <p:nvPr userDrawn="1"/>
        </p:nvSpPr>
        <p:spPr>
          <a:xfrm>
            <a:off x="6168182" y="4153917"/>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defTabSz="914400"/>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960352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9CB143D-C435-4951-B49A-F9FD94B99A55}" type="datetimeFigureOut">
              <a:rPr lang="zh-CN" altLang="en-US" smtClean="0"/>
              <a:t>2020/12/1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E931F87-751E-4A30-9A27-4BFECAB65FD6}" type="slidenum">
              <a:rPr lang="zh-CN" altLang="en-US" smtClean="0"/>
              <a:t>‹#›</a:t>
            </a:fld>
            <a:endParaRPr lang="zh-CN" altLang="en-US"/>
          </a:p>
        </p:txBody>
      </p:sp>
    </p:spTree>
    <p:extLst>
      <p:ext uri="{BB962C8B-B14F-4D97-AF65-F5344CB8AC3E}">
        <p14:creationId xmlns:p14="http://schemas.microsoft.com/office/powerpoint/2010/main" val="130279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CB143D-C435-4951-B49A-F9FD94B99A55}" type="datetimeFigureOut">
              <a:rPr lang="zh-CN" altLang="en-US" smtClean="0"/>
              <a:t>2020/12/1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E931F87-751E-4A30-9A27-4BFECAB65FD6}" type="slidenum">
              <a:rPr lang="zh-CN" altLang="en-US" smtClean="0"/>
              <a:t>‹#›</a:t>
            </a:fld>
            <a:endParaRPr lang="zh-CN" altLang="en-US"/>
          </a:p>
        </p:txBody>
      </p:sp>
    </p:spTree>
    <p:extLst>
      <p:ext uri="{BB962C8B-B14F-4D97-AF65-F5344CB8AC3E}">
        <p14:creationId xmlns:p14="http://schemas.microsoft.com/office/powerpoint/2010/main" val="1281103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9CB143D-C435-4951-B49A-F9FD94B99A55}" type="datetimeFigureOut">
              <a:rPr lang="zh-CN" altLang="en-US" smtClean="0"/>
              <a:t>2020/12/1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E931F87-751E-4A30-9A27-4BFECAB65FD6}" type="slidenum">
              <a:rPr lang="zh-CN" altLang="en-US" smtClean="0"/>
              <a:t>‹#›</a:t>
            </a:fld>
            <a:endParaRPr lang="zh-CN" altLang="en-US"/>
          </a:p>
        </p:txBody>
      </p:sp>
    </p:spTree>
    <p:extLst>
      <p:ext uri="{BB962C8B-B14F-4D97-AF65-F5344CB8AC3E}">
        <p14:creationId xmlns:p14="http://schemas.microsoft.com/office/powerpoint/2010/main" val="3401273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9CB143D-C435-4951-B49A-F9FD94B99A55}" type="datetimeFigureOut">
              <a:rPr lang="zh-CN" altLang="en-US" smtClean="0"/>
              <a:t>2020/12/1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E931F87-751E-4A30-9A27-4BFECAB65FD6}" type="slidenum">
              <a:rPr lang="zh-CN" altLang="en-US" smtClean="0"/>
              <a:t>‹#›</a:t>
            </a:fld>
            <a:endParaRPr lang="zh-CN" altLang="en-US"/>
          </a:p>
        </p:txBody>
      </p:sp>
    </p:spTree>
    <p:extLst>
      <p:ext uri="{BB962C8B-B14F-4D97-AF65-F5344CB8AC3E}">
        <p14:creationId xmlns:p14="http://schemas.microsoft.com/office/powerpoint/2010/main" val="2479856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9CB143D-C435-4951-B49A-F9FD94B99A55}" type="datetimeFigureOut">
              <a:rPr lang="zh-CN" altLang="en-US" smtClean="0"/>
              <a:t>2020/12/1</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E931F87-751E-4A30-9A27-4BFECAB65FD6}" type="slidenum">
              <a:rPr lang="zh-CN" altLang="en-US" smtClean="0"/>
              <a:t>‹#›</a:t>
            </a:fld>
            <a:endParaRPr lang="zh-CN" altLang="en-US"/>
          </a:p>
        </p:txBody>
      </p:sp>
    </p:spTree>
    <p:extLst>
      <p:ext uri="{BB962C8B-B14F-4D97-AF65-F5344CB8AC3E}">
        <p14:creationId xmlns:p14="http://schemas.microsoft.com/office/powerpoint/2010/main" val="21629803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8" name="矩形 67"/>
          <p:cNvSpPr/>
          <p:nvPr/>
        </p:nvSpPr>
        <p:spPr>
          <a:xfrm>
            <a:off x="1828936" y="1666015"/>
            <a:ext cx="5338321" cy="769441"/>
          </a:xfrm>
          <a:prstGeom prst="rect">
            <a:avLst/>
          </a:prstGeom>
          <a:effectLst/>
        </p:spPr>
        <p:txBody>
          <a:bodyPr wrap="none">
            <a:spAutoFit/>
          </a:bodyPr>
          <a:lstStyle/>
          <a:p>
            <a:r>
              <a:rPr lang="en-US" altLang="zh-CN" sz="4400" dirty="0" err="1">
                <a:solidFill>
                  <a:srgbClr val="374552"/>
                </a:solidFill>
                <a:latin typeface="微软雅黑" panose="020B0503020204020204" pitchFamily="34" charset="-122"/>
                <a:ea typeface="微软雅黑" panose="020B0503020204020204" pitchFamily="34" charset="-122"/>
              </a:rPr>
              <a:t>DataCastle</a:t>
            </a:r>
            <a:r>
              <a:rPr lang="zh-CN" altLang="en-US" sz="4400" dirty="0">
                <a:solidFill>
                  <a:srgbClr val="374552"/>
                </a:solidFill>
                <a:latin typeface="微软雅黑" panose="020B0503020204020204" pitchFamily="34" charset="-122"/>
                <a:ea typeface="微软雅黑" panose="020B0503020204020204" pitchFamily="34" charset="-122"/>
              </a:rPr>
              <a:t>租金预测</a:t>
            </a:r>
          </a:p>
        </p:txBody>
      </p:sp>
      <p:grpSp>
        <p:nvGrpSpPr>
          <p:cNvPr id="70" name="组合 69">
            <a:extLst>
              <a:ext uri="{FF2B5EF4-FFF2-40B4-BE49-F238E27FC236}">
                <a16:creationId xmlns:a16="http://schemas.microsoft.com/office/drawing/2014/main" id="{8ACCCB30-9530-42D4-B53D-46AFE8D72478}"/>
              </a:ext>
            </a:extLst>
          </p:cNvPr>
          <p:cNvGrpSpPr/>
          <p:nvPr/>
        </p:nvGrpSpPr>
        <p:grpSpPr>
          <a:xfrm>
            <a:off x="1641872" y="4103688"/>
            <a:ext cx="6481763" cy="959644"/>
            <a:chOff x="1312863" y="187325"/>
            <a:chExt cx="8642350" cy="1279525"/>
          </a:xfrm>
          <a:solidFill>
            <a:srgbClr val="8FA4B7">
              <a:alpha val="42000"/>
            </a:srgbClr>
          </a:solidFill>
        </p:grpSpPr>
        <p:sp>
          <p:nvSpPr>
            <p:cNvPr id="71" name="Freeform 5">
              <a:extLst>
                <a:ext uri="{FF2B5EF4-FFF2-40B4-BE49-F238E27FC236}">
                  <a16:creationId xmlns:a16="http://schemas.microsoft.com/office/drawing/2014/main" id="{194DABD8-A4E2-4D3E-B236-0CC9006F00C9}"/>
                </a:ext>
              </a:extLst>
            </p:cNvPr>
            <p:cNvSpPr>
              <a:spLocks/>
            </p:cNvSpPr>
            <p:nvPr/>
          </p:nvSpPr>
          <p:spPr bwMode="auto">
            <a:xfrm>
              <a:off x="1312863" y="307975"/>
              <a:ext cx="2224088" cy="1158875"/>
            </a:xfrm>
            <a:custGeom>
              <a:avLst/>
              <a:gdLst>
                <a:gd name="T0" fmla="*/ 0 w 524"/>
                <a:gd name="T1" fmla="*/ 164 h 271"/>
                <a:gd name="T2" fmla="*/ 256 w 524"/>
                <a:gd name="T3" fmla="*/ 28 h 271"/>
                <a:gd name="T4" fmla="*/ 524 w 524"/>
                <a:gd name="T5" fmla="*/ 104 h 271"/>
                <a:gd name="T6" fmla="*/ 244 w 524"/>
                <a:gd name="T7" fmla="*/ 244 h 271"/>
                <a:gd name="T8" fmla="*/ 0 w 524"/>
                <a:gd name="T9" fmla="*/ 164 h 271"/>
              </a:gdLst>
              <a:ahLst/>
              <a:cxnLst>
                <a:cxn ang="0">
                  <a:pos x="T0" y="T1"/>
                </a:cxn>
                <a:cxn ang="0">
                  <a:pos x="T2" y="T3"/>
                </a:cxn>
                <a:cxn ang="0">
                  <a:pos x="T4" y="T5"/>
                </a:cxn>
                <a:cxn ang="0">
                  <a:pos x="T6" y="T7"/>
                </a:cxn>
                <a:cxn ang="0">
                  <a:pos x="T8" y="T9"/>
                </a:cxn>
              </a:cxnLst>
              <a:rect l="0" t="0" r="r" b="b"/>
              <a:pathLst>
                <a:path w="524" h="271">
                  <a:moveTo>
                    <a:pt x="0" y="164"/>
                  </a:moveTo>
                  <a:cubicBezTo>
                    <a:pt x="80" y="116"/>
                    <a:pt x="164" y="60"/>
                    <a:pt x="256" y="28"/>
                  </a:cubicBezTo>
                  <a:cubicBezTo>
                    <a:pt x="312" y="8"/>
                    <a:pt x="404" y="0"/>
                    <a:pt x="524" y="104"/>
                  </a:cubicBezTo>
                  <a:cubicBezTo>
                    <a:pt x="524" y="104"/>
                    <a:pt x="372" y="216"/>
                    <a:pt x="244" y="244"/>
                  </a:cubicBezTo>
                  <a:cubicBezTo>
                    <a:pt x="120" y="271"/>
                    <a:pt x="28" y="196"/>
                    <a:pt x="0" y="16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72" name="Freeform 6">
              <a:extLst>
                <a:ext uri="{FF2B5EF4-FFF2-40B4-BE49-F238E27FC236}">
                  <a16:creationId xmlns:a16="http://schemas.microsoft.com/office/drawing/2014/main" id="{5A54A1AD-4A06-4424-8577-FD51DDA2AE84}"/>
                </a:ext>
              </a:extLst>
            </p:cNvPr>
            <p:cNvSpPr>
              <a:spLocks/>
            </p:cNvSpPr>
            <p:nvPr/>
          </p:nvSpPr>
          <p:spPr bwMode="auto">
            <a:xfrm>
              <a:off x="3757613" y="307975"/>
              <a:ext cx="1933575" cy="1125538"/>
            </a:xfrm>
            <a:custGeom>
              <a:avLst/>
              <a:gdLst>
                <a:gd name="T0" fmla="*/ 0 w 456"/>
                <a:gd name="T1" fmla="*/ 104 h 263"/>
                <a:gd name="T2" fmla="*/ 256 w 456"/>
                <a:gd name="T3" fmla="*/ 32 h 263"/>
                <a:gd name="T4" fmla="*/ 456 w 456"/>
                <a:gd name="T5" fmla="*/ 188 h 263"/>
                <a:gd name="T6" fmla="*/ 272 w 456"/>
                <a:gd name="T7" fmla="*/ 263 h 263"/>
                <a:gd name="T8" fmla="*/ 0 w 456"/>
                <a:gd name="T9" fmla="*/ 104 h 263"/>
              </a:gdLst>
              <a:ahLst/>
              <a:cxnLst>
                <a:cxn ang="0">
                  <a:pos x="T0" y="T1"/>
                </a:cxn>
                <a:cxn ang="0">
                  <a:pos x="T2" y="T3"/>
                </a:cxn>
                <a:cxn ang="0">
                  <a:pos x="T4" y="T5"/>
                </a:cxn>
                <a:cxn ang="0">
                  <a:pos x="T6" y="T7"/>
                </a:cxn>
                <a:cxn ang="0">
                  <a:pos x="T8" y="T9"/>
                </a:cxn>
              </a:cxnLst>
              <a:rect l="0" t="0" r="r" b="b"/>
              <a:pathLst>
                <a:path w="456" h="263">
                  <a:moveTo>
                    <a:pt x="0" y="104"/>
                  </a:moveTo>
                  <a:cubicBezTo>
                    <a:pt x="0" y="104"/>
                    <a:pt x="160" y="0"/>
                    <a:pt x="256" y="32"/>
                  </a:cubicBezTo>
                  <a:cubicBezTo>
                    <a:pt x="352" y="64"/>
                    <a:pt x="436" y="168"/>
                    <a:pt x="456" y="188"/>
                  </a:cubicBezTo>
                  <a:cubicBezTo>
                    <a:pt x="456" y="188"/>
                    <a:pt x="364" y="263"/>
                    <a:pt x="272" y="263"/>
                  </a:cubicBezTo>
                  <a:cubicBezTo>
                    <a:pt x="188" y="263"/>
                    <a:pt x="56" y="152"/>
                    <a:pt x="0" y="10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73" name="Freeform 7">
              <a:extLst>
                <a:ext uri="{FF2B5EF4-FFF2-40B4-BE49-F238E27FC236}">
                  <a16:creationId xmlns:a16="http://schemas.microsoft.com/office/drawing/2014/main" id="{48992316-171D-4D81-9677-C7BEB41DFCB6}"/>
                </a:ext>
              </a:extLst>
            </p:cNvPr>
            <p:cNvSpPr>
              <a:spLocks/>
            </p:cNvSpPr>
            <p:nvPr/>
          </p:nvSpPr>
          <p:spPr bwMode="auto">
            <a:xfrm>
              <a:off x="5878513" y="855663"/>
              <a:ext cx="1103313" cy="527050"/>
            </a:xfrm>
            <a:custGeom>
              <a:avLst/>
              <a:gdLst>
                <a:gd name="T0" fmla="*/ 0 w 260"/>
                <a:gd name="T1" fmla="*/ 68 h 123"/>
                <a:gd name="T2" fmla="*/ 156 w 260"/>
                <a:gd name="T3" fmla="*/ 0 h 123"/>
                <a:gd name="T4" fmla="*/ 260 w 260"/>
                <a:gd name="T5" fmla="*/ 40 h 123"/>
                <a:gd name="T6" fmla="*/ 136 w 260"/>
                <a:gd name="T7" fmla="*/ 104 h 123"/>
                <a:gd name="T8" fmla="*/ 0 w 260"/>
                <a:gd name="T9" fmla="*/ 68 h 123"/>
              </a:gdLst>
              <a:ahLst/>
              <a:cxnLst>
                <a:cxn ang="0">
                  <a:pos x="T0" y="T1"/>
                </a:cxn>
                <a:cxn ang="0">
                  <a:pos x="T2" y="T3"/>
                </a:cxn>
                <a:cxn ang="0">
                  <a:pos x="T4" y="T5"/>
                </a:cxn>
                <a:cxn ang="0">
                  <a:pos x="T6" y="T7"/>
                </a:cxn>
                <a:cxn ang="0">
                  <a:pos x="T8" y="T9"/>
                </a:cxn>
              </a:cxnLst>
              <a:rect l="0" t="0" r="r" b="b"/>
              <a:pathLst>
                <a:path w="260" h="123">
                  <a:moveTo>
                    <a:pt x="0" y="68"/>
                  </a:moveTo>
                  <a:cubicBezTo>
                    <a:pt x="0" y="68"/>
                    <a:pt x="80" y="0"/>
                    <a:pt x="156" y="0"/>
                  </a:cubicBezTo>
                  <a:cubicBezTo>
                    <a:pt x="232" y="4"/>
                    <a:pt x="248" y="36"/>
                    <a:pt x="260" y="40"/>
                  </a:cubicBezTo>
                  <a:cubicBezTo>
                    <a:pt x="260" y="40"/>
                    <a:pt x="204" y="88"/>
                    <a:pt x="136" y="104"/>
                  </a:cubicBezTo>
                  <a:cubicBezTo>
                    <a:pt x="68" y="123"/>
                    <a:pt x="16" y="84"/>
                    <a:pt x="0" y="68"/>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75" name="Freeform 8">
              <a:extLst>
                <a:ext uri="{FF2B5EF4-FFF2-40B4-BE49-F238E27FC236}">
                  <a16:creationId xmlns:a16="http://schemas.microsoft.com/office/drawing/2014/main" id="{B322E208-0823-4C5F-A3F6-322BEC714830}"/>
                </a:ext>
              </a:extLst>
            </p:cNvPr>
            <p:cNvSpPr>
              <a:spLocks/>
            </p:cNvSpPr>
            <p:nvPr/>
          </p:nvSpPr>
          <p:spPr bwMode="auto">
            <a:xfrm>
              <a:off x="7134225" y="563563"/>
              <a:ext cx="1123950" cy="685800"/>
            </a:xfrm>
            <a:custGeom>
              <a:avLst/>
              <a:gdLst>
                <a:gd name="T0" fmla="*/ 0 w 265"/>
                <a:gd name="T1" fmla="*/ 104 h 160"/>
                <a:gd name="T2" fmla="*/ 133 w 265"/>
                <a:gd name="T3" fmla="*/ 20 h 160"/>
                <a:gd name="T4" fmla="*/ 265 w 265"/>
                <a:gd name="T5" fmla="*/ 20 h 160"/>
                <a:gd name="T6" fmla="*/ 149 w 265"/>
                <a:gd name="T7" fmla="*/ 144 h 160"/>
                <a:gd name="T8" fmla="*/ 0 w 265"/>
                <a:gd name="T9" fmla="*/ 104 h 160"/>
              </a:gdLst>
              <a:ahLst/>
              <a:cxnLst>
                <a:cxn ang="0">
                  <a:pos x="T0" y="T1"/>
                </a:cxn>
                <a:cxn ang="0">
                  <a:pos x="T2" y="T3"/>
                </a:cxn>
                <a:cxn ang="0">
                  <a:pos x="T4" y="T5"/>
                </a:cxn>
                <a:cxn ang="0">
                  <a:pos x="T6" y="T7"/>
                </a:cxn>
                <a:cxn ang="0">
                  <a:pos x="T8" y="T9"/>
                </a:cxn>
              </a:cxnLst>
              <a:rect l="0" t="0" r="r" b="b"/>
              <a:pathLst>
                <a:path w="265" h="160">
                  <a:moveTo>
                    <a:pt x="0" y="104"/>
                  </a:moveTo>
                  <a:cubicBezTo>
                    <a:pt x="0" y="104"/>
                    <a:pt x="81" y="40"/>
                    <a:pt x="133" y="20"/>
                  </a:cubicBezTo>
                  <a:cubicBezTo>
                    <a:pt x="173" y="4"/>
                    <a:pt x="221" y="0"/>
                    <a:pt x="265" y="20"/>
                  </a:cubicBezTo>
                  <a:cubicBezTo>
                    <a:pt x="265" y="20"/>
                    <a:pt x="209" y="128"/>
                    <a:pt x="149" y="144"/>
                  </a:cubicBezTo>
                  <a:cubicBezTo>
                    <a:pt x="85" y="160"/>
                    <a:pt x="0" y="104"/>
                    <a:pt x="0" y="10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76" name="Freeform 9">
              <a:extLst>
                <a:ext uri="{FF2B5EF4-FFF2-40B4-BE49-F238E27FC236}">
                  <a16:creationId xmlns:a16="http://schemas.microsoft.com/office/drawing/2014/main" id="{8FDAFA18-8310-4586-B2D6-8DFA9236F443}"/>
                </a:ext>
              </a:extLst>
            </p:cNvPr>
            <p:cNvSpPr>
              <a:spLocks/>
            </p:cNvSpPr>
            <p:nvPr/>
          </p:nvSpPr>
          <p:spPr bwMode="auto">
            <a:xfrm>
              <a:off x="8410575" y="187325"/>
              <a:ext cx="1544638" cy="1044575"/>
            </a:xfrm>
            <a:custGeom>
              <a:avLst/>
              <a:gdLst>
                <a:gd name="T0" fmla="*/ 0 w 364"/>
                <a:gd name="T1" fmla="*/ 96 h 244"/>
                <a:gd name="T2" fmla="*/ 116 w 364"/>
                <a:gd name="T3" fmla="*/ 24 h 244"/>
                <a:gd name="T4" fmla="*/ 364 w 364"/>
                <a:gd name="T5" fmla="*/ 184 h 244"/>
                <a:gd name="T6" fmla="*/ 256 w 364"/>
                <a:gd name="T7" fmla="*/ 224 h 244"/>
                <a:gd name="T8" fmla="*/ 0 w 364"/>
                <a:gd name="T9" fmla="*/ 96 h 244"/>
              </a:gdLst>
              <a:ahLst/>
              <a:cxnLst>
                <a:cxn ang="0">
                  <a:pos x="T0" y="T1"/>
                </a:cxn>
                <a:cxn ang="0">
                  <a:pos x="T2" y="T3"/>
                </a:cxn>
                <a:cxn ang="0">
                  <a:pos x="T4" y="T5"/>
                </a:cxn>
                <a:cxn ang="0">
                  <a:pos x="T6" y="T7"/>
                </a:cxn>
                <a:cxn ang="0">
                  <a:pos x="T8" y="T9"/>
                </a:cxn>
              </a:cxnLst>
              <a:rect l="0" t="0" r="r" b="b"/>
              <a:pathLst>
                <a:path w="364" h="244">
                  <a:moveTo>
                    <a:pt x="0" y="96"/>
                  </a:moveTo>
                  <a:cubicBezTo>
                    <a:pt x="0" y="96"/>
                    <a:pt x="56" y="0"/>
                    <a:pt x="116" y="24"/>
                  </a:cubicBezTo>
                  <a:cubicBezTo>
                    <a:pt x="144" y="24"/>
                    <a:pt x="336" y="200"/>
                    <a:pt x="364" y="184"/>
                  </a:cubicBezTo>
                  <a:cubicBezTo>
                    <a:pt x="364" y="184"/>
                    <a:pt x="324" y="244"/>
                    <a:pt x="256" y="224"/>
                  </a:cubicBezTo>
                  <a:cubicBezTo>
                    <a:pt x="108" y="184"/>
                    <a:pt x="100" y="144"/>
                    <a:pt x="0" y="96"/>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grpSp>
      <p:sp>
        <p:nvSpPr>
          <p:cNvPr id="77" name="任意多边形: 形状 2"/>
          <p:cNvSpPr/>
          <p:nvPr/>
        </p:nvSpPr>
        <p:spPr>
          <a:xfrm>
            <a:off x="26292" y="4130231"/>
            <a:ext cx="9024257"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78" name="椭圆 77"/>
          <p:cNvSpPr/>
          <p:nvPr/>
        </p:nvSpPr>
        <p:spPr>
          <a:xfrm>
            <a:off x="1062390" y="474241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79" name="椭圆 78"/>
          <p:cNvSpPr/>
          <p:nvPr/>
        </p:nvSpPr>
        <p:spPr>
          <a:xfrm>
            <a:off x="107478" y="4228203"/>
            <a:ext cx="274486" cy="274486"/>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85" name="椭圆 84"/>
          <p:cNvSpPr/>
          <p:nvPr/>
        </p:nvSpPr>
        <p:spPr>
          <a:xfrm>
            <a:off x="2258478" y="4232918"/>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86" name="椭圆 85"/>
          <p:cNvSpPr/>
          <p:nvPr/>
        </p:nvSpPr>
        <p:spPr>
          <a:xfrm>
            <a:off x="3452742" y="4591121"/>
            <a:ext cx="104618" cy="10461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88" name="椭圆 87"/>
          <p:cNvSpPr/>
          <p:nvPr/>
        </p:nvSpPr>
        <p:spPr>
          <a:xfrm>
            <a:off x="4320353" y="4939256"/>
            <a:ext cx="205038" cy="20503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89" name="椭圆 88"/>
          <p:cNvSpPr/>
          <p:nvPr/>
        </p:nvSpPr>
        <p:spPr>
          <a:xfrm>
            <a:off x="5404956" y="4542788"/>
            <a:ext cx="100420" cy="100420"/>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90" name="椭圆 89"/>
          <p:cNvSpPr/>
          <p:nvPr/>
        </p:nvSpPr>
        <p:spPr>
          <a:xfrm>
            <a:off x="6386516" y="4805907"/>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91" name="椭圆 90"/>
          <p:cNvSpPr/>
          <p:nvPr/>
        </p:nvSpPr>
        <p:spPr>
          <a:xfrm>
            <a:off x="7138992" y="4062436"/>
            <a:ext cx="147634" cy="147634"/>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92" name="椭圆 91"/>
          <p:cNvSpPr/>
          <p:nvPr/>
        </p:nvSpPr>
        <p:spPr>
          <a:xfrm>
            <a:off x="8120828" y="4537624"/>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93" name="任意多边形: 形状 4"/>
          <p:cNvSpPr/>
          <p:nvPr/>
        </p:nvSpPr>
        <p:spPr>
          <a:xfrm>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94" name="椭圆 93"/>
          <p:cNvSpPr/>
          <p:nvPr/>
        </p:nvSpPr>
        <p:spPr>
          <a:xfrm>
            <a:off x="523478" y="3649926"/>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95" name="椭圆 94"/>
          <p:cNvSpPr/>
          <p:nvPr/>
        </p:nvSpPr>
        <p:spPr>
          <a:xfrm>
            <a:off x="1423352" y="4590600"/>
            <a:ext cx="274486" cy="274486"/>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96" name="椭圆 95"/>
          <p:cNvSpPr/>
          <p:nvPr/>
        </p:nvSpPr>
        <p:spPr>
          <a:xfrm>
            <a:off x="4119564" y="4167386"/>
            <a:ext cx="133048" cy="13304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97" name="椭圆 96"/>
          <p:cNvSpPr/>
          <p:nvPr/>
        </p:nvSpPr>
        <p:spPr>
          <a:xfrm>
            <a:off x="5367415" y="4939256"/>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98" name="椭圆 97"/>
          <p:cNvSpPr/>
          <p:nvPr/>
        </p:nvSpPr>
        <p:spPr>
          <a:xfrm>
            <a:off x="5883627" y="46652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99" name="椭圆 98"/>
          <p:cNvSpPr/>
          <p:nvPr/>
        </p:nvSpPr>
        <p:spPr>
          <a:xfrm>
            <a:off x="8942614" y="40866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cxnSp>
        <p:nvCxnSpPr>
          <p:cNvPr id="107" name="直接连接符 106">
            <a:extLst>
              <a:ext uri="{FF2B5EF4-FFF2-40B4-BE49-F238E27FC236}">
                <a16:creationId xmlns:a16="http://schemas.microsoft.com/office/drawing/2014/main" id="{E313177E-59BA-45B4-A649-116184D482FA}"/>
              </a:ext>
            </a:extLst>
          </p:cNvPr>
          <p:cNvCxnSpPr/>
          <p:nvPr/>
        </p:nvCxnSpPr>
        <p:spPr>
          <a:xfrm>
            <a:off x="1701936" y="1621194"/>
            <a:ext cx="596353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4813C647-C18F-49A4-9F27-02A75536227E}"/>
              </a:ext>
            </a:extLst>
          </p:cNvPr>
          <p:cNvCxnSpPr/>
          <p:nvPr/>
        </p:nvCxnSpPr>
        <p:spPr>
          <a:xfrm>
            <a:off x="1701936" y="2512732"/>
            <a:ext cx="596353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8" name="TextBox 6">
            <a:extLst>
              <a:ext uri="{FF2B5EF4-FFF2-40B4-BE49-F238E27FC236}">
                <a16:creationId xmlns:a16="http://schemas.microsoft.com/office/drawing/2014/main" id="{79D636E6-C06E-4033-AB19-109DC1B17034}"/>
              </a:ext>
            </a:extLst>
          </p:cNvPr>
          <p:cNvSpPr txBox="1">
            <a:spLocks noChangeArrowheads="1"/>
          </p:cNvSpPr>
          <p:nvPr/>
        </p:nvSpPr>
        <p:spPr bwMode="auto">
          <a:xfrm>
            <a:off x="3235047" y="2750413"/>
            <a:ext cx="2790095" cy="37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fontAlgn="base">
              <a:lnSpc>
                <a:spcPct val="150000"/>
              </a:lnSpc>
              <a:spcBef>
                <a:spcPct val="0"/>
              </a:spcBef>
              <a:spcAft>
                <a:spcPct val="0"/>
              </a:spcAft>
            </a:pPr>
            <a:r>
              <a:rPr lang="zh-CN" altLang="en-US" sz="1400" b="1" dirty="0">
                <a:solidFill>
                  <a:srgbClr val="374552"/>
                </a:solidFill>
                <a:latin typeface="+mn-ea"/>
                <a:cs typeface="+mn-ea"/>
              </a:rPr>
              <a:t>系统工程学院  汪昊</a:t>
            </a:r>
            <a:endParaRPr lang="zh-CN" altLang="zh-CN" sz="1400" b="1" dirty="0">
              <a:solidFill>
                <a:srgbClr val="374552"/>
              </a:solidFill>
              <a:latin typeface="+mn-ea"/>
              <a:cs typeface="+mn-ea"/>
            </a:endParaRPr>
          </a:p>
        </p:txBody>
      </p:sp>
    </p:spTree>
    <p:extLst>
      <p:ext uri="{BB962C8B-B14F-4D97-AF65-F5344CB8AC3E}">
        <p14:creationId xmlns:p14="http://schemas.microsoft.com/office/powerpoint/2010/main" val="223337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wipe(left)">
                                      <p:cBhvr>
                                        <p:cTn id="10" dur="500"/>
                                        <p:tgtEl>
                                          <p:spTgt spid="93"/>
                                        </p:tgtEl>
                                      </p:cBhvr>
                                    </p:animEffect>
                                  </p:childTnLst>
                                </p:cTn>
                              </p:par>
                              <p:par>
                                <p:cTn id="11" presetID="26" presetClass="entr" presetSubtype="0" fill="hold" grpId="0" nodeType="with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wipe(down)">
                                      <p:cBhvr>
                                        <p:cTn id="13" dur="580">
                                          <p:stCondLst>
                                            <p:cond delay="0"/>
                                          </p:stCondLst>
                                        </p:cTn>
                                        <p:tgtEl>
                                          <p:spTgt spid="78"/>
                                        </p:tgtEl>
                                      </p:cBhvr>
                                    </p:animEffect>
                                    <p:anim calcmode="lin" valueType="num">
                                      <p:cBhvr>
                                        <p:cTn id="14" dur="1822" tmFilter="0,0; 0.14,0.36; 0.43,0.73; 0.71,0.91; 1.0,1.0">
                                          <p:stCondLst>
                                            <p:cond delay="0"/>
                                          </p:stCondLst>
                                        </p:cTn>
                                        <p:tgtEl>
                                          <p:spTgt spid="78"/>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78"/>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78"/>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78"/>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78"/>
                                        </p:tgtEl>
                                        <p:attrNameLst>
                                          <p:attrName>ppt_y</p:attrName>
                                        </p:attrNameLst>
                                      </p:cBhvr>
                                      <p:tavLst>
                                        <p:tav tm="0" fmla="#ppt_y-sin(pi*$)/81">
                                          <p:val>
                                            <p:fltVal val="0"/>
                                          </p:val>
                                        </p:tav>
                                        <p:tav tm="100000">
                                          <p:val>
                                            <p:fltVal val="1"/>
                                          </p:val>
                                        </p:tav>
                                      </p:tavLst>
                                    </p:anim>
                                    <p:animScale>
                                      <p:cBhvr>
                                        <p:cTn id="19" dur="26">
                                          <p:stCondLst>
                                            <p:cond delay="650"/>
                                          </p:stCondLst>
                                        </p:cTn>
                                        <p:tgtEl>
                                          <p:spTgt spid="78"/>
                                        </p:tgtEl>
                                      </p:cBhvr>
                                      <p:to x="100000" y="60000"/>
                                    </p:animScale>
                                    <p:animScale>
                                      <p:cBhvr>
                                        <p:cTn id="20" dur="166" decel="50000">
                                          <p:stCondLst>
                                            <p:cond delay="676"/>
                                          </p:stCondLst>
                                        </p:cTn>
                                        <p:tgtEl>
                                          <p:spTgt spid="78"/>
                                        </p:tgtEl>
                                      </p:cBhvr>
                                      <p:to x="100000" y="100000"/>
                                    </p:animScale>
                                    <p:animScale>
                                      <p:cBhvr>
                                        <p:cTn id="21" dur="26">
                                          <p:stCondLst>
                                            <p:cond delay="1312"/>
                                          </p:stCondLst>
                                        </p:cTn>
                                        <p:tgtEl>
                                          <p:spTgt spid="78"/>
                                        </p:tgtEl>
                                      </p:cBhvr>
                                      <p:to x="100000" y="80000"/>
                                    </p:animScale>
                                    <p:animScale>
                                      <p:cBhvr>
                                        <p:cTn id="22" dur="166" decel="50000">
                                          <p:stCondLst>
                                            <p:cond delay="1338"/>
                                          </p:stCondLst>
                                        </p:cTn>
                                        <p:tgtEl>
                                          <p:spTgt spid="78"/>
                                        </p:tgtEl>
                                      </p:cBhvr>
                                      <p:to x="100000" y="100000"/>
                                    </p:animScale>
                                    <p:animScale>
                                      <p:cBhvr>
                                        <p:cTn id="23" dur="26">
                                          <p:stCondLst>
                                            <p:cond delay="1642"/>
                                          </p:stCondLst>
                                        </p:cTn>
                                        <p:tgtEl>
                                          <p:spTgt spid="78"/>
                                        </p:tgtEl>
                                      </p:cBhvr>
                                      <p:to x="100000" y="90000"/>
                                    </p:animScale>
                                    <p:animScale>
                                      <p:cBhvr>
                                        <p:cTn id="24" dur="166" decel="50000">
                                          <p:stCondLst>
                                            <p:cond delay="1668"/>
                                          </p:stCondLst>
                                        </p:cTn>
                                        <p:tgtEl>
                                          <p:spTgt spid="78"/>
                                        </p:tgtEl>
                                      </p:cBhvr>
                                      <p:to x="100000" y="100000"/>
                                    </p:animScale>
                                    <p:animScale>
                                      <p:cBhvr>
                                        <p:cTn id="25" dur="26">
                                          <p:stCondLst>
                                            <p:cond delay="1808"/>
                                          </p:stCondLst>
                                        </p:cTn>
                                        <p:tgtEl>
                                          <p:spTgt spid="78"/>
                                        </p:tgtEl>
                                      </p:cBhvr>
                                      <p:to x="100000" y="95000"/>
                                    </p:animScale>
                                    <p:animScale>
                                      <p:cBhvr>
                                        <p:cTn id="26" dur="166" decel="50000">
                                          <p:stCondLst>
                                            <p:cond delay="1834"/>
                                          </p:stCondLst>
                                        </p:cTn>
                                        <p:tgtEl>
                                          <p:spTgt spid="78"/>
                                        </p:tgtEl>
                                      </p:cBhvr>
                                      <p:to x="100000" y="100000"/>
                                    </p:animScale>
                                  </p:childTnLst>
                                </p:cTn>
                              </p:par>
                              <p:par>
                                <p:cTn id="27" presetID="26" presetClass="entr" presetSubtype="0" fill="hold" grpId="0" nodeType="withEffect">
                                  <p:stCondLst>
                                    <p:cond delay="400"/>
                                  </p:stCondLst>
                                  <p:childTnLst>
                                    <p:set>
                                      <p:cBhvr>
                                        <p:cTn id="28" dur="1" fill="hold">
                                          <p:stCondLst>
                                            <p:cond delay="0"/>
                                          </p:stCondLst>
                                        </p:cTn>
                                        <p:tgtEl>
                                          <p:spTgt spid="79"/>
                                        </p:tgtEl>
                                        <p:attrNameLst>
                                          <p:attrName>style.visibility</p:attrName>
                                        </p:attrNameLst>
                                      </p:cBhvr>
                                      <p:to>
                                        <p:strVal val="visible"/>
                                      </p:to>
                                    </p:set>
                                    <p:animEffect transition="in" filter="wipe(down)">
                                      <p:cBhvr>
                                        <p:cTn id="29" dur="580">
                                          <p:stCondLst>
                                            <p:cond delay="0"/>
                                          </p:stCondLst>
                                        </p:cTn>
                                        <p:tgtEl>
                                          <p:spTgt spid="79"/>
                                        </p:tgtEl>
                                      </p:cBhvr>
                                    </p:animEffect>
                                    <p:anim calcmode="lin" valueType="num">
                                      <p:cBhvr>
                                        <p:cTn id="30" dur="1822" tmFilter="0,0; 0.14,0.36; 0.43,0.73; 0.71,0.91; 1.0,1.0">
                                          <p:stCondLst>
                                            <p:cond delay="0"/>
                                          </p:stCondLst>
                                        </p:cTn>
                                        <p:tgtEl>
                                          <p:spTgt spid="79"/>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79"/>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79"/>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79"/>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79"/>
                                        </p:tgtEl>
                                        <p:attrNameLst>
                                          <p:attrName>ppt_y</p:attrName>
                                        </p:attrNameLst>
                                      </p:cBhvr>
                                      <p:tavLst>
                                        <p:tav tm="0" fmla="#ppt_y-sin(pi*$)/81">
                                          <p:val>
                                            <p:fltVal val="0"/>
                                          </p:val>
                                        </p:tav>
                                        <p:tav tm="100000">
                                          <p:val>
                                            <p:fltVal val="1"/>
                                          </p:val>
                                        </p:tav>
                                      </p:tavLst>
                                    </p:anim>
                                    <p:animScale>
                                      <p:cBhvr>
                                        <p:cTn id="35" dur="26">
                                          <p:stCondLst>
                                            <p:cond delay="650"/>
                                          </p:stCondLst>
                                        </p:cTn>
                                        <p:tgtEl>
                                          <p:spTgt spid="79"/>
                                        </p:tgtEl>
                                      </p:cBhvr>
                                      <p:to x="100000" y="60000"/>
                                    </p:animScale>
                                    <p:animScale>
                                      <p:cBhvr>
                                        <p:cTn id="36" dur="166" decel="50000">
                                          <p:stCondLst>
                                            <p:cond delay="676"/>
                                          </p:stCondLst>
                                        </p:cTn>
                                        <p:tgtEl>
                                          <p:spTgt spid="79"/>
                                        </p:tgtEl>
                                      </p:cBhvr>
                                      <p:to x="100000" y="100000"/>
                                    </p:animScale>
                                    <p:animScale>
                                      <p:cBhvr>
                                        <p:cTn id="37" dur="26">
                                          <p:stCondLst>
                                            <p:cond delay="1312"/>
                                          </p:stCondLst>
                                        </p:cTn>
                                        <p:tgtEl>
                                          <p:spTgt spid="79"/>
                                        </p:tgtEl>
                                      </p:cBhvr>
                                      <p:to x="100000" y="80000"/>
                                    </p:animScale>
                                    <p:animScale>
                                      <p:cBhvr>
                                        <p:cTn id="38" dur="166" decel="50000">
                                          <p:stCondLst>
                                            <p:cond delay="1338"/>
                                          </p:stCondLst>
                                        </p:cTn>
                                        <p:tgtEl>
                                          <p:spTgt spid="79"/>
                                        </p:tgtEl>
                                      </p:cBhvr>
                                      <p:to x="100000" y="100000"/>
                                    </p:animScale>
                                    <p:animScale>
                                      <p:cBhvr>
                                        <p:cTn id="39" dur="26">
                                          <p:stCondLst>
                                            <p:cond delay="1642"/>
                                          </p:stCondLst>
                                        </p:cTn>
                                        <p:tgtEl>
                                          <p:spTgt spid="79"/>
                                        </p:tgtEl>
                                      </p:cBhvr>
                                      <p:to x="100000" y="90000"/>
                                    </p:animScale>
                                    <p:animScale>
                                      <p:cBhvr>
                                        <p:cTn id="40" dur="166" decel="50000">
                                          <p:stCondLst>
                                            <p:cond delay="1668"/>
                                          </p:stCondLst>
                                        </p:cTn>
                                        <p:tgtEl>
                                          <p:spTgt spid="79"/>
                                        </p:tgtEl>
                                      </p:cBhvr>
                                      <p:to x="100000" y="100000"/>
                                    </p:animScale>
                                    <p:animScale>
                                      <p:cBhvr>
                                        <p:cTn id="41" dur="26">
                                          <p:stCondLst>
                                            <p:cond delay="1808"/>
                                          </p:stCondLst>
                                        </p:cTn>
                                        <p:tgtEl>
                                          <p:spTgt spid="79"/>
                                        </p:tgtEl>
                                      </p:cBhvr>
                                      <p:to x="100000" y="95000"/>
                                    </p:animScale>
                                    <p:animScale>
                                      <p:cBhvr>
                                        <p:cTn id="42" dur="166" decel="50000">
                                          <p:stCondLst>
                                            <p:cond delay="1834"/>
                                          </p:stCondLst>
                                        </p:cTn>
                                        <p:tgtEl>
                                          <p:spTgt spid="79"/>
                                        </p:tgtEl>
                                      </p:cBhvr>
                                      <p:to x="100000" y="100000"/>
                                    </p:animScale>
                                  </p:childTnLst>
                                </p:cTn>
                              </p:par>
                              <p:par>
                                <p:cTn id="43" presetID="26" presetClass="entr" presetSubtype="0" fill="hold" grpId="0" nodeType="withEffect">
                                  <p:stCondLst>
                                    <p:cond delay="0"/>
                                  </p:stCondLst>
                                  <p:childTnLst>
                                    <p:set>
                                      <p:cBhvr>
                                        <p:cTn id="44" dur="1" fill="hold">
                                          <p:stCondLst>
                                            <p:cond delay="0"/>
                                          </p:stCondLst>
                                        </p:cTn>
                                        <p:tgtEl>
                                          <p:spTgt spid="94"/>
                                        </p:tgtEl>
                                        <p:attrNameLst>
                                          <p:attrName>style.visibility</p:attrName>
                                        </p:attrNameLst>
                                      </p:cBhvr>
                                      <p:to>
                                        <p:strVal val="visible"/>
                                      </p:to>
                                    </p:set>
                                    <p:animEffect transition="in" filter="wipe(down)">
                                      <p:cBhvr>
                                        <p:cTn id="45" dur="580">
                                          <p:stCondLst>
                                            <p:cond delay="0"/>
                                          </p:stCondLst>
                                        </p:cTn>
                                        <p:tgtEl>
                                          <p:spTgt spid="94"/>
                                        </p:tgtEl>
                                      </p:cBhvr>
                                    </p:animEffect>
                                    <p:anim calcmode="lin" valueType="num">
                                      <p:cBhvr>
                                        <p:cTn id="46" dur="1822" tmFilter="0,0; 0.14,0.36; 0.43,0.73; 0.71,0.91; 1.0,1.0">
                                          <p:stCondLst>
                                            <p:cond delay="0"/>
                                          </p:stCondLst>
                                        </p:cTn>
                                        <p:tgtEl>
                                          <p:spTgt spid="94"/>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94"/>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94"/>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94"/>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94"/>
                                        </p:tgtEl>
                                        <p:attrNameLst>
                                          <p:attrName>ppt_y</p:attrName>
                                        </p:attrNameLst>
                                      </p:cBhvr>
                                      <p:tavLst>
                                        <p:tav tm="0" fmla="#ppt_y-sin(pi*$)/81">
                                          <p:val>
                                            <p:fltVal val="0"/>
                                          </p:val>
                                        </p:tav>
                                        <p:tav tm="100000">
                                          <p:val>
                                            <p:fltVal val="1"/>
                                          </p:val>
                                        </p:tav>
                                      </p:tavLst>
                                    </p:anim>
                                    <p:animScale>
                                      <p:cBhvr>
                                        <p:cTn id="51" dur="26">
                                          <p:stCondLst>
                                            <p:cond delay="650"/>
                                          </p:stCondLst>
                                        </p:cTn>
                                        <p:tgtEl>
                                          <p:spTgt spid="94"/>
                                        </p:tgtEl>
                                      </p:cBhvr>
                                      <p:to x="100000" y="60000"/>
                                    </p:animScale>
                                    <p:animScale>
                                      <p:cBhvr>
                                        <p:cTn id="52" dur="166" decel="50000">
                                          <p:stCondLst>
                                            <p:cond delay="676"/>
                                          </p:stCondLst>
                                        </p:cTn>
                                        <p:tgtEl>
                                          <p:spTgt spid="94"/>
                                        </p:tgtEl>
                                      </p:cBhvr>
                                      <p:to x="100000" y="100000"/>
                                    </p:animScale>
                                    <p:animScale>
                                      <p:cBhvr>
                                        <p:cTn id="53" dur="26">
                                          <p:stCondLst>
                                            <p:cond delay="1312"/>
                                          </p:stCondLst>
                                        </p:cTn>
                                        <p:tgtEl>
                                          <p:spTgt spid="94"/>
                                        </p:tgtEl>
                                      </p:cBhvr>
                                      <p:to x="100000" y="80000"/>
                                    </p:animScale>
                                    <p:animScale>
                                      <p:cBhvr>
                                        <p:cTn id="54" dur="166" decel="50000">
                                          <p:stCondLst>
                                            <p:cond delay="1338"/>
                                          </p:stCondLst>
                                        </p:cTn>
                                        <p:tgtEl>
                                          <p:spTgt spid="94"/>
                                        </p:tgtEl>
                                      </p:cBhvr>
                                      <p:to x="100000" y="100000"/>
                                    </p:animScale>
                                    <p:animScale>
                                      <p:cBhvr>
                                        <p:cTn id="55" dur="26">
                                          <p:stCondLst>
                                            <p:cond delay="1642"/>
                                          </p:stCondLst>
                                        </p:cTn>
                                        <p:tgtEl>
                                          <p:spTgt spid="94"/>
                                        </p:tgtEl>
                                      </p:cBhvr>
                                      <p:to x="100000" y="90000"/>
                                    </p:animScale>
                                    <p:animScale>
                                      <p:cBhvr>
                                        <p:cTn id="56" dur="166" decel="50000">
                                          <p:stCondLst>
                                            <p:cond delay="1668"/>
                                          </p:stCondLst>
                                        </p:cTn>
                                        <p:tgtEl>
                                          <p:spTgt spid="94"/>
                                        </p:tgtEl>
                                      </p:cBhvr>
                                      <p:to x="100000" y="100000"/>
                                    </p:animScale>
                                    <p:animScale>
                                      <p:cBhvr>
                                        <p:cTn id="57" dur="26">
                                          <p:stCondLst>
                                            <p:cond delay="1808"/>
                                          </p:stCondLst>
                                        </p:cTn>
                                        <p:tgtEl>
                                          <p:spTgt spid="94"/>
                                        </p:tgtEl>
                                      </p:cBhvr>
                                      <p:to x="100000" y="95000"/>
                                    </p:animScale>
                                    <p:animScale>
                                      <p:cBhvr>
                                        <p:cTn id="58" dur="166" decel="50000">
                                          <p:stCondLst>
                                            <p:cond delay="1834"/>
                                          </p:stCondLst>
                                        </p:cTn>
                                        <p:tgtEl>
                                          <p:spTgt spid="94"/>
                                        </p:tgtEl>
                                      </p:cBhvr>
                                      <p:to x="100000" y="100000"/>
                                    </p:animScale>
                                  </p:childTnLst>
                                </p:cTn>
                              </p:par>
                              <p:par>
                                <p:cTn id="59" presetID="26" presetClass="entr" presetSubtype="0" fill="hold" grpId="0" nodeType="withEffect">
                                  <p:stCondLst>
                                    <p:cond delay="300"/>
                                  </p:stCondLst>
                                  <p:childTnLst>
                                    <p:set>
                                      <p:cBhvr>
                                        <p:cTn id="60" dur="1" fill="hold">
                                          <p:stCondLst>
                                            <p:cond delay="0"/>
                                          </p:stCondLst>
                                        </p:cTn>
                                        <p:tgtEl>
                                          <p:spTgt spid="95"/>
                                        </p:tgtEl>
                                        <p:attrNameLst>
                                          <p:attrName>style.visibility</p:attrName>
                                        </p:attrNameLst>
                                      </p:cBhvr>
                                      <p:to>
                                        <p:strVal val="visible"/>
                                      </p:to>
                                    </p:set>
                                    <p:animEffect transition="in" filter="wipe(down)">
                                      <p:cBhvr>
                                        <p:cTn id="61" dur="580">
                                          <p:stCondLst>
                                            <p:cond delay="0"/>
                                          </p:stCondLst>
                                        </p:cTn>
                                        <p:tgtEl>
                                          <p:spTgt spid="95"/>
                                        </p:tgtEl>
                                      </p:cBhvr>
                                    </p:animEffect>
                                    <p:anim calcmode="lin" valueType="num">
                                      <p:cBhvr>
                                        <p:cTn id="62" dur="1822" tmFilter="0,0; 0.14,0.36; 0.43,0.73; 0.71,0.91; 1.0,1.0">
                                          <p:stCondLst>
                                            <p:cond delay="0"/>
                                          </p:stCondLst>
                                        </p:cTn>
                                        <p:tgtEl>
                                          <p:spTgt spid="95"/>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95"/>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95"/>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95"/>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95"/>
                                        </p:tgtEl>
                                        <p:attrNameLst>
                                          <p:attrName>ppt_y</p:attrName>
                                        </p:attrNameLst>
                                      </p:cBhvr>
                                      <p:tavLst>
                                        <p:tav tm="0" fmla="#ppt_y-sin(pi*$)/81">
                                          <p:val>
                                            <p:fltVal val="0"/>
                                          </p:val>
                                        </p:tav>
                                        <p:tav tm="100000">
                                          <p:val>
                                            <p:fltVal val="1"/>
                                          </p:val>
                                        </p:tav>
                                      </p:tavLst>
                                    </p:anim>
                                    <p:animScale>
                                      <p:cBhvr>
                                        <p:cTn id="67" dur="26">
                                          <p:stCondLst>
                                            <p:cond delay="650"/>
                                          </p:stCondLst>
                                        </p:cTn>
                                        <p:tgtEl>
                                          <p:spTgt spid="95"/>
                                        </p:tgtEl>
                                      </p:cBhvr>
                                      <p:to x="100000" y="60000"/>
                                    </p:animScale>
                                    <p:animScale>
                                      <p:cBhvr>
                                        <p:cTn id="68" dur="166" decel="50000">
                                          <p:stCondLst>
                                            <p:cond delay="676"/>
                                          </p:stCondLst>
                                        </p:cTn>
                                        <p:tgtEl>
                                          <p:spTgt spid="95"/>
                                        </p:tgtEl>
                                      </p:cBhvr>
                                      <p:to x="100000" y="100000"/>
                                    </p:animScale>
                                    <p:animScale>
                                      <p:cBhvr>
                                        <p:cTn id="69" dur="26">
                                          <p:stCondLst>
                                            <p:cond delay="1312"/>
                                          </p:stCondLst>
                                        </p:cTn>
                                        <p:tgtEl>
                                          <p:spTgt spid="95"/>
                                        </p:tgtEl>
                                      </p:cBhvr>
                                      <p:to x="100000" y="80000"/>
                                    </p:animScale>
                                    <p:animScale>
                                      <p:cBhvr>
                                        <p:cTn id="70" dur="166" decel="50000">
                                          <p:stCondLst>
                                            <p:cond delay="1338"/>
                                          </p:stCondLst>
                                        </p:cTn>
                                        <p:tgtEl>
                                          <p:spTgt spid="95"/>
                                        </p:tgtEl>
                                      </p:cBhvr>
                                      <p:to x="100000" y="100000"/>
                                    </p:animScale>
                                    <p:animScale>
                                      <p:cBhvr>
                                        <p:cTn id="71" dur="26">
                                          <p:stCondLst>
                                            <p:cond delay="1642"/>
                                          </p:stCondLst>
                                        </p:cTn>
                                        <p:tgtEl>
                                          <p:spTgt spid="95"/>
                                        </p:tgtEl>
                                      </p:cBhvr>
                                      <p:to x="100000" y="90000"/>
                                    </p:animScale>
                                    <p:animScale>
                                      <p:cBhvr>
                                        <p:cTn id="72" dur="166" decel="50000">
                                          <p:stCondLst>
                                            <p:cond delay="1668"/>
                                          </p:stCondLst>
                                        </p:cTn>
                                        <p:tgtEl>
                                          <p:spTgt spid="95"/>
                                        </p:tgtEl>
                                      </p:cBhvr>
                                      <p:to x="100000" y="100000"/>
                                    </p:animScale>
                                    <p:animScale>
                                      <p:cBhvr>
                                        <p:cTn id="73" dur="26">
                                          <p:stCondLst>
                                            <p:cond delay="1808"/>
                                          </p:stCondLst>
                                        </p:cTn>
                                        <p:tgtEl>
                                          <p:spTgt spid="95"/>
                                        </p:tgtEl>
                                      </p:cBhvr>
                                      <p:to x="100000" y="95000"/>
                                    </p:animScale>
                                    <p:animScale>
                                      <p:cBhvr>
                                        <p:cTn id="74" dur="166" decel="50000">
                                          <p:stCondLst>
                                            <p:cond delay="1834"/>
                                          </p:stCondLst>
                                        </p:cTn>
                                        <p:tgtEl>
                                          <p:spTgt spid="95"/>
                                        </p:tgtEl>
                                      </p:cBhvr>
                                      <p:to x="100000" y="100000"/>
                                    </p:animScale>
                                  </p:childTnLst>
                                </p:cTn>
                              </p:par>
                              <p:par>
                                <p:cTn id="75" presetID="26" presetClass="entr" presetSubtype="0" fill="hold" grpId="0" nodeType="with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wipe(down)">
                                      <p:cBhvr>
                                        <p:cTn id="77" dur="580">
                                          <p:stCondLst>
                                            <p:cond delay="0"/>
                                          </p:stCondLst>
                                        </p:cTn>
                                        <p:tgtEl>
                                          <p:spTgt spid="85"/>
                                        </p:tgtEl>
                                      </p:cBhvr>
                                    </p:animEffect>
                                    <p:anim calcmode="lin" valueType="num">
                                      <p:cBhvr>
                                        <p:cTn id="78" dur="1822" tmFilter="0,0; 0.14,0.36; 0.43,0.73; 0.71,0.91; 1.0,1.0">
                                          <p:stCondLst>
                                            <p:cond delay="0"/>
                                          </p:stCondLst>
                                        </p:cTn>
                                        <p:tgtEl>
                                          <p:spTgt spid="85"/>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85"/>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85"/>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85"/>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85"/>
                                        </p:tgtEl>
                                        <p:attrNameLst>
                                          <p:attrName>ppt_y</p:attrName>
                                        </p:attrNameLst>
                                      </p:cBhvr>
                                      <p:tavLst>
                                        <p:tav tm="0" fmla="#ppt_y-sin(pi*$)/81">
                                          <p:val>
                                            <p:fltVal val="0"/>
                                          </p:val>
                                        </p:tav>
                                        <p:tav tm="100000">
                                          <p:val>
                                            <p:fltVal val="1"/>
                                          </p:val>
                                        </p:tav>
                                      </p:tavLst>
                                    </p:anim>
                                    <p:animScale>
                                      <p:cBhvr>
                                        <p:cTn id="83" dur="26">
                                          <p:stCondLst>
                                            <p:cond delay="650"/>
                                          </p:stCondLst>
                                        </p:cTn>
                                        <p:tgtEl>
                                          <p:spTgt spid="85"/>
                                        </p:tgtEl>
                                      </p:cBhvr>
                                      <p:to x="100000" y="60000"/>
                                    </p:animScale>
                                    <p:animScale>
                                      <p:cBhvr>
                                        <p:cTn id="84" dur="166" decel="50000">
                                          <p:stCondLst>
                                            <p:cond delay="676"/>
                                          </p:stCondLst>
                                        </p:cTn>
                                        <p:tgtEl>
                                          <p:spTgt spid="85"/>
                                        </p:tgtEl>
                                      </p:cBhvr>
                                      <p:to x="100000" y="100000"/>
                                    </p:animScale>
                                    <p:animScale>
                                      <p:cBhvr>
                                        <p:cTn id="85" dur="26">
                                          <p:stCondLst>
                                            <p:cond delay="1312"/>
                                          </p:stCondLst>
                                        </p:cTn>
                                        <p:tgtEl>
                                          <p:spTgt spid="85"/>
                                        </p:tgtEl>
                                      </p:cBhvr>
                                      <p:to x="100000" y="80000"/>
                                    </p:animScale>
                                    <p:animScale>
                                      <p:cBhvr>
                                        <p:cTn id="86" dur="166" decel="50000">
                                          <p:stCondLst>
                                            <p:cond delay="1338"/>
                                          </p:stCondLst>
                                        </p:cTn>
                                        <p:tgtEl>
                                          <p:spTgt spid="85"/>
                                        </p:tgtEl>
                                      </p:cBhvr>
                                      <p:to x="100000" y="100000"/>
                                    </p:animScale>
                                    <p:animScale>
                                      <p:cBhvr>
                                        <p:cTn id="87" dur="26">
                                          <p:stCondLst>
                                            <p:cond delay="1642"/>
                                          </p:stCondLst>
                                        </p:cTn>
                                        <p:tgtEl>
                                          <p:spTgt spid="85"/>
                                        </p:tgtEl>
                                      </p:cBhvr>
                                      <p:to x="100000" y="90000"/>
                                    </p:animScale>
                                    <p:animScale>
                                      <p:cBhvr>
                                        <p:cTn id="88" dur="166" decel="50000">
                                          <p:stCondLst>
                                            <p:cond delay="1668"/>
                                          </p:stCondLst>
                                        </p:cTn>
                                        <p:tgtEl>
                                          <p:spTgt spid="85"/>
                                        </p:tgtEl>
                                      </p:cBhvr>
                                      <p:to x="100000" y="100000"/>
                                    </p:animScale>
                                    <p:animScale>
                                      <p:cBhvr>
                                        <p:cTn id="89" dur="26">
                                          <p:stCondLst>
                                            <p:cond delay="1808"/>
                                          </p:stCondLst>
                                        </p:cTn>
                                        <p:tgtEl>
                                          <p:spTgt spid="85"/>
                                        </p:tgtEl>
                                      </p:cBhvr>
                                      <p:to x="100000" y="95000"/>
                                    </p:animScale>
                                    <p:animScale>
                                      <p:cBhvr>
                                        <p:cTn id="90" dur="166" decel="50000">
                                          <p:stCondLst>
                                            <p:cond delay="1834"/>
                                          </p:stCondLst>
                                        </p:cTn>
                                        <p:tgtEl>
                                          <p:spTgt spid="85"/>
                                        </p:tgtEl>
                                      </p:cBhvr>
                                      <p:to x="100000" y="100000"/>
                                    </p:animScale>
                                  </p:childTnLst>
                                </p:cTn>
                              </p:par>
                              <p:par>
                                <p:cTn id="91" presetID="26" presetClass="entr" presetSubtype="0" fill="hold" grpId="0" nodeType="withEffect">
                                  <p:stCondLst>
                                    <p:cond delay="300"/>
                                  </p:stCondLst>
                                  <p:childTnLst>
                                    <p:set>
                                      <p:cBhvr>
                                        <p:cTn id="92" dur="1" fill="hold">
                                          <p:stCondLst>
                                            <p:cond delay="0"/>
                                          </p:stCondLst>
                                        </p:cTn>
                                        <p:tgtEl>
                                          <p:spTgt spid="86"/>
                                        </p:tgtEl>
                                        <p:attrNameLst>
                                          <p:attrName>style.visibility</p:attrName>
                                        </p:attrNameLst>
                                      </p:cBhvr>
                                      <p:to>
                                        <p:strVal val="visible"/>
                                      </p:to>
                                    </p:set>
                                    <p:animEffect transition="in" filter="wipe(down)">
                                      <p:cBhvr>
                                        <p:cTn id="93" dur="580">
                                          <p:stCondLst>
                                            <p:cond delay="0"/>
                                          </p:stCondLst>
                                        </p:cTn>
                                        <p:tgtEl>
                                          <p:spTgt spid="86"/>
                                        </p:tgtEl>
                                      </p:cBhvr>
                                    </p:animEffect>
                                    <p:anim calcmode="lin" valueType="num">
                                      <p:cBhvr>
                                        <p:cTn id="94" dur="1822" tmFilter="0,0; 0.14,0.36; 0.43,0.73; 0.71,0.91; 1.0,1.0">
                                          <p:stCondLst>
                                            <p:cond delay="0"/>
                                          </p:stCondLst>
                                        </p:cTn>
                                        <p:tgtEl>
                                          <p:spTgt spid="86"/>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86"/>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86"/>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86"/>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86"/>
                                        </p:tgtEl>
                                        <p:attrNameLst>
                                          <p:attrName>ppt_y</p:attrName>
                                        </p:attrNameLst>
                                      </p:cBhvr>
                                      <p:tavLst>
                                        <p:tav tm="0" fmla="#ppt_y-sin(pi*$)/81">
                                          <p:val>
                                            <p:fltVal val="0"/>
                                          </p:val>
                                        </p:tav>
                                        <p:tav tm="100000">
                                          <p:val>
                                            <p:fltVal val="1"/>
                                          </p:val>
                                        </p:tav>
                                      </p:tavLst>
                                    </p:anim>
                                    <p:animScale>
                                      <p:cBhvr>
                                        <p:cTn id="99" dur="26">
                                          <p:stCondLst>
                                            <p:cond delay="650"/>
                                          </p:stCondLst>
                                        </p:cTn>
                                        <p:tgtEl>
                                          <p:spTgt spid="86"/>
                                        </p:tgtEl>
                                      </p:cBhvr>
                                      <p:to x="100000" y="60000"/>
                                    </p:animScale>
                                    <p:animScale>
                                      <p:cBhvr>
                                        <p:cTn id="100" dur="166" decel="50000">
                                          <p:stCondLst>
                                            <p:cond delay="676"/>
                                          </p:stCondLst>
                                        </p:cTn>
                                        <p:tgtEl>
                                          <p:spTgt spid="86"/>
                                        </p:tgtEl>
                                      </p:cBhvr>
                                      <p:to x="100000" y="100000"/>
                                    </p:animScale>
                                    <p:animScale>
                                      <p:cBhvr>
                                        <p:cTn id="101" dur="26">
                                          <p:stCondLst>
                                            <p:cond delay="1312"/>
                                          </p:stCondLst>
                                        </p:cTn>
                                        <p:tgtEl>
                                          <p:spTgt spid="86"/>
                                        </p:tgtEl>
                                      </p:cBhvr>
                                      <p:to x="100000" y="80000"/>
                                    </p:animScale>
                                    <p:animScale>
                                      <p:cBhvr>
                                        <p:cTn id="102" dur="166" decel="50000">
                                          <p:stCondLst>
                                            <p:cond delay="1338"/>
                                          </p:stCondLst>
                                        </p:cTn>
                                        <p:tgtEl>
                                          <p:spTgt spid="86"/>
                                        </p:tgtEl>
                                      </p:cBhvr>
                                      <p:to x="100000" y="100000"/>
                                    </p:animScale>
                                    <p:animScale>
                                      <p:cBhvr>
                                        <p:cTn id="103" dur="26">
                                          <p:stCondLst>
                                            <p:cond delay="1642"/>
                                          </p:stCondLst>
                                        </p:cTn>
                                        <p:tgtEl>
                                          <p:spTgt spid="86"/>
                                        </p:tgtEl>
                                      </p:cBhvr>
                                      <p:to x="100000" y="90000"/>
                                    </p:animScale>
                                    <p:animScale>
                                      <p:cBhvr>
                                        <p:cTn id="104" dur="166" decel="50000">
                                          <p:stCondLst>
                                            <p:cond delay="1668"/>
                                          </p:stCondLst>
                                        </p:cTn>
                                        <p:tgtEl>
                                          <p:spTgt spid="86"/>
                                        </p:tgtEl>
                                      </p:cBhvr>
                                      <p:to x="100000" y="100000"/>
                                    </p:animScale>
                                    <p:animScale>
                                      <p:cBhvr>
                                        <p:cTn id="105" dur="26">
                                          <p:stCondLst>
                                            <p:cond delay="1808"/>
                                          </p:stCondLst>
                                        </p:cTn>
                                        <p:tgtEl>
                                          <p:spTgt spid="86"/>
                                        </p:tgtEl>
                                      </p:cBhvr>
                                      <p:to x="100000" y="95000"/>
                                    </p:animScale>
                                    <p:animScale>
                                      <p:cBhvr>
                                        <p:cTn id="106" dur="166" decel="50000">
                                          <p:stCondLst>
                                            <p:cond delay="1834"/>
                                          </p:stCondLst>
                                        </p:cTn>
                                        <p:tgtEl>
                                          <p:spTgt spid="86"/>
                                        </p:tgtEl>
                                      </p:cBhvr>
                                      <p:to x="100000" y="100000"/>
                                    </p:animScale>
                                  </p:childTnLst>
                                </p:cTn>
                              </p:par>
                              <p:par>
                                <p:cTn id="107" presetID="26" presetClass="entr" presetSubtype="0" fill="hold" grpId="0" nodeType="withEffect">
                                  <p:stCondLst>
                                    <p:cond delay="0"/>
                                  </p:stCondLst>
                                  <p:childTnLst>
                                    <p:set>
                                      <p:cBhvr>
                                        <p:cTn id="108" dur="1" fill="hold">
                                          <p:stCondLst>
                                            <p:cond delay="0"/>
                                          </p:stCondLst>
                                        </p:cTn>
                                        <p:tgtEl>
                                          <p:spTgt spid="88"/>
                                        </p:tgtEl>
                                        <p:attrNameLst>
                                          <p:attrName>style.visibility</p:attrName>
                                        </p:attrNameLst>
                                      </p:cBhvr>
                                      <p:to>
                                        <p:strVal val="visible"/>
                                      </p:to>
                                    </p:set>
                                    <p:animEffect transition="in" filter="wipe(down)">
                                      <p:cBhvr>
                                        <p:cTn id="109" dur="580">
                                          <p:stCondLst>
                                            <p:cond delay="0"/>
                                          </p:stCondLst>
                                        </p:cTn>
                                        <p:tgtEl>
                                          <p:spTgt spid="88"/>
                                        </p:tgtEl>
                                      </p:cBhvr>
                                    </p:animEffect>
                                    <p:anim calcmode="lin" valueType="num">
                                      <p:cBhvr>
                                        <p:cTn id="110" dur="1822" tmFilter="0,0; 0.14,0.36; 0.43,0.73; 0.71,0.91; 1.0,1.0">
                                          <p:stCondLst>
                                            <p:cond delay="0"/>
                                          </p:stCondLst>
                                        </p:cTn>
                                        <p:tgtEl>
                                          <p:spTgt spid="88"/>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88"/>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88"/>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88"/>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88"/>
                                        </p:tgtEl>
                                        <p:attrNameLst>
                                          <p:attrName>ppt_y</p:attrName>
                                        </p:attrNameLst>
                                      </p:cBhvr>
                                      <p:tavLst>
                                        <p:tav tm="0" fmla="#ppt_y-sin(pi*$)/81">
                                          <p:val>
                                            <p:fltVal val="0"/>
                                          </p:val>
                                        </p:tav>
                                        <p:tav tm="100000">
                                          <p:val>
                                            <p:fltVal val="1"/>
                                          </p:val>
                                        </p:tav>
                                      </p:tavLst>
                                    </p:anim>
                                    <p:animScale>
                                      <p:cBhvr>
                                        <p:cTn id="115" dur="26">
                                          <p:stCondLst>
                                            <p:cond delay="650"/>
                                          </p:stCondLst>
                                        </p:cTn>
                                        <p:tgtEl>
                                          <p:spTgt spid="88"/>
                                        </p:tgtEl>
                                      </p:cBhvr>
                                      <p:to x="100000" y="60000"/>
                                    </p:animScale>
                                    <p:animScale>
                                      <p:cBhvr>
                                        <p:cTn id="116" dur="166" decel="50000">
                                          <p:stCondLst>
                                            <p:cond delay="676"/>
                                          </p:stCondLst>
                                        </p:cTn>
                                        <p:tgtEl>
                                          <p:spTgt spid="88"/>
                                        </p:tgtEl>
                                      </p:cBhvr>
                                      <p:to x="100000" y="100000"/>
                                    </p:animScale>
                                    <p:animScale>
                                      <p:cBhvr>
                                        <p:cTn id="117" dur="26">
                                          <p:stCondLst>
                                            <p:cond delay="1312"/>
                                          </p:stCondLst>
                                        </p:cTn>
                                        <p:tgtEl>
                                          <p:spTgt spid="88"/>
                                        </p:tgtEl>
                                      </p:cBhvr>
                                      <p:to x="100000" y="80000"/>
                                    </p:animScale>
                                    <p:animScale>
                                      <p:cBhvr>
                                        <p:cTn id="118" dur="166" decel="50000">
                                          <p:stCondLst>
                                            <p:cond delay="1338"/>
                                          </p:stCondLst>
                                        </p:cTn>
                                        <p:tgtEl>
                                          <p:spTgt spid="88"/>
                                        </p:tgtEl>
                                      </p:cBhvr>
                                      <p:to x="100000" y="100000"/>
                                    </p:animScale>
                                    <p:animScale>
                                      <p:cBhvr>
                                        <p:cTn id="119" dur="26">
                                          <p:stCondLst>
                                            <p:cond delay="1642"/>
                                          </p:stCondLst>
                                        </p:cTn>
                                        <p:tgtEl>
                                          <p:spTgt spid="88"/>
                                        </p:tgtEl>
                                      </p:cBhvr>
                                      <p:to x="100000" y="90000"/>
                                    </p:animScale>
                                    <p:animScale>
                                      <p:cBhvr>
                                        <p:cTn id="120" dur="166" decel="50000">
                                          <p:stCondLst>
                                            <p:cond delay="1668"/>
                                          </p:stCondLst>
                                        </p:cTn>
                                        <p:tgtEl>
                                          <p:spTgt spid="88"/>
                                        </p:tgtEl>
                                      </p:cBhvr>
                                      <p:to x="100000" y="100000"/>
                                    </p:animScale>
                                    <p:animScale>
                                      <p:cBhvr>
                                        <p:cTn id="121" dur="26">
                                          <p:stCondLst>
                                            <p:cond delay="1808"/>
                                          </p:stCondLst>
                                        </p:cTn>
                                        <p:tgtEl>
                                          <p:spTgt spid="88"/>
                                        </p:tgtEl>
                                      </p:cBhvr>
                                      <p:to x="100000" y="95000"/>
                                    </p:animScale>
                                    <p:animScale>
                                      <p:cBhvr>
                                        <p:cTn id="122" dur="166" decel="50000">
                                          <p:stCondLst>
                                            <p:cond delay="1834"/>
                                          </p:stCondLst>
                                        </p:cTn>
                                        <p:tgtEl>
                                          <p:spTgt spid="88"/>
                                        </p:tgtEl>
                                      </p:cBhvr>
                                      <p:to x="100000" y="100000"/>
                                    </p:animScale>
                                  </p:childTnLst>
                                </p:cTn>
                              </p:par>
                              <p:par>
                                <p:cTn id="123" presetID="26" presetClass="entr" presetSubtype="0" fill="hold" grpId="0" nodeType="withEffect">
                                  <p:stCondLst>
                                    <p:cond delay="300"/>
                                  </p:stCondLst>
                                  <p:childTnLst>
                                    <p:set>
                                      <p:cBhvr>
                                        <p:cTn id="124" dur="1" fill="hold">
                                          <p:stCondLst>
                                            <p:cond delay="0"/>
                                          </p:stCondLst>
                                        </p:cTn>
                                        <p:tgtEl>
                                          <p:spTgt spid="96"/>
                                        </p:tgtEl>
                                        <p:attrNameLst>
                                          <p:attrName>style.visibility</p:attrName>
                                        </p:attrNameLst>
                                      </p:cBhvr>
                                      <p:to>
                                        <p:strVal val="visible"/>
                                      </p:to>
                                    </p:set>
                                    <p:animEffect transition="in" filter="wipe(down)">
                                      <p:cBhvr>
                                        <p:cTn id="125" dur="580">
                                          <p:stCondLst>
                                            <p:cond delay="0"/>
                                          </p:stCondLst>
                                        </p:cTn>
                                        <p:tgtEl>
                                          <p:spTgt spid="96"/>
                                        </p:tgtEl>
                                      </p:cBhvr>
                                    </p:animEffect>
                                    <p:anim calcmode="lin" valueType="num">
                                      <p:cBhvr>
                                        <p:cTn id="126" dur="1822" tmFilter="0,0; 0.14,0.36; 0.43,0.73; 0.71,0.91; 1.0,1.0">
                                          <p:stCondLst>
                                            <p:cond delay="0"/>
                                          </p:stCondLst>
                                        </p:cTn>
                                        <p:tgtEl>
                                          <p:spTgt spid="96"/>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96"/>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96"/>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96"/>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96"/>
                                        </p:tgtEl>
                                        <p:attrNameLst>
                                          <p:attrName>ppt_y</p:attrName>
                                        </p:attrNameLst>
                                      </p:cBhvr>
                                      <p:tavLst>
                                        <p:tav tm="0" fmla="#ppt_y-sin(pi*$)/81">
                                          <p:val>
                                            <p:fltVal val="0"/>
                                          </p:val>
                                        </p:tav>
                                        <p:tav tm="100000">
                                          <p:val>
                                            <p:fltVal val="1"/>
                                          </p:val>
                                        </p:tav>
                                      </p:tavLst>
                                    </p:anim>
                                    <p:animScale>
                                      <p:cBhvr>
                                        <p:cTn id="131" dur="26">
                                          <p:stCondLst>
                                            <p:cond delay="650"/>
                                          </p:stCondLst>
                                        </p:cTn>
                                        <p:tgtEl>
                                          <p:spTgt spid="96"/>
                                        </p:tgtEl>
                                      </p:cBhvr>
                                      <p:to x="100000" y="60000"/>
                                    </p:animScale>
                                    <p:animScale>
                                      <p:cBhvr>
                                        <p:cTn id="132" dur="166" decel="50000">
                                          <p:stCondLst>
                                            <p:cond delay="676"/>
                                          </p:stCondLst>
                                        </p:cTn>
                                        <p:tgtEl>
                                          <p:spTgt spid="96"/>
                                        </p:tgtEl>
                                      </p:cBhvr>
                                      <p:to x="100000" y="100000"/>
                                    </p:animScale>
                                    <p:animScale>
                                      <p:cBhvr>
                                        <p:cTn id="133" dur="26">
                                          <p:stCondLst>
                                            <p:cond delay="1312"/>
                                          </p:stCondLst>
                                        </p:cTn>
                                        <p:tgtEl>
                                          <p:spTgt spid="96"/>
                                        </p:tgtEl>
                                      </p:cBhvr>
                                      <p:to x="100000" y="80000"/>
                                    </p:animScale>
                                    <p:animScale>
                                      <p:cBhvr>
                                        <p:cTn id="134" dur="166" decel="50000">
                                          <p:stCondLst>
                                            <p:cond delay="1338"/>
                                          </p:stCondLst>
                                        </p:cTn>
                                        <p:tgtEl>
                                          <p:spTgt spid="96"/>
                                        </p:tgtEl>
                                      </p:cBhvr>
                                      <p:to x="100000" y="100000"/>
                                    </p:animScale>
                                    <p:animScale>
                                      <p:cBhvr>
                                        <p:cTn id="135" dur="26">
                                          <p:stCondLst>
                                            <p:cond delay="1642"/>
                                          </p:stCondLst>
                                        </p:cTn>
                                        <p:tgtEl>
                                          <p:spTgt spid="96"/>
                                        </p:tgtEl>
                                      </p:cBhvr>
                                      <p:to x="100000" y="90000"/>
                                    </p:animScale>
                                    <p:animScale>
                                      <p:cBhvr>
                                        <p:cTn id="136" dur="166" decel="50000">
                                          <p:stCondLst>
                                            <p:cond delay="1668"/>
                                          </p:stCondLst>
                                        </p:cTn>
                                        <p:tgtEl>
                                          <p:spTgt spid="96"/>
                                        </p:tgtEl>
                                      </p:cBhvr>
                                      <p:to x="100000" y="100000"/>
                                    </p:animScale>
                                    <p:animScale>
                                      <p:cBhvr>
                                        <p:cTn id="137" dur="26">
                                          <p:stCondLst>
                                            <p:cond delay="1808"/>
                                          </p:stCondLst>
                                        </p:cTn>
                                        <p:tgtEl>
                                          <p:spTgt spid="96"/>
                                        </p:tgtEl>
                                      </p:cBhvr>
                                      <p:to x="100000" y="95000"/>
                                    </p:animScale>
                                    <p:animScale>
                                      <p:cBhvr>
                                        <p:cTn id="138" dur="166" decel="50000">
                                          <p:stCondLst>
                                            <p:cond delay="1834"/>
                                          </p:stCondLst>
                                        </p:cTn>
                                        <p:tgtEl>
                                          <p:spTgt spid="96"/>
                                        </p:tgtEl>
                                      </p:cBhvr>
                                      <p:to x="100000" y="100000"/>
                                    </p:animScale>
                                  </p:childTnLst>
                                </p:cTn>
                              </p:par>
                              <p:par>
                                <p:cTn id="139" presetID="26" presetClass="entr" presetSubtype="0" fill="hold" grpId="0" nodeType="withEffect">
                                  <p:stCondLst>
                                    <p:cond delay="0"/>
                                  </p:stCondLst>
                                  <p:childTnLst>
                                    <p:set>
                                      <p:cBhvr>
                                        <p:cTn id="140" dur="1" fill="hold">
                                          <p:stCondLst>
                                            <p:cond delay="0"/>
                                          </p:stCondLst>
                                        </p:cTn>
                                        <p:tgtEl>
                                          <p:spTgt spid="89"/>
                                        </p:tgtEl>
                                        <p:attrNameLst>
                                          <p:attrName>style.visibility</p:attrName>
                                        </p:attrNameLst>
                                      </p:cBhvr>
                                      <p:to>
                                        <p:strVal val="visible"/>
                                      </p:to>
                                    </p:set>
                                    <p:animEffect transition="in" filter="wipe(down)">
                                      <p:cBhvr>
                                        <p:cTn id="141" dur="580">
                                          <p:stCondLst>
                                            <p:cond delay="0"/>
                                          </p:stCondLst>
                                        </p:cTn>
                                        <p:tgtEl>
                                          <p:spTgt spid="89"/>
                                        </p:tgtEl>
                                      </p:cBhvr>
                                    </p:animEffect>
                                    <p:anim calcmode="lin" valueType="num">
                                      <p:cBhvr>
                                        <p:cTn id="142" dur="1822" tmFilter="0,0; 0.14,0.36; 0.43,0.73; 0.71,0.91; 1.0,1.0">
                                          <p:stCondLst>
                                            <p:cond delay="0"/>
                                          </p:stCondLst>
                                        </p:cTn>
                                        <p:tgtEl>
                                          <p:spTgt spid="89"/>
                                        </p:tgtEl>
                                        <p:attrNameLst>
                                          <p:attrName>ppt_x</p:attrName>
                                        </p:attrNameLst>
                                      </p:cBhvr>
                                      <p:tavLst>
                                        <p:tav tm="0">
                                          <p:val>
                                            <p:strVal val="#ppt_x-0.25"/>
                                          </p:val>
                                        </p:tav>
                                        <p:tav tm="100000">
                                          <p:val>
                                            <p:strVal val="#ppt_x"/>
                                          </p:val>
                                        </p:tav>
                                      </p:tavLst>
                                    </p:anim>
                                    <p:anim calcmode="lin" valueType="num">
                                      <p:cBhvr>
                                        <p:cTn id="143" dur="664" tmFilter="0.0,0.0; 0.25,0.07; 0.50,0.2; 0.75,0.467; 1.0,1.0">
                                          <p:stCondLst>
                                            <p:cond delay="0"/>
                                          </p:stCondLst>
                                        </p:cTn>
                                        <p:tgtEl>
                                          <p:spTgt spid="89"/>
                                        </p:tgtEl>
                                        <p:attrNameLst>
                                          <p:attrName>ppt_y</p:attrName>
                                        </p:attrNameLst>
                                      </p:cBhvr>
                                      <p:tavLst>
                                        <p:tav tm="0" fmla="#ppt_y-sin(pi*$)/3">
                                          <p:val>
                                            <p:fltVal val="0.5"/>
                                          </p:val>
                                        </p:tav>
                                        <p:tav tm="100000">
                                          <p:val>
                                            <p:fltVal val="1"/>
                                          </p:val>
                                        </p:tav>
                                      </p:tavLst>
                                    </p:anim>
                                    <p:anim calcmode="lin" valueType="num">
                                      <p:cBhvr>
                                        <p:cTn id="144" dur="664" tmFilter="0, 0; 0.125,0.2665; 0.25,0.4; 0.375,0.465; 0.5,0.5;  0.625,0.535; 0.75,0.6; 0.875,0.7335; 1,1">
                                          <p:stCondLst>
                                            <p:cond delay="664"/>
                                          </p:stCondLst>
                                        </p:cTn>
                                        <p:tgtEl>
                                          <p:spTgt spid="89"/>
                                        </p:tgtEl>
                                        <p:attrNameLst>
                                          <p:attrName>ppt_y</p:attrName>
                                        </p:attrNameLst>
                                      </p:cBhvr>
                                      <p:tavLst>
                                        <p:tav tm="0" fmla="#ppt_y-sin(pi*$)/9">
                                          <p:val>
                                            <p:fltVal val="0"/>
                                          </p:val>
                                        </p:tav>
                                        <p:tav tm="100000">
                                          <p:val>
                                            <p:fltVal val="1"/>
                                          </p:val>
                                        </p:tav>
                                      </p:tavLst>
                                    </p:anim>
                                    <p:anim calcmode="lin" valueType="num">
                                      <p:cBhvr>
                                        <p:cTn id="145" dur="332" tmFilter="0, 0; 0.125,0.2665; 0.25,0.4; 0.375,0.465; 0.5,0.5;  0.625,0.535; 0.75,0.6; 0.875,0.7335; 1,1">
                                          <p:stCondLst>
                                            <p:cond delay="1324"/>
                                          </p:stCondLst>
                                        </p:cTn>
                                        <p:tgtEl>
                                          <p:spTgt spid="89"/>
                                        </p:tgtEl>
                                        <p:attrNameLst>
                                          <p:attrName>ppt_y</p:attrName>
                                        </p:attrNameLst>
                                      </p:cBhvr>
                                      <p:tavLst>
                                        <p:tav tm="0" fmla="#ppt_y-sin(pi*$)/27">
                                          <p:val>
                                            <p:fltVal val="0"/>
                                          </p:val>
                                        </p:tav>
                                        <p:tav tm="100000">
                                          <p:val>
                                            <p:fltVal val="1"/>
                                          </p:val>
                                        </p:tav>
                                      </p:tavLst>
                                    </p:anim>
                                    <p:anim calcmode="lin" valueType="num">
                                      <p:cBhvr>
                                        <p:cTn id="146" dur="164" tmFilter="0, 0; 0.125,0.2665; 0.25,0.4; 0.375,0.465; 0.5,0.5;  0.625,0.535; 0.75,0.6; 0.875,0.7335; 1,1">
                                          <p:stCondLst>
                                            <p:cond delay="1656"/>
                                          </p:stCondLst>
                                        </p:cTn>
                                        <p:tgtEl>
                                          <p:spTgt spid="89"/>
                                        </p:tgtEl>
                                        <p:attrNameLst>
                                          <p:attrName>ppt_y</p:attrName>
                                        </p:attrNameLst>
                                      </p:cBhvr>
                                      <p:tavLst>
                                        <p:tav tm="0" fmla="#ppt_y-sin(pi*$)/81">
                                          <p:val>
                                            <p:fltVal val="0"/>
                                          </p:val>
                                        </p:tav>
                                        <p:tav tm="100000">
                                          <p:val>
                                            <p:fltVal val="1"/>
                                          </p:val>
                                        </p:tav>
                                      </p:tavLst>
                                    </p:anim>
                                    <p:animScale>
                                      <p:cBhvr>
                                        <p:cTn id="147" dur="26">
                                          <p:stCondLst>
                                            <p:cond delay="650"/>
                                          </p:stCondLst>
                                        </p:cTn>
                                        <p:tgtEl>
                                          <p:spTgt spid="89"/>
                                        </p:tgtEl>
                                      </p:cBhvr>
                                      <p:to x="100000" y="60000"/>
                                    </p:animScale>
                                    <p:animScale>
                                      <p:cBhvr>
                                        <p:cTn id="148" dur="166" decel="50000">
                                          <p:stCondLst>
                                            <p:cond delay="676"/>
                                          </p:stCondLst>
                                        </p:cTn>
                                        <p:tgtEl>
                                          <p:spTgt spid="89"/>
                                        </p:tgtEl>
                                      </p:cBhvr>
                                      <p:to x="100000" y="100000"/>
                                    </p:animScale>
                                    <p:animScale>
                                      <p:cBhvr>
                                        <p:cTn id="149" dur="26">
                                          <p:stCondLst>
                                            <p:cond delay="1312"/>
                                          </p:stCondLst>
                                        </p:cTn>
                                        <p:tgtEl>
                                          <p:spTgt spid="89"/>
                                        </p:tgtEl>
                                      </p:cBhvr>
                                      <p:to x="100000" y="80000"/>
                                    </p:animScale>
                                    <p:animScale>
                                      <p:cBhvr>
                                        <p:cTn id="150" dur="166" decel="50000">
                                          <p:stCondLst>
                                            <p:cond delay="1338"/>
                                          </p:stCondLst>
                                        </p:cTn>
                                        <p:tgtEl>
                                          <p:spTgt spid="89"/>
                                        </p:tgtEl>
                                      </p:cBhvr>
                                      <p:to x="100000" y="100000"/>
                                    </p:animScale>
                                    <p:animScale>
                                      <p:cBhvr>
                                        <p:cTn id="151" dur="26">
                                          <p:stCondLst>
                                            <p:cond delay="1642"/>
                                          </p:stCondLst>
                                        </p:cTn>
                                        <p:tgtEl>
                                          <p:spTgt spid="89"/>
                                        </p:tgtEl>
                                      </p:cBhvr>
                                      <p:to x="100000" y="90000"/>
                                    </p:animScale>
                                    <p:animScale>
                                      <p:cBhvr>
                                        <p:cTn id="152" dur="166" decel="50000">
                                          <p:stCondLst>
                                            <p:cond delay="1668"/>
                                          </p:stCondLst>
                                        </p:cTn>
                                        <p:tgtEl>
                                          <p:spTgt spid="89"/>
                                        </p:tgtEl>
                                      </p:cBhvr>
                                      <p:to x="100000" y="100000"/>
                                    </p:animScale>
                                    <p:animScale>
                                      <p:cBhvr>
                                        <p:cTn id="153" dur="26">
                                          <p:stCondLst>
                                            <p:cond delay="1808"/>
                                          </p:stCondLst>
                                        </p:cTn>
                                        <p:tgtEl>
                                          <p:spTgt spid="89"/>
                                        </p:tgtEl>
                                      </p:cBhvr>
                                      <p:to x="100000" y="95000"/>
                                    </p:animScale>
                                    <p:animScale>
                                      <p:cBhvr>
                                        <p:cTn id="154" dur="166" decel="50000">
                                          <p:stCondLst>
                                            <p:cond delay="1834"/>
                                          </p:stCondLst>
                                        </p:cTn>
                                        <p:tgtEl>
                                          <p:spTgt spid="89"/>
                                        </p:tgtEl>
                                      </p:cBhvr>
                                      <p:to x="100000" y="100000"/>
                                    </p:animScale>
                                  </p:childTnLst>
                                </p:cTn>
                              </p:par>
                              <p:par>
                                <p:cTn id="155" presetID="26" presetClass="entr" presetSubtype="0" fill="hold" grpId="0" nodeType="withEffect">
                                  <p:stCondLst>
                                    <p:cond delay="400"/>
                                  </p:stCondLst>
                                  <p:childTnLst>
                                    <p:set>
                                      <p:cBhvr>
                                        <p:cTn id="156" dur="1" fill="hold">
                                          <p:stCondLst>
                                            <p:cond delay="0"/>
                                          </p:stCondLst>
                                        </p:cTn>
                                        <p:tgtEl>
                                          <p:spTgt spid="97"/>
                                        </p:tgtEl>
                                        <p:attrNameLst>
                                          <p:attrName>style.visibility</p:attrName>
                                        </p:attrNameLst>
                                      </p:cBhvr>
                                      <p:to>
                                        <p:strVal val="visible"/>
                                      </p:to>
                                    </p:set>
                                    <p:animEffect transition="in" filter="wipe(down)">
                                      <p:cBhvr>
                                        <p:cTn id="157" dur="580">
                                          <p:stCondLst>
                                            <p:cond delay="0"/>
                                          </p:stCondLst>
                                        </p:cTn>
                                        <p:tgtEl>
                                          <p:spTgt spid="97"/>
                                        </p:tgtEl>
                                      </p:cBhvr>
                                    </p:animEffect>
                                    <p:anim calcmode="lin" valueType="num">
                                      <p:cBhvr>
                                        <p:cTn id="158" dur="1822" tmFilter="0,0; 0.14,0.36; 0.43,0.73; 0.71,0.91; 1.0,1.0">
                                          <p:stCondLst>
                                            <p:cond delay="0"/>
                                          </p:stCondLst>
                                        </p:cTn>
                                        <p:tgtEl>
                                          <p:spTgt spid="97"/>
                                        </p:tgtEl>
                                        <p:attrNameLst>
                                          <p:attrName>ppt_x</p:attrName>
                                        </p:attrNameLst>
                                      </p:cBhvr>
                                      <p:tavLst>
                                        <p:tav tm="0">
                                          <p:val>
                                            <p:strVal val="#ppt_x-0.25"/>
                                          </p:val>
                                        </p:tav>
                                        <p:tav tm="100000">
                                          <p:val>
                                            <p:strVal val="#ppt_x"/>
                                          </p:val>
                                        </p:tav>
                                      </p:tavLst>
                                    </p:anim>
                                    <p:anim calcmode="lin" valueType="num">
                                      <p:cBhvr>
                                        <p:cTn id="159" dur="664" tmFilter="0.0,0.0; 0.25,0.07; 0.50,0.2; 0.75,0.467; 1.0,1.0">
                                          <p:stCondLst>
                                            <p:cond delay="0"/>
                                          </p:stCondLst>
                                        </p:cTn>
                                        <p:tgtEl>
                                          <p:spTgt spid="97"/>
                                        </p:tgtEl>
                                        <p:attrNameLst>
                                          <p:attrName>ppt_y</p:attrName>
                                        </p:attrNameLst>
                                      </p:cBhvr>
                                      <p:tavLst>
                                        <p:tav tm="0" fmla="#ppt_y-sin(pi*$)/3">
                                          <p:val>
                                            <p:fltVal val="0.5"/>
                                          </p:val>
                                        </p:tav>
                                        <p:tav tm="100000">
                                          <p:val>
                                            <p:fltVal val="1"/>
                                          </p:val>
                                        </p:tav>
                                      </p:tavLst>
                                    </p:anim>
                                    <p:anim calcmode="lin" valueType="num">
                                      <p:cBhvr>
                                        <p:cTn id="160" dur="664" tmFilter="0, 0; 0.125,0.2665; 0.25,0.4; 0.375,0.465; 0.5,0.5;  0.625,0.535; 0.75,0.6; 0.875,0.7335; 1,1">
                                          <p:stCondLst>
                                            <p:cond delay="664"/>
                                          </p:stCondLst>
                                        </p:cTn>
                                        <p:tgtEl>
                                          <p:spTgt spid="97"/>
                                        </p:tgtEl>
                                        <p:attrNameLst>
                                          <p:attrName>ppt_y</p:attrName>
                                        </p:attrNameLst>
                                      </p:cBhvr>
                                      <p:tavLst>
                                        <p:tav tm="0" fmla="#ppt_y-sin(pi*$)/9">
                                          <p:val>
                                            <p:fltVal val="0"/>
                                          </p:val>
                                        </p:tav>
                                        <p:tav tm="100000">
                                          <p:val>
                                            <p:fltVal val="1"/>
                                          </p:val>
                                        </p:tav>
                                      </p:tavLst>
                                    </p:anim>
                                    <p:anim calcmode="lin" valueType="num">
                                      <p:cBhvr>
                                        <p:cTn id="161" dur="332" tmFilter="0, 0; 0.125,0.2665; 0.25,0.4; 0.375,0.465; 0.5,0.5;  0.625,0.535; 0.75,0.6; 0.875,0.7335; 1,1">
                                          <p:stCondLst>
                                            <p:cond delay="1324"/>
                                          </p:stCondLst>
                                        </p:cTn>
                                        <p:tgtEl>
                                          <p:spTgt spid="97"/>
                                        </p:tgtEl>
                                        <p:attrNameLst>
                                          <p:attrName>ppt_y</p:attrName>
                                        </p:attrNameLst>
                                      </p:cBhvr>
                                      <p:tavLst>
                                        <p:tav tm="0" fmla="#ppt_y-sin(pi*$)/27">
                                          <p:val>
                                            <p:fltVal val="0"/>
                                          </p:val>
                                        </p:tav>
                                        <p:tav tm="100000">
                                          <p:val>
                                            <p:fltVal val="1"/>
                                          </p:val>
                                        </p:tav>
                                      </p:tavLst>
                                    </p:anim>
                                    <p:anim calcmode="lin" valueType="num">
                                      <p:cBhvr>
                                        <p:cTn id="162" dur="164" tmFilter="0, 0; 0.125,0.2665; 0.25,0.4; 0.375,0.465; 0.5,0.5;  0.625,0.535; 0.75,0.6; 0.875,0.7335; 1,1">
                                          <p:stCondLst>
                                            <p:cond delay="1656"/>
                                          </p:stCondLst>
                                        </p:cTn>
                                        <p:tgtEl>
                                          <p:spTgt spid="97"/>
                                        </p:tgtEl>
                                        <p:attrNameLst>
                                          <p:attrName>ppt_y</p:attrName>
                                        </p:attrNameLst>
                                      </p:cBhvr>
                                      <p:tavLst>
                                        <p:tav tm="0" fmla="#ppt_y-sin(pi*$)/81">
                                          <p:val>
                                            <p:fltVal val="0"/>
                                          </p:val>
                                        </p:tav>
                                        <p:tav tm="100000">
                                          <p:val>
                                            <p:fltVal val="1"/>
                                          </p:val>
                                        </p:tav>
                                      </p:tavLst>
                                    </p:anim>
                                    <p:animScale>
                                      <p:cBhvr>
                                        <p:cTn id="163" dur="26">
                                          <p:stCondLst>
                                            <p:cond delay="650"/>
                                          </p:stCondLst>
                                        </p:cTn>
                                        <p:tgtEl>
                                          <p:spTgt spid="97"/>
                                        </p:tgtEl>
                                      </p:cBhvr>
                                      <p:to x="100000" y="60000"/>
                                    </p:animScale>
                                    <p:animScale>
                                      <p:cBhvr>
                                        <p:cTn id="164" dur="166" decel="50000">
                                          <p:stCondLst>
                                            <p:cond delay="676"/>
                                          </p:stCondLst>
                                        </p:cTn>
                                        <p:tgtEl>
                                          <p:spTgt spid="97"/>
                                        </p:tgtEl>
                                      </p:cBhvr>
                                      <p:to x="100000" y="100000"/>
                                    </p:animScale>
                                    <p:animScale>
                                      <p:cBhvr>
                                        <p:cTn id="165" dur="26">
                                          <p:stCondLst>
                                            <p:cond delay="1312"/>
                                          </p:stCondLst>
                                        </p:cTn>
                                        <p:tgtEl>
                                          <p:spTgt spid="97"/>
                                        </p:tgtEl>
                                      </p:cBhvr>
                                      <p:to x="100000" y="80000"/>
                                    </p:animScale>
                                    <p:animScale>
                                      <p:cBhvr>
                                        <p:cTn id="166" dur="166" decel="50000">
                                          <p:stCondLst>
                                            <p:cond delay="1338"/>
                                          </p:stCondLst>
                                        </p:cTn>
                                        <p:tgtEl>
                                          <p:spTgt spid="97"/>
                                        </p:tgtEl>
                                      </p:cBhvr>
                                      <p:to x="100000" y="100000"/>
                                    </p:animScale>
                                    <p:animScale>
                                      <p:cBhvr>
                                        <p:cTn id="167" dur="26">
                                          <p:stCondLst>
                                            <p:cond delay="1642"/>
                                          </p:stCondLst>
                                        </p:cTn>
                                        <p:tgtEl>
                                          <p:spTgt spid="97"/>
                                        </p:tgtEl>
                                      </p:cBhvr>
                                      <p:to x="100000" y="90000"/>
                                    </p:animScale>
                                    <p:animScale>
                                      <p:cBhvr>
                                        <p:cTn id="168" dur="166" decel="50000">
                                          <p:stCondLst>
                                            <p:cond delay="1668"/>
                                          </p:stCondLst>
                                        </p:cTn>
                                        <p:tgtEl>
                                          <p:spTgt spid="97"/>
                                        </p:tgtEl>
                                      </p:cBhvr>
                                      <p:to x="100000" y="100000"/>
                                    </p:animScale>
                                    <p:animScale>
                                      <p:cBhvr>
                                        <p:cTn id="169" dur="26">
                                          <p:stCondLst>
                                            <p:cond delay="1808"/>
                                          </p:stCondLst>
                                        </p:cTn>
                                        <p:tgtEl>
                                          <p:spTgt spid="97"/>
                                        </p:tgtEl>
                                      </p:cBhvr>
                                      <p:to x="100000" y="95000"/>
                                    </p:animScale>
                                    <p:animScale>
                                      <p:cBhvr>
                                        <p:cTn id="170" dur="166" decel="50000">
                                          <p:stCondLst>
                                            <p:cond delay="1834"/>
                                          </p:stCondLst>
                                        </p:cTn>
                                        <p:tgtEl>
                                          <p:spTgt spid="97"/>
                                        </p:tgtEl>
                                      </p:cBhvr>
                                      <p:to x="100000" y="100000"/>
                                    </p:animScale>
                                  </p:childTnLst>
                                </p:cTn>
                              </p:par>
                              <p:par>
                                <p:cTn id="171" presetID="26" presetClass="entr" presetSubtype="0" fill="hold" grpId="0" nodeType="withEffect">
                                  <p:stCondLst>
                                    <p:cond delay="0"/>
                                  </p:stCondLst>
                                  <p:childTnLst>
                                    <p:set>
                                      <p:cBhvr>
                                        <p:cTn id="172" dur="1" fill="hold">
                                          <p:stCondLst>
                                            <p:cond delay="0"/>
                                          </p:stCondLst>
                                        </p:cTn>
                                        <p:tgtEl>
                                          <p:spTgt spid="98"/>
                                        </p:tgtEl>
                                        <p:attrNameLst>
                                          <p:attrName>style.visibility</p:attrName>
                                        </p:attrNameLst>
                                      </p:cBhvr>
                                      <p:to>
                                        <p:strVal val="visible"/>
                                      </p:to>
                                    </p:set>
                                    <p:animEffect transition="in" filter="wipe(down)">
                                      <p:cBhvr>
                                        <p:cTn id="173" dur="580">
                                          <p:stCondLst>
                                            <p:cond delay="0"/>
                                          </p:stCondLst>
                                        </p:cTn>
                                        <p:tgtEl>
                                          <p:spTgt spid="98"/>
                                        </p:tgtEl>
                                      </p:cBhvr>
                                    </p:animEffect>
                                    <p:anim calcmode="lin" valueType="num">
                                      <p:cBhvr>
                                        <p:cTn id="174" dur="1822" tmFilter="0,0; 0.14,0.36; 0.43,0.73; 0.71,0.91; 1.0,1.0">
                                          <p:stCondLst>
                                            <p:cond delay="0"/>
                                          </p:stCondLst>
                                        </p:cTn>
                                        <p:tgtEl>
                                          <p:spTgt spid="98"/>
                                        </p:tgtEl>
                                        <p:attrNameLst>
                                          <p:attrName>ppt_x</p:attrName>
                                        </p:attrNameLst>
                                      </p:cBhvr>
                                      <p:tavLst>
                                        <p:tav tm="0">
                                          <p:val>
                                            <p:strVal val="#ppt_x-0.25"/>
                                          </p:val>
                                        </p:tav>
                                        <p:tav tm="100000">
                                          <p:val>
                                            <p:strVal val="#ppt_x"/>
                                          </p:val>
                                        </p:tav>
                                      </p:tavLst>
                                    </p:anim>
                                    <p:anim calcmode="lin" valueType="num">
                                      <p:cBhvr>
                                        <p:cTn id="175" dur="664" tmFilter="0.0,0.0; 0.25,0.07; 0.50,0.2; 0.75,0.467; 1.0,1.0">
                                          <p:stCondLst>
                                            <p:cond delay="0"/>
                                          </p:stCondLst>
                                        </p:cTn>
                                        <p:tgtEl>
                                          <p:spTgt spid="98"/>
                                        </p:tgtEl>
                                        <p:attrNameLst>
                                          <p:attrName>ppt_y</p:attrName>
                                        </p:attrNameLst>
                                      </p:cBhvr>
                                      <p:tavLst>
                                        <p:tav tm="0" fmla="#ppt_y-sin(pi*$)/3">
                                          <p:val>
                                            <p:fltVal val="0.5"/>
                                          </p:val>
                                        </p:tav>
                                        <p:tav tm="100000">
                                          <p:val>
                                            <p:fltVal val="1"/>
                                          </p:val>
                                        </p:tav>
                                      </p:tavLst>
                                    </p:anim>
                                    <p:anim calcmode="lin" valueType="num">
                                      <p:cBhvr>
                                        <p:cTn id="176" dur="664" tmFilter="0, 0; 0.125,0.2665; 0.25,0.4; 0.375,0.465; 0.5,0.5;  0.625,0.535; 0.75,0.6; 0.875,0.7335; 1,1">
                                          <p:stCondLst>
                                            <p:cond delay="664"/>
                                          </p:stCondLst>
                                        </p:cTn>
                                        <p:tgtEl>
                                          <p:spTgt spid="98"/>
                                        </p:tgtEl>
                                        <p:attrNameLst>
                                          <p:attrName>ppt_y</p:attrName>
                                        </p:attrNameLst>
                                      </p:cBhvr>
                                      <p:tavLst>
                                        <p:tav tm="0" fmla="#ppt_y-sin(pi*$)/9">
                                          <p:val>
                                            <p:fltVal val="0"/>
                                          </p:val>
                                        </p:tav>
                                        <p:tav tm="100000">
                                          <p:val>
                                            <p:fltVal val="1"/>
                                          </p:val>
                                        </p:tav>
                                      </p:tavLst>
                                    </p:anim>
                                    <p:anim calcmode="lin" valueType="num">
                                      <p:cBhvr>
                                        <p:cTn id="177" dur="332" tmFilter="0, 0; 0.125,0.2665; 0.25,0.4; 0.375,0.465; 0.5,0.5;  0.625,0.535; 0.75,0.6; 0.875,0.7335; 1,1">
                                          <p:stCondLst>
                                            <p:cond delay="1324"/>
                                          </p:stCondLst>
                                        </p:cTn>
                                        <p:tgtEl>
                                          <p:spTgt spid="98"/>
                                        </p:tgtEl>
                                        <p:attrNameLst>
                                          <p:attrName>ppt_y</p:attrName>
                                        </p:attrNameLst>
                                      </p:cBhvr>
                                      <p:tavLst>
                                        <p:tav tm="0" fmla="#ppt_y-sin(pi*$)/27">
                                          <p:val>
                                            <p:fltVal val="0"/>
                                          </p:val>
                                        </p:tav>
                                        <p:tav tm="100000">
                                          <p:val>
                                            <p:fltVal val="1"/>
                                          </p:val>
                                        </p:tav>
                                      </p:tavLst>
                                    </p:anim>
                                    <p:anim calcmode="lin" valueType="num">
                                      <p:cBhvr>
                                        <p:cTn id="178" dur="164" tmFilter="0, 0; 0.125,0.2665; 0.25,0.4; 0.375,0.465; 0.5,0.5;  0.625,0.535; 0.75,0.6; 0.875,0.7335; 1,1">
                                          <p:stCondLst>
                                            <p:cond delay="1656"/>
                                          </p:stCondLst>
                                        </p:cTn>
                                        <p:tgtEl>
                                          <p:spTgt spid="98"/>
                                        </p:tgtEl>
                                        <p:attrNameLst>
                                          <p:attrName>ppt_y</p:attrName>
                                        </p:attrNameLst>
                                      </p:cBhvr>
                                      <p:tavLst>
                                        <p:tav tm="0" fmla="#ppt_y-sin(pi*$)/81">
                                          <p:val>
                                            <p:fltVal val="0"/>
                                          </p:val>
                                        </p:tav>
                                        <p:tav tm="100000">
                                          <p:val>
                                            <p:fltVal val="1"/>
                                          </p:val>
                                        </p:tav>
                                      </p:tavLst>
                                    </p:anim>
                                    <p:animScale>
                                      <p:cBhvr>
                                        <p:cTn id="179" dur="26">
                                          <p:stCondLst>
                                            <p:cond delay="650"/>
                                          </p:stCondLst>
                                        </p:cTn>
                                        <p:tgtEl>
                                          <p:spTgt spid="98"/>
                                        </p:tgtEl>
                                      </p:cBhvr>
                                      <p:to x="100000" y="60000"/>
                                    </p:animScale>
                                    <p:animScale>
                                      <p:cBhvr>
                                        <p:cTn id="180" dur="166" decel="50000">
                                          <p:stCondLst>
                                            <p:cond delay="676"/>
                                          </p:stCondLst>
                                        </p:cTn>
                                        <p:tgtEl>
                                          <p:spTgt spid="98"/>
                                        </p:tgtEl>
                                      </p:cBhvr>
                                      <p:to x="100000" y="100000"/>
                                    </p:animScale>
                                    <p:animScale>
                                      <p:cBhvr>
                                        <p:cTn id="181" dur="26">
                                          <p:stCondLst>
                                            <p:cond delay="1312"/>
                                          </p:stCondLst>
                                        </p:cTn>
                                        <p:tgtEl>
                                          <p:spTgt spid="98"/>
                                        </p:tgtEl>
                                      </p:cBhvr>
                                      <p:to x="100000" y="80000"/>
                                    </p:animScale>
                                    <p:animScale>
                                      <p:cBhvr>
                                        <p:cTn id="182" dur="166" decel="50000">
                                          <p:stCondLst>
                                            <p:cond delay="1338"/>
                                          </p:stCondLst>
                                        </p:cTn>
                                        <p:tgtEl>
                                          <p:spTgt spid="98"/>
                                        </p:tgtEl>
                                      </p:cBhvr>
                                      <p:to x="100000" y="100000"/>
                                    </p:animScale>
                                    <p:animScale>
                                      <p:cBhvr>
                                        <p:cTn id="183" dur="26">
                                          <p:stCondLst>
                                            <p:cond delay="1642"/>
                                          </p:stCondLst>
                                        </p:cTn>
                                        <p:tgtEl>
                                          <p:spTgt spid="98"/>
                                        </p:tgtEl>
                                      </p:cBhvr>
                                      <p:to x="100000" y="90000"/>
                                    </p:animScale>
                                    <p:animScale>
                                      <p:cBhvr>
                                        <p:cTn id="184" dur="166" decel="50000">
                                          <p:stCondLst>
                                            <p:cond delay="1668"/>
                                          </p:stCondLst>
                                        </p:cTn>
                                        <p:tgtEl>
                                          <p:spTgt spid="98"/>
                                        </p:tgtEl>
                                      </p:cBhvr>
                                      <p:to x="100000" y="100000"/>
                                    </p:animScale>
                                    <p:animScale>
                                      <p:cBhvr>
                                        <p:cTn id="185" dur="26">
                                          <p:stCondLst>
                                            <p:cond delay="1808"/>
                                          </p:stCondLst>
                                        </p:cTn>
                                        <p:tgtEl>
                                          <p:spTgt spid="98"/>
                                        </p:tgtEl>
                                      </p:cBhvr>
                                      <p:to x="100000" y="95000"/>
                                    </p:animScale>
                                    <p:animScale>
                                      <p:cBhvr>
                                        <p:cTn id="186" dur="166" decel="50000">
                                          <p:stCondLst>
                                            <p:cond delay="1834"/>
                                          </p:stCondLst>
                                        </p:cTn>
                                        <p:tgtEl>
                                          <p:spTgt spid="98"/>
                                        </p:tgtEl>
                                      </p:cBhvr>
                                      <p:to x="100000" y="100000"/>
                                    </p:animScale>
                                  </p:childTnLst>
                                </p:cTn>
                              </p:par>
                              <p:par>
                                <p:cTn id="187" presetID="26" presetClass="entr" presetSubtype="0" fill="hold" grpId="0" nodeType="withEffect">
                                  <p:stCondLst>
                                    <p:cond delay="400"/>
                                  </p:stCondLst>
                                  <p:childTnLst>
                                    <p:set>
                                      <p:cBhvr>
                                        <p:cTn id="188" dur="1" fill="hold">
                                          <p:stCondLst>
                                            <p:cond delay="0"/>
                                          </p:stCondLst>
                                        </p:cTn>
                                        <p:tgtEl>
                                          <p:spTgt spid="90"/>
                                        </p:tgtEl>
                                        <p:attrNameLst>
                                          <p:attrName>style.visibility</p:attrName>
                                        </p:attrNameLst>
                                      </p:cBhvr>
                                      <p:to>
                                        <p:strVal val="visible"/>
                                      </p:to>
                                    </p:set>
                                    <p:animEffect transition="in" filter="wipe(down)">
                                      <p:cBhvr>
                                        <p:cTn id="189" dur="580">
                                          <p:stCondLst>
                                            <p:cond delay="0"/>
                                          </p:stCondLst>
                                        </p:cTn>
                                        <p:tgtEl>
                                          <p:spTgt spid="90"/>
                                        </p:tgtEl>
                                      </p:cBhvr>
                                    </p:animEffect>
                                    <p:anim calcmode="lin" valueType="num">
                                      <p:cBhvr>
                                        <p:cTn id="190" dur="1822" tmFilter="0,0; 0.14,0.36; 0.43,0.73; 0.71,0.91; 1.0,1.0">
                                          <p:stCondLst>
                                            <p:cond delay="0"/>
                                          </p:stCondLst>
                                        </p:cTn>
                                        <p:tgtEl>
                                          <p:spTgt spid="90"/>
                                        </p:tgtEl>
                                        <p:attrNameLst>
                                          <p:attrName>ppt_x</p:attrName>
                                        </p:attrNameLst>
                                      </p:cBhvr>
                                      <p:tavLst>
                                        <p:tav tm="0">
                                          <p:val>
                                            <p:strVal val="#ppt_x-0.25"/>
                                          </p:val>
                                        </p:tav>
                                        <p:tav tm="100000">
                                          <p:val>
                                            <p:strVal val="#ppt_x"/>
                                          </p:val>
                                        </p:tav>
                                      </p:tavLst>
                                    </p:anim>
                                    <p:anim calcmode="lin" valueType="num">
                                      <p:cBhvr>
                                        <p:cTn id="191" dur="664" tmFilter="0.0,0.0; 0.25,0.07; 0.50,0.2; 0.75,0.467; 1.0,1.0">
                                          <p:stCondLst>
                                            <p:cond delay="0"/>
                                          </p:stCondLst>
                                        </p:cTn>
                                        <p:tgtEl>
                                          <p:spTgt spid="90"/>
                                        </p:tgtEl>
                                        <p:attrNameLst>
                                          <p:attrName>ppt_y</p:attrName>
                                        </p:attrNameLst>
                                      </p:cBhvr>
                                      <p:tavLst>
                                        <p:tav tm="0" fmla="#ppt_y-sin(pi*$)/3">
                                          <p:val>
                                            <p:fltVal val="0.5"/>
                                          </p:val>
                                        </p:tav>
                                        <p:tav tm="100000">
                                          <p:val>
                                            <p:fltVal val="1"/>
                                          </p:val>
                                        </p:tav>
                                      </p:tavLst>
                                    </p:anim>
                                    <p:anim calcmode="lin" valueType="num">
                                      <p:cBhvr>
                                        <p:cTn id="192" dur="664" tmFilter="0, 0; 0.125,0.2665; 0.25,0.4; 0.375,0.465; 0.5,0.5;  0.625,0.535; 0.75,0.6; 0.875,0.7335; 1,1">
                                          <p:stCondLst>
                                            <p:cond delay="664"/>
                                          </p:stCondLst>
                                        </p:cTn>
                                        <p:tgtEl>
                                          <p:spTgt spid="90"/>
                                        </p:tgtEl>
                                        <p:attrNameLst>
                                          <p:attrName>ppt_y</p:attrName>
                                        </p:attrNameLst>
                                      </p:cBhvr>
                                      <p:tavLst>
                                        <p:tav tm="0" fmla="#ppt_y-sin(pi*$)/9">
                                          <p:val>
                                            <p:fltVal val="0"/>
                                          </p:val>
                                        </p:tav>
                                        <p:tav tm="100000">
                                          <p:val>
                                            <p:fltVal val="1"/>
                                          </p:val>
                                        </p:tav>
                                      </p:tavLst>
                                    </p:anim>
                                    <p:anim calcmode="lin" valueType="num">
                                      <p:cBhvr>
                                        <p:cTn id="193" dur="332" tmFilter="0, 0; 0.125,0.2665; 0.25,0.4; 0.375,0.465; 0.5,0.5;  0.625,0.535; 0.75,0.6; 0.875,0.7335; 1,1">
                                          <p:stCondLst>
                                            <p:cond delay="1324"/>
                                          </p:stCondLst>
                                        </p:cTn>
                                        <p:tgtEl>
                                          <p:spTgt spid="90"/>
                                        </p:tgtEl>
                                        <p:attrNameLst>
                                          <p:attrName>ppt_y</p:attrName>
                                        </p:attrNameLst>
                                      </p:cBhvr>
                                      <p:tavLst>
                                        <p:tav tm="0" fmla="#ppt_y-sin(pi*$)/27">
                                          <p:val>
                                            <p:fltVal val="0"/>
                                          </p:val>
                                        </p:tav>
                                        <p:tav tm="100000">
                                          <p:val>
                                            <p:fltVal val="1"/>
                                          </p:val>
                                        </p:tav>
                                      </p:tavLst>
                                    </p:anim>
                                    <p:anim calcmode="lin" valueType="num">
                                      <p:cBhvr>
                                        <p:cTn id="194" dur="164" tmFilter="0, 0; 0.125,0.2665; 0.25,0.4; 0.375,0.465; 0.5,0.5;  0.625,0.535; 0.75,0.6; 0.875,0.7335; 1,1">
                                          <p:stCondLst>
                                            <p:cond delay="1656"/>
                                          </p:stCondLst>
                                        </p:cTn>
                                        <p:tgtEl>
                                          <p:spTgt spid="90"/>
                                        </p:tgtEl>
                                        <p:attrNameLst>
                                          <p:attrName>ppt_y</p:attrName>
                                        </p:attrNameLst>
                                      </p:cBhvr>
                                      <p:tavLst>
                                        <p:tav tm="0" fmla="#ppt_y-sin(pi*$)/81">
                                          <p:val>
                                            <p:fltVal val="0"/>
                                          </p:val>
                                        </p:tav>
                                        <p:tav tm="100000">
                                          <p:val>
                                            <p:fltVal val="1"/>
                                          </p:val>
                                        </p:tav>
                                      </p:tavLst>
                                    </p:anim>
                                    <p:animScale>
                                      <p:cBhvr>
                                        <p:cTn id="195" dur="26">
                                          <p:stCondLst>
                                            <p:cond delay="650"/>
                                          </p:stCondLst>
                                        </p:cTn>
                                        <p:tgtEl>
                                          <p:spTgt spid="90"/>
                                        </p:tgtEl>
                                      </p:cBhvr>
                                      <p:to x="100000" y="60000"/>
                                    </p:animScale>
                                    <p:animScale>
                                      <p:cBhvr>
                                        <p:cTn id="196" dur="166" decel="50000">
                                          <p:stCondLst>
                                            <p:cond delay="676"/>
                                          </p:stCondLst>
                                        </p:cTn>
                                        <p:tgtEl>
                                          <p:spTgt spid="90"/>
                                        </p:tgtEl>
                                      </p:cBhvr>
                                      <p:to x="100000" y="100000"/>
                                    </p:animScale>
                                    <p:animScale>
                                      <p:cBhvr>
                                        <p:cTn id="197" dur="26">
                                          <p:stCondLst>
                                            <p:cond delay="1312"/>
                                          </p:stCondLst>
                                        </p:cTn>
                                        <p:tgtEl>
                                          <p:spTgt spid="90"/>
                                        </p:tgtEl>
                                      </p:cBhvr>
                                      <p:to x="100000" y="80000"/>
                                    </p:animScale>
                                    <p:animScale>
                                      <p:cBhvr>
                                        <p:cTn id="198" dur="166" decel="50000">
                                          <p:stCondLst>
                                            <p:cond delay="1338"/>
                                          </p:stCondLst>
                                        </p:cTn>
                                        <p:tgtEl>
                                          <p:spTgt spid="90"/>
                                        </p:tgtEl>
                                      </p:cBhvr>
                                      <p:to x="100000" y="100000"/>
                                    </p:animScale>
                                    <p:animScale>
                                      <p:cBhvr>
                                        <p:cTn id="199" dur="26">
                                          <p:stCondLst>
                                            <p:cond delay="1642"/>
                                          </p:stCondLst>
                                        </p:cTn>
                                        <p:tgtEl>
                                          <p:spTgt spid="90"/>
                                        </p:tgtEl>
                                      </p:cBhvr>
                                      <p:to x="100000" y="90000"/>
                                    </p:animScale>
                                    <p:animScale>
                                      <p:cBhvr>
                                        <p:cTn id="200" dur="166" decel="50000">
                                          <p:stCondLst>
                                            <p:cond delay="1668"/>
                                          </p:stCondLst>
                                        </p:cTn>
                                        <p:tgtEl>
                                          <p:spTgt spid="90"/>
                                        </p:tgtEl>
                                      </p:cBhvr>
                                      <p:to x="100000" y="100000"/>
                                    </p:animScale>
                                    <p:animScale>
                                      <p:cBhvr>
                                        <p:cTn id="201" dur="26">
                                          <p:stCondLst>
                                            <p:cond delay="1808"/>
                                          </p:stCondLst>
                                        </p:cTn>
                                        <p:tgtEl>
                                          <p:spTgt spid="90"/>
                                        </p:tgtEl>
                                      </p:cBhvr>
                                      <p:to x="100000" y="95000"/>
                                    </p:animScale>
                                    <p:animScale>
                                      <p:cBhvr>
                                        <p:cTn id="202" dur="166" decel="50000">
                                          <p:stCondLst>
                                            <p:cond delay="1834"/>
                                          </p:stCondLst>
                                        </p:cTn>
                                        <p:tgtEl>
                                          <p:spTgt spid="90"/>
                                        </p:tgtEl>
                                      </p:cBhvr>
                                      <p:to x="100000" y="100000"/>
                                    </p:animScale>
                                  </p:childTnLst>
                                </p:cTn>
                              </p:par>
                              <p:par>
                                <p:cTn id="203" presetID="26" presetClass="entr" presetSubtype="0" fill="hold" grpId="0" nodeType="withEffect">
                                  <p:stCondLst>
                                    <p:cond delay="0"/>
                                  </p:stCondLst>
                                  <p:childTnLst>
                                    <p:set>
                                      <p:cBhvr>
                                        <p:cTn id="204" dur="1" fill="hold">
                                          <p:stCondLst>
                                            <p:cond delay="0"/>
                                          </p:stCondLst>
                                        </p:cTn>
                                        <p:tgtEl>
                                          <p:spTgt spid="91"/>
                                        </p:tgtEl>
                                        <p:attrNameLst>
                                          <p:attrName>style.visibility</p:attrName>
                                        </p:attrNameLst>
                                      </p:cBhvr>
                                      <p:to>
                                        <p:strVal val="visible"/>
                                      </p:to>
                                    </p:set>
                                    <p:animEffect transition="in" filter="wipe(down)">
                                      <p:cBhvr>
                                        <p:cTn id="205" dur="580">
                                          <p:stCondLst>
                                            <p:cond delay="0"/>
                                          </p:stCondLst>
                                        </p:cTn>
                                        <p:tgtEl>
                                          <p:spTgt spid="91"/>
                                        </p:tgtEl>
                                      </p:cBhvr>
                                    </p:animEffect>
                                    <p:anim calcmode="lin" valueType="num">
                                      <p:cBhvr>
                                        <p:cTn id="206" dur="1822" tmFilter="0,0; 0.14,0.36; 0.43,0.73; 0.71,0.91; 1.0,1.0">
                                          <p:stCondLst>
                                            <p:cond delay="0"/>
                                          </p:stCondLst>
                                        </p:cTn>
                                        <p:tgtEl>
                                          <p:spTgt spid="91"/>
                                        </p:tgtEl>
                                        <p:attrNameLst>
                                          <p:attrName>ppt_x</p:attrName>
                                        </p:attrNameLst>
                                      </p:cBhvr>
                                      <p:tavLst>
                                        <p:tav tm="0">
                                          <p:val>
                                            <p:strVal val="#ppt_x-0.25"/>
                                          </p:val>
                                        </p:tav>
                                        <p:tav tm="100000">
                                          <p:val>
                                            <p:strVal val="#ppt_x"/>
                                          </p:val>
                                        </p:tav>
                                      </p:tavLst>
                                    </p:anim>
                                    <p:anim calcmode="lin" valueType="num">
                                      <p:cBhvr>
                                        <p:cTn id="207" dur="664" tmFilter="0.0,0.0; 0.25,0.07; 0.50,0.2; 0.75,0.467; 1.0,1.0">
                                          <p:stCondLst>
                                            <p:cond delay="0"/>
                                          </p:stCondLst>
                                        </p:cTn>
                                        <p:tgtEl>
                                          <p:spTgt spid="91"/>
                                        </p:tgtEl>
                                        <p:attrNameLst>
                                          <p:attrName>ppt_y</p:attrName>
                                        </p:attrNameLst>
                                      </p:cBhvr>
                                      <p:tavLst>
                                        <p:tav tm="0" fmla="#ppt_y-sin(pi*$)/3">
                                          <p:val>
                                            <p:fltVal val="0.5"/>
                                          </p:val>
                                        </p:tav>
                                        <p:tav tm="100000">
                                          <p:val>
                                            <p:fltVal val="1"/>
                                          </p:val>
                                        </p:tav>
                                      </p:tavLst>
                                    </p:anim>
                                    <p:anim calcmode="lin" valueType="num">
                                      <p:cBhvr>
                                        <p:cTn id="208" dur="664" tmFilter="0, 0; 0.125,0.2665; 0.25,0.4; 0.375,0.465; 0.5,0.5;  0.625,0.535; 0.75,0.6; 0.875,0.7335; 1,1">
                                          <p:stCondLst>
                                            <p:cond delay="664"/>
                                          </p:stCondLst>
                                        </p:cTn>
                                        <p:tgtEl>
                                          <p:spTgt spid="91"/>
                                        </p:tgtEl>
                                        <p:attrNameLst>
                                          <p:attrName>ppt_y</p:attrName>
                                        </p:attrNameLst>
                                      </p:cBhvr>
                                      <p:tavLst>
                                        <p:tav tm="0" fmla="#ppt_y-sin(pi*$)/9">
                                          <p:val>
                                            <p:fltVal val="0"/>
                                          </p:val>
                                        </p:tav>
                                        <p:tav tm="100000">
                                          <p:val>
                                            <p:fltVal val="1"/>
                                          </p:val>
                                        </p:tav>
                                      </p:tavLst>
                                    </p:anim>
                                    <p:anim calcmode="lin" valueType="num">
                                      <p:cBhvr>
                                        <p:cTn id="209" dur="332" tmFilter="0, 0; 0.125,0.2665; 0.25,0.4; 0.375,0.465; 0.5,0.5;  0.625,0.535; 0.75,0.6; 0.875,0.7335; 1,1">
                                          <p:stCondLst>
                                            <p:cond delay="1324"/>
                                          </p:stCondLst>
                                        </p:cTn>
                                        <p:tgtEl>
                                          <p:spTgt spid="91"/>
                                        </p:tgtEl>
                                        <p:attrNameLst>
                                          <p:attrName>ppt_y</p:attrName>
                                        </p:attrNameLst>
                                      </p:cBhvr>
                                      <p:tavLst>
                                        <p:tav tm="0" fmla="#ppt_y-sin(pi*$)/27">
                                          <p:val>
                                            <p:fltVal val="0"/>
                                          </p:val>
                                        </p:tav>
                                        <p:tav tm="100000">
                                          <p:val>
                                            <p:fltVal val="1"/>
                                          </p:val>
                                        </p:tav>
                                      </p:tavLst>
                                    </p:anim>
                                    <p:anim calcmode="lin" valueType="num">
                                      <p:cBhvr>
                                        <p:cTn id="210" dur="164" tmFilter="0, 0; 0.125,0.2665; 0.25,0.4; 0.375,0.465; 0.5,0.5;  0.625,0.535; 0.75,0.6; 0.875,0.7335; 1,1">
                                          <p:stCondLst>
                                            <p:cond delay="1656"/>
                                          </p:stCondLst>
                                        </p:cTn>
                                        <p:tgtEl>
                                          <p:spTgt spid="91"/>
                                        </p:tgtEl>
                                        <p:attrNameLst>
                                          <p:attrName>ppt_y</p:attrName>
                                        </p:attrNameLst>
                                      </p:cBhvr>
                                      <p:tavLst>
                                        <p:tav tm="0" fmla="#ppt_y-sin(pi*$)/81">
                                          <p:val>
                                            <p:fltVal val="0"/>
                                          </p:val>
                                        </p:tav>
                                        <p:tav tm="100000">
                                          <p:val>
                                            <p:fltVal val="1"/>
                                          </p:val>
                                        </p:tav>
                                      </p:tavLst>
                                    </p:anim>
                                    <p:animScale>
                                      <p:cBhvr>
                                        <p:cTn id="211" dur="26">
                                          <p:stCondLst>
                                            <p:cond delay="650"/>
                                          </p:stCondLst>
                                        </p:cTn>
                                        <p:tgtEl>
                                          <p:spTgt spid="91"/>
                                        </p:tgtEl>
                                      </p:cBhvr>
                                      <p:to x="100000" y="60000"/>
                                    </p:animScale>
                                    <p:animScale>
                                      <p:cBhvr>
                                        <p:cTn id="212" dur="166" decel="50000">
                                          <p:stCondLst>
                                            <p:cond delay="676"/>
                                          </p:stCondLst>
                                        </p:cTn>
                                        <p:tgtEl>
                                          <p:spTgt spid="91"/>
                                        </p:tgtEl>
                                      </p:cBhvr>
                                      <p:to x="100000" y="100000"/>
                                    </p:animScale>
                                    <p:animScale>
                                      <p:cBhvr>
                                        <p:cTn id="213" dur="26">
                                          <p:stCondLst>
                                            <p:cond delay="1312"/>
                                          </p:stCondLst>
                                        </p:cTn>
                                        <p:tgtEl>
                                          <p:spTgt spid="91"/>
                                        </p:tgtEl>
                                      </p:cBhvr>
                                      <p:to x="100000" y="80000"/>
                                    </p:animScale>
                                    <p:animScale>
                                      <p:cBhvr>
                                        <p:cTn id="214" dur="166" decel="50000">
                                          <p:stCondLst>
                                            <p:cond delay="1338"/>
                                          </p:stCondLst>
                                        </p:cTn>
                                        <p:tgtEl>
                                          <p:spTgt spid="91"/>
                                        </p:tgtEl>
                                      </p:cBhvr>
                                      <p:to x="100000" y="100000"/>
                                    </p:animScale>
                                    <p:animScale>
                                      <p:cBhvr>
                                        <p:cTn id="215" dur="26">
                                          <p:stCondLst>
                                            <p:cond delay="1642"/>
                                          </p:stCondLst>
                                        </p:cTn>
                                        <p:tgtEl>
                                          <p:spTgt spid="91"/>
                                        </p:tgtEl>
                                      </p:cBhvr>
                                      <p:to x="100000" y="90000"/>
                                    </p:animScale>
                                    <p:animScale>
                                      <p:cBhvr>
                                        <p:cTn id="216" dur="166" decel="50000">
                                          <p:stCondLst>
                                            <p:cond delay="1668"/>
                                          </p:stCondLst>
                                        </p:cTn>
                                        <p:tgtEl>
                                          <p:spTgt spid="91"/>
                                        </p:tgtEl>
                                      </p:cBhvr>
                                      <p:to x="100000" y="100000"/>
                                    </p:animScale>
                                    <p:animScale>
                                      <p:cBhvr>
                                        <p:cTn id="217" dur="26">
                                          <p:stCondLst>
                                            <p:cond delay="1808"/>
                                          </p:stCondLst>
                                        </p:cTn>
                                        <p:tgtEl>
                                          <p:spTgt spid="91"/>
                                        </p:tgtEl>
                                      </p:cBhvr>
                                      <p:to x="100000" y="95000"/>
                                    </p:animScale>
                                    <p:animScale>
                                      <p:cBhvr>
                                        <p:cTn id="218" dur="166" decel="50000">
                                          <p:stCondLst>
                                            <p:cond delay="1834"/>
                                          </p:stCondLst>
                                        </p:cTn>
                                        <p:tgtEl>
                                          <p:spTgt spid="91"/>
                                        </p:tgtEl>
                                      </p:cBhvr>
                                      <p:to x="100000" y="100000"/>
                                    </p:animScale>
                                  </p:childTnLst>
                                </p:cTn>
                              </p:par>
                              <p:par>
                                <p:cTn id="219" presetID="26" presetClass="entr" presetSubtype="0" fill="hold" grpId="0" nodeType="withEffect">
                                  <p:stCondLst>
                                    <p:cond delay="400"/>
                                  </p:stCondLst>
                                  <p:childTnLst>
                                    <p:set>
                                      <p:cBhvr>
                                        <p:cTn id="220" dur="1" fill="hold">
                                          <p:stCondLst>
                                            <p:cond delay="0"/>
                                          </p:stCondLst>
                                        </p:cTn>
                                        <p:tgtEl>
                                          <p:spTgt spid="92"/>
                                        </p:tgtEl>
                                        <p:attrNameLst>
                                          <p:attrName>style.visibility</p:attrName>
                                        </p:attrNameLst>
                                      </p:cBhvr>
                                      <p:to>
                                        <p:strVal val="visible"/>
                                      </p:to>
                                    </p:set>
                                    <p:animEffect transition="in" filter="wipe(down)">
                                      <p:cBhvr>
                                        <p:cTn id="221" dur="580">
                                          <p:stCondLst>
                                            <p:cond delay="0"/>
                                          </p:stCondLst>
                                        </p:cTn>
                                        <p:tgtEl>
                                          <p:spTgt spid="92"/>
                                        </p:tgtEl>
                                      </p:cBhvr>
                                    </p:animEffect>
                                    <p:anim calcmode="lin" valueType="num">
                                      <p:cBhvr>
                                        <p:cTn id="222" dur="1822" tmFilter="0,0; 0.14,0.36; 0.43,0.73; 0.71,0.91; 1.0,1.0">
                                          <p:stCondLst>
                                            <p:cond delay="0"/>
                                          </p:stCondLst>
                                        </p:cTn>
                                        <p:tgtEl>
                                          <p:spTgt spid="92"/>
                                        </p:tgtEl>
                                        <p:attrNameLst>
                                          <p:attrName>ppt_x</p:attrName>
                                        </p:attrNameLst>
                                      </p:cBhvr>
                                      <p:tavLst>
                                        <p:tav tm="0">
                                          <p:val>
                                            <p:strVal val="#ppt_x-0.25"/>
                                          </p:val>
                                        </p:tav>
                                        <p:tav tm="100000">
                                          <p:val>
                                            <p:strVal val="#ppt_x"/>
                                          </p:val>
                                        </p:tav>
                                      </p:tavLst>
                                    </p:anim>
                                    <p:anim calcmode="lin" valueType="num">
                                      <p:cBhvr>
                                        <p:cTn id="223" dur="664" tmFilter="0.0,0.0; 0.25,0.07; 0.50,0.2; 0.75,0.467; 1.0,1.0">
                                          <p:stCondLst>
                                            <p:cond delay="0"/>
                                          </p:stCondLst>
                                        </p:cTn>
                                        <p:tgtEl>
                                          <p:spTgt spid="92"/>
                                        </p:tgtEl>
                                        <p:attrNameLst>
                                          <p:attrName>ppt_y</p:attrName>
                                        </p:attrNameLst>
                                      </p:cBhvr>
                                      <p:tavLst>
                                        <p:tav tm="0" fmla="#ppt_y-sin(pi*$)/3">
                                          <p:val>
                                            <p:fltVal val="0.5"/>
                                          </p:val>
                                        </p:tav>
                                        <p:tav tm="100000">
                                          <p:val>
                                            <p:fltVal val="1"/>
                                          </p:val>
                                        </p:tav>
                                      </p:tavLst>
                                    </p:anim>
                                    <p:anim calcmode="lin" valueType="num">
                                      <p:cBhvr>
                                        <p:cTn id="224" dur="664" tmFilter="0, 0; 0.125,0.2665; 0.25,0.4; 0.375,0.465; 0.5,0.5;  0.625,0.535; 0.75,0.6; 0.875,0.7335; 1,1">
                                          <p:stCondLst>
                                            <p:cond delay="664"/>
                                          </p:stCondLst>
                                        </p:cTn>
                                        <p:tgtEl>
                                          <p:spTgt spid="92"/>
                                        </p:tgtEl>
                                        <p:attrNameLst>
                                          <p:attrName>ppt_y</p:attrName>
                                        </p:attrNameLst>
                                      </p:cBhvr>
                                      <p:tavLst>
                                        <p:tav tm="0" fmla="#ppt_y-sin(pi*$)/9">
                                          <p:val>
                                            <p:fltVal val="0"/>
                                          </p:val>
                                        </p:tav>
                                        <p:tav tm="100000">
                                          <p:val>
                                            <p:fltVal val="1"/>
                                          </p:val>
                                        </p:tav>
                                      </p:tavLst>
                                    </p:anim>
                                    <p:anim calcmode="lin" valueType="num">
                                      <p:cBhvr>
                                        <p:cTn id="225" dur="332" tmFilter="0, 0; 0.125,0.2665; 0.25,0.4; 0.375,0.465; 0.5,0.5;  0.625,0.535; 0.75,0.6; 0.875,0.7335; 1,1">
                                          <p:stCondLst>
                                            <p:cond delay="1324"/>
                                          </p:stCondLst>
                                        </p:cTn>
                                        <p:tgtEl>
                                          <p:spTgt spid="92"/>
                                        </p:tgtEl>
                                        <p:attrNameLst>
                                          <p:attrName>ppt_y</p:attrName>
                                        </p:attrNameLst>
                                      </p:cBhvr>
                                      <p:tavLst>
                                        <p:tav tm="0" fmla="#ppt_y-sin(pi*$)/27">
                                          <p:val>
                                            <p:fltVal val="0"/>
                                          </p:val>
                                        </p:tav>
                                        <p:tav tm="100000">
                                          <p:val>
                                            <p:fltVal val="1"/>
                                          </p:val>
                                        </p:tav>
                                      </p:tavLst>
                                    </p:anim>
                                    <p:anim calcmode="lin" valueType="num">
                                      <p:cBhvr>
                                        <p:cTn id="226" dur="164" tmFilter="0, 0; 0.125,0.2665; 0.25,0.4; 0.375,0.465; 0.5,0.5;  0.625,0.535; 0.75,0.6; 0.875,0.7335; 1,1">
                                          <p:stCondLst>
                                            <p:cond delay="1656"/>
                                          </p:stCondLst>
                                        </p:cTn>
                                        <p:tgtEl>
                                          <p:spTgt spid="92"/>
                                        </p:tgtEl>
                                        <p:attrNameLst>
                                          <p:attrName>ppt_y</p:attrName>
                                        </p:attrNameLst>
                                      </p:cBhvr>
                                      <p:tavLst>
                                        <p:tav tm="0" fmla="#ppt_y-sin(pi*$)/81">
                                          <p:val>
                                            <p:fltVal val="0"/>
                                          </p:val>
                                        </p:tav>
                                        <p:tav tm="100000">
                                          <p:val>
                                            <p:fltVal val="1"/>
                                          </p:val>
                                        </p:tav>
                                      </p:tavLst>
                                    </p:anim>
                                    <p:animScale>
                                      <p:cBhvr>
                                        <p:cTn id="227" dur="26">
                                          <p:stCondLst>
                                            <p:cond delay="650"/>
                                          </p:stCondLst>
                                        </p:cTn>
                                        <p:tgtEl>
                                          <p:spTgt spid="92"/>
                                        </p:tgtEl>
                                      </p:cBhvr>
                                      <p:to x="100000" y="60000"/>
                                    </p:animScale>
                                    <p:animScale>
                                      <p:cBhvr>
                                        <p:cTn id="228" dur="166" decel="50000">
                                          <p:stCondLst>
                                            <p:cond delay="676"/>
                                          </p:stCondLst>
                                        </p:cTn>
                                        <p:tgtEl>
                                          <p:spTgt spid="92"/>
                                        </p:tgtEl>
                                      </p:cBhvr>
                                      <p:to x="100000" y="100000"/>
                                    </p:animScale>
                                    <p:animScale>
                                      <p:cBhvr>
                                        <p:cTn id="229" dur="26">
                                          <p:stCondLst>
                                            <p:cond delay="1312"/>
                                          </p:stCondLst>
                                        </p:cTn>
                                        <p:tgtEl>
                                          <p:spTgt spid="92"/>
                                        </p:tgtEl>
                                      </p:cBhvr>
                                      <p:to x="100000" y="80000"/>
                                    </p:animScale>
                                    <p:animScale>
                                      <p:cBhvr>
                                        <p:cTn id="230" dur="166" decel="50000">
                                          <p:stCondLst>
                                            <p:cond delay="1338"/>
                                          </p:stCondLst>
                                        </p:cTn>
                                        <p:tgtEl>
                                          <p:spTgt spid="92"/>
                                        </p:tgtEl>
                                      </p:cBhvr>
                                      <p:to x="100000" y="100000"/>
                                    </p:animScale>
                                    <p:animScale>
                                      <p:cBhvr>
                                        <p:cTn id="231" dur="26">
                                          <p:stCondLst>
                                            <p:cond delay="1642"/>
                                          </p:stCondLst>
                                        </p:cTn>
                                        <p:tgtEl>
                                          <p:spTgt spid="92"/>
                                        </p:tgtEl>
                                      </p:cBhvr>
                                      <p:to x="100000" y="90000"/>
                                    </p:animScale>
                                    <p:animScale>
                                      <p:cBhvr>
                                        <p:cTn id="232" dur="166" decel="50000">
                                          <p:stCondLst>
                                            <p:cond delay="1668"/>
                                          </p:stCondLst>
                                        </p:cTn>
                                        <p:tgtEl>
                                          <p:spTgt spid="92"/>
                                        </p:tgtEl>
                                      </p:cBhvr>
                                      <p:to x="100000" y="100000"/>
                                    </p:animScale>
                                    <p:animScale>
                                      <p:cBhvr>
                                        <p:cTn id="233" dur="26">
                                          <p:stCondLst>
                                            <p:cond delay="1808"/>
                                          </p:stCondLst>
                                        </p:cTn>
                                        <p:tgtEl>
                                          <p:spTgt spid="92"/>
                                        </p:tgtEl>
                                      </p:cBhvr>
                                      <p:to x="100000" y="95000"/>
                                    </p:animScale>
                                    <p:animScale>
                                      <p:cBhvr>
                                        <p:cTn id="234" dur="166" decel="50000">
                                          <p:stCondLst>
                                            <p:cond delay="1834"/>
                                          </p:stCondLst>
                                        </p:cTn>
                                        <p:tgtEl>
                                          <p:spTgt spid="92"/>
                                        </p:tgtEl>
                                      </p:cBhvr>
                                      <p:to x="100000" y="100000"/>
                                    </p:animScale>
                                  </p:childTnLst>
                                </p:cTn>
                              </p:par>
                              <p:par>
                                <p:cTn id="235" presetID="26" presetClass="entr" presetSubtype="0" fill="hold" grpId="0" nodeType="withEffect">
                                  <p:stCondLst>
                                    <p:cond delay="0"/>
                                  </p:stCondLst>
                                  <p:childTnLst>
                                    <p:set>
                                      <p:cBhvr>
                                        <p:cTn id="236" dur="1" fill="hold">
                                          <p:stCondLst>
                                            <p:cond delay="0"/>
                                          </p:stCondLst>
                                        </p:cTn>
                                        <p:tgtEl>
                                          <p:spTgt spid="99"/>
                                        </p:tgtEl>
                                        <p:attrNameLst>
                                          <p:attrName>style.visibility</p:attrName>
                                        </p:attrNameLst>
                                      </p:cBhvr>
                                      <p:to>
                                        <p:strVal val="visible"/>
                                      </p:to>
                                    </p:set>
                                    <p:animEffect transition="in" filter="wipe(down)">
                                      <p:cBhvr>
                                        <p:cTn id="237" dur="580">
                                          <p:stCondLst>
                                            <p:cond delay="0"/>
                                          </p:stCondLst>
                                        </p:cTn>
                                        <p:tgtEl>
                                          <p:spTgt spid="99"/>
                                        </p:tgtEl>
                                      </p:cBhvr>
                                    </p:animEffect>
                                    <p:anim calcmode="lin" valueType="num">
                                      <p:cBhvr>
                                        <p:cTn id="238" dur="1822" tmFilter="0,0; 0.14,0.36; 0.43,0.73; 0.71,0.91; 1.0,1.0">
                                          <p:stCondLst>
                                            <p:cond delay="0"/>
                                          </p:stCondLst>
                                        </p:cTn>
                                        <p:tgtEl>
                                          <p:spTgt spid="99"/>
                                        </p:tgtEl>
                                        <p:attrNameLst>
                                          <p:attrName>ppt_x</p:attrName>
                                        </p:attrNameLst>
                                      </p:cBhvr>
                                      <p:tavLst>
                                        <p:tav tm="0">
                                          <p:val>
                                            <p:strVal val="#ppt_x-0.25"/>
                                          </p:val>
                                        </p:tav>
                                        <p:tav tm="100000">
                                          <p:val>
                                            <p:strVal val="#ppt_x"/>
                                          </p:val>
                                        </p:tav>
                                      </p:tavLst>
                                    </p:anim>
                                    <p:anim calcmode="lin" valueType="num">
                                      <p:cBhvr>
                                        <p:cTn id="239" dur="664" tmFilter="0.0,0.0; 0.25,0.07; 0.50,0.2; 0.75,0.467; 1.0,1.0">
                                          <p:stCondLst>
                                            <p:cond delay="0"/>
                                          </p:stCondLst>
                                        </p:cTn>
                                        <p:tgtEl>
                                          <p:spTgt spid="99"/>
                                        </p:tgtEl>
                                        <p:attrNameLst>
                                          <p:attrName>ppt_y</p:attrName>
                                        </p:attrNameLst>
                                      </p:cBhvr>
                                      <p:tavLst>
                                        <p:tav tm="0" fmla="#ppt_y-sin(pi*$)/3">
                                          <p:val>
                                            <p:fltVal val="0.5"/>
                                          </p:val>
                                        </p:tav>
                                        <p:tav tm="100000">
                                          <p:val>
                                            <p:fltVal val="1"/>
                                          </p:val>
                                        </p:tav>
                                      </p:tavLst>
                                    </p:anim>
                                    <p:anim calcmode="lin" valueType="num">
                                      <p:cBhvr>
                                        <p:cTn id="240" dur="664" tmFilter="0, 0; 0.125,0.2665; 0.25,0.4; 0.375,0.465; 0.5,0.5;  0.625,0.535; 0.75,0.6; 0.875,0.7335; 1,1">
                                          <p:stCondLst>
                                            <p:cond delay="664"/>
                                          </p:stCondLst>
                                        </p:cTn>
                                        <p:tgtEl>
                                          <p:spTgt spid="99"/>
                                        </p:tgtEl>
                                        <p:attrNameLst>
                                          <p:attrName>ppt_y</p:attrName>
                                        </p:attrNameLst>
                                      </p:cBhvr>
                                      <p:tavLst>
                                        <p:tav tm="0" fmla="#ppt_y-sin(pi*$)/9">
                                          <p:val>
                                            <p:fltVal val="0"/>
                                          </p:val>
                                        </p:tav>
                                        <p:tav tm="100000">
                                          <p:val>
                                            <p:fltVal val="1"/>
                                          </p:val>
                                        </p:tav>
                                      </p:tavLst>
                                    </p:anim>
                                    <p:anim calcmode="lin" valueType="num">
                                      <p:cBhvr>
                                        <p:cTn id="241" dur="332" tmFilter="0, 0; 0.125,0.2665; 0.25,0.4; 0.375,0.465; 0.5,0.5;  0.625,0.535; 0.75,0.6; 0.875,0.7335; 1,1">
                                          <p:stCondLst>
                                            <p:cond delay="1324"/>
                                          </p:stCondLst>
                                        </p:cTn>
                                        <p:tgtEl>
                                          <p:spTgt spid="99"/>
                                        </p:tgtEl>
                                        <p:attrNameLst>
                                          <p:attrName>ppt_y</p:attrName>
                                        </p:attrNameLst>
                                      </p:cBhvr>
                                      <p:tavLst>
                                        <p:tav tm="0" fmla="#ppt_y-sin(pi*$)/27">
                                          <p:val>
                                            <p:fltVal val="0"/>
                                          </p:val>
                                        </p:tav>
                                        <p:tav tm="100000">
                                          <p:val>
                                            <p:fltVal val="1"/>
                                          </p:val>
                                        </p:tav>
                                      </p:tavLst>
                                    </p:anim>
                                    <p:anim calcmode="lin" valueType="num">
                                      <p:cBhvr>
                                        <p:cTn id="242" dur="164" tmFilter="0, 0; 0.125,0.2665; 0.25,0.4; 0.375,0.465; 0.5,0.5;  0.625,0.535; 0.75,0.6; 0.875,0.7335; 1,1">
                                          <p:stCondLst>
                                            <p:cond delay="1656"/>
                                          </p:stCondLst>
                                        </p:cTn>
                                        <p:tgtEl>
                                          <p:spTgt spid="99"/>
                                        </p:tgtEl>
                                        <p:attrNameLst>
                                          <p:attrName>ppt_y</p:attrName>
                                        </p:attrNameLst>
                                      </p:cBhvr>
                                      <p:tavLst>
                                        <p:tav tm="0" fmla="#ppt_y-sin(pi*$)/81">
                                          <p:val>
                                            <p:fltVal val="0"/>
                                          </p:val>
                                        </p:tav>
                                        <p:tav tm="100000">
                                          <p:val>
                                            <p:fltVal val="1"/>
                                          </p:val>
                                        </p:tav>
                                      </p:tavLst>
                                    </p:anim>
                                    <p:animScale>
                                      <p:cBhvr>
                                        <p:cTn id="243" dur="26">
                                          <p:stCondLst>
                                            <p:cond delay="650"/>
                                          </p:stCondLst>
                                        </p:cTn>
                                        <p:tgtEl>
                                          <p:spTgt spid="99"/>
                                        </p:tgtEl>
                                      </p:cBhvr>
                                      <p:to x="100000" y="60000"/>
                                    </p:animScale>
                                    <p:animScale>
                                      <p:cBhvr>
                                        <p:cTn id="244" dur="166" decel="50000">
                                          <p:stCondLst>
                                            <p:cond delay="676"/>
                                          </p:stCondLst>
                                        </p:cTn>
                                        <p:tgtEl>
                                          <p:spTgt spid="99"/>
                                        </p:tgtEl>
                                      </p:cBhvr>
                                      <p:to x="100000" y="100000"/>
                                    </p:animScale>
                                    <p:animScale>
                                      <p:cBhvr>
                                        <p:cTn id="245" dur="26">
                                          <p:stCondLst>
                                            <p:cond delay="1312"/>
                                          </p:stCondLst>
                                        </p:cTn>
                                        <p:tgtEl>
                                          <p:spTgt spid="99"/>
                                        </p:tgtEl>
                                      </p:cBhvr>
                                      <p:to x="100000" y="80000"/>
                                    </p:animScale>
                                    <p:animScale>
                                      <p:cBhvr>
                                        <p:cTn id="246" dur="166" decel="50000">
                                          <p:stCondLst>
                                            <p:cond delay="1338"/>
                                          </p:stCondLst>
                                        </p:cTn>
                                        <p:tgtEl>
                                          <p:spTgt spid="99"/>
                                        </p:tgtEl>
                                      </p:cBhvr>
                                      <p:to x="100000" y="100000"/>
                                    </p:animScale>
                                    <p:animScale>
                                      <p:cBhvr>
                                        <p:cTn id="247" dur="26">
                                          <p:stCondLst>
                                            <p:cond delay="1642"/>
                                          </p:stCondLst>
                                        </p:cTn>
                                        <p:tgtEl>
                                          <p:spTgt spid="99"/>
                                        </p:tgtEl>
                                      </p:cBhvr>
                                      <p:to x="100000" y="90000"/>
                                    </p:animScale>
                                    <p:animScale>
                                      <p:cBhvr>
                                        <p:cTn id="248" dur="166" decel="50000">
                                          <p:stCondLst>
                                            <p:cond delay="1668"/>
                                          </p:stCondLst>
                                        </p:cTn>
                                        <p:tgtEl>
                                          <p:spTgt spid="99"/>
                                        </p:tgtEl>
                                      </p:cBhvr>
                                      <p:to x="100000" y="100000"/>
                                    </p:animScale>
                                    <p:animScale>
                                      <p:cBhvr>
                                        <p:cTn id="249" dur="26">
                                          <p:stCondLst>
                                            <p:cond delay="1808"/>
                                          </p:stCondLst>
                                        </p:cTn>
                                        <p:tgtEl>
                                          <p:spTgt spid="99"/>
                                        </p:tgtEl>
                                      </p:cBhvr>
                                      <p:to x="100000" y="95000"/>
                                    </p:animScale>
                                    <p:animScale>
                                      <p:cBhvr>
                                        <p:cTn id="250" dur="166" decel="50000">
                                          <p:stCondLst>
                                            <p:cond delay="1834"/>
                                          </p:stCondLst>
                                        </p:cTn>
                                        <p:tgtEl>
                                          <p:spTgt spid="99"/>
                                        </p:tgtEl>
                                      </p:cBhvr>
                                      <p:to x="100000" y="100000"/>
                                    </p:animScale>
                                  </p:childTnLst>
                                </p:cTn>
                              </p:par>
                              <p:par>
                                <p:cTn id="251" presetID="10" presetClass="entr" presetSubtype="0" fill="hold" nodeType="withEffect">
                                  <p:stCondLst>
                                    <p:cond delay="0"/>
                                  </p:stCondLst>
                                  <p:childTnLst>
                                    <p:set>
                                      <p:cBhvr>
                                        <p:cTn id="252" dur="1" fill="hold">
                                          <p:stCondLst>
                                            <p:cond delay="0"/>
                                          </p:stCondLst>
                                        </p:cTn>
                                        <p:tgtEl>
                                          <p:spTgt spid="70"/>
                                        </p:tgtEl>
                                        <p:attrNameLst>
                                          <p:attrName>style.visibility</p:attrName>
                                        </p:attrNameLst>
                                      </p:cBhvr>
                                      <p:to>
                                        <p:strVal val="visible"/>
                                      </p:to>
                                    </p:set>
                                    <p:animEffect transition="in" filter="fade">
                                      <p:cBhvr>
                                        <p:cTn id="253" dur="2750"/>
                                        <p:tgtEl>
                                          <p:spTgt spid="70"/>
                                        </p:tgtEl>
                                      </p:cBhvr>
                                    </p:animEffect>
                                  </p:childTnLst>
                                </p:cTn>
                              </p:par>
                            </p:childTnLst>
                          </p:cTn>
                        </p:par>
                        <p:par>
                          <p:cTn id="254" fill="hold">
                            <p:stCondLst>
                              <p:cond delay="2750"/>
                            </p:stCondLst>
                            <p:childTnLst>
                              <p:par>
                                <p:cTn id="255" presetID="16" presetClass="entr" presetSubtype="21" fill="hold" nodeType="afterEffect">
                                  <p:stCondLst>
                                    <p:cond delay="0"/>
                                  </p:stCondLst>
                                  <p:childTnLst>
                                    <p:set>
                                      <p:cBhvr>
                                        <p:cTn id="256" dur="1" fill="hold">
                                          <p:stCondLst>
                                            <p:cond delay="0"/>
                                          </p:stCondLst>
                                        </p:cTn>
                                        <p:tgtEl>
                                          <p:spTgt spid="107"/>
                                        </p:tgtEl>
                                        <p:attrNameLst>
                                          <p:attrName>style.visibility</p:attrName>
                                        </p:attrNameLst>
                                      </p:cBhvr>
                                      <p:to>
                                        <p:strVal val="visible"/>
                                      </p:to>
                                    </p:set>
                                    <p:animEffect transition="in" filter="barn(inVertical)">
                                      <p:cBhvr>
                                        <p:cTn id="257" dur="500"/>
                                        <p:tgtEl>
                                          <p:spTgt spid="107"/>
                                        </p:tgtEl>
                                      </p:cBhvr>
                                    </p:animEffect>
                                  </p:childTnLst>
                                </p:cTn>
                              </p:par>
                              <p:par>
                                <p:cTn id="258" presetID="16" presetClass="entr" presetSubtype="21" fill="hold" nodeType="withEffect">
                                  <p:stCondLst>
                                    <p:cond delay="0"/>
                                  </p:stCondLst>
                                  <p:childTnLst>
                                    <p:set>
                                      <p:cBhvr>
                                        <p:cTn id="259" dur="1" fill="hold">
                                          <p:stCondLst>
                                            <p:cond delay="0"/>
                                          </p:stCondLst>
                                        </p:cTn>
                                        <p:tgtEl>
                                          <p:spTgt spid="108"/>
                                        </p:tgtEl>
                                        <p:attrNameLst>
                                          <p:attrName>style.visibility</p:attrName>
                                        </p:attrNameLst>
                                      </p:cBhvr>
                                      <p:to>
                                        <p:strVal val="visible"/>
                                      </p:to>
                                    </p:set>
                                    <p:animEffect transition="in" filter="barn(inVertical)">
                                      <p:cBhvr>
                                        <p:cTn id="260" dur="500"/>
                                        <p:tgtEl>
                                          <p:spTgt spid="108"/>
                                        </p:tgtEl>
                                      </p:cBhvr>
                                    </p:animEffect>
                                  </p:childTnLst>
                                </p:cTn>
                              </p:par>
                            </p:childTnLst>
                          </p:cTn>
                        </p:par>
                        <p:par>
                          <p:cTn id="261" fill="hold">
                            <p:stCondLst>
                              <p:cond delay="3250"/>
                            </p:stCondLst>
                            <p:childTnLst>
                              <p:par>
                                <p:cTn id="262" presetID="23" presetClass="entr" presetSubtype="32" fill="hold" grpId="0" nodeType="afterEffect">
                                  <p:stCondLst>
                                    <p:cond delay="0"/>
                                  </p:stCondLst>
                                  <p:iterate type="lt">
                                    <p:tmPct val="10000"/>
                                  </p:iterate>
                                  <p:childTnLst>
                                    <p:set>
                                      <p:cBhvr>
                                        <p:cTn id="263" dur="1" fill="hold">
                                          <p:stCondLst>
                                            <p:cond delay="0"/>
                                          </p:stCondLst>
                                        </p:cTn>
                                        <p:tgtEl>
                                          <p:spTgt spid="68"/>
                                        </p:tgtEl>
                                        <p:attrNameLst>
                                          <p:attrName>style.visibility</p:attrName>
                                        </p:attrNameLst>
                                      </p:cBhvr>
                                      <p:to>
                                        <p:strVal val="visible"/>
                                      </p:to>
                                    </p:set>
                                    <p:anim calcmode="lin" valueType="num">
                                      <p:cBhvr>
                                        <p:cTn id="264" dur="500" fill="hold"/>
                                        <p:tgtEl>
                                          <p:spTgt spid="68"/>
                                        </p:tgtEl>
                                        <p:attrNameLst>
                                          <p:attrName>ppt_w</p:attrName>
                                        </p:attrNameLst>
                                      </p:cBhvr>
                                      <p:tavLst>
                                        <p:tav tm="0">
                                          <p:val>
                                            <p:strVal val="4*#ppt_w"/>
                                          </p:val>
                                        </p:tav>
                                        <p:tav tm="100000">
                                          <p:val>
                                            <p:strVal val="#ppt_w"/>
                                          </p:val>
                                        </p:tav>
                                      </p:tavLst>
                                    </p:anim>
                                    <p:anim calcmode="lin" valueType="num">
                                      <p:cBhvr>
                                        <p:cTn id="265" dur="500" fill="hold"/>
                                        <p:tgtEl>
                                          <p:spTgt spid="68"/>
                                        </p:tgtEl>
                                        <p:attrNameLst>
                                          <p:attrName>ppt_h</p:attrName>
                                        </p:attrNameLst>
                                      </p:cBhvr>
                                      <p:tavLst>
                                        <p:tav tm="0">
                                          <p:val>
                                            <p:strVal val="4*#ppt_h"/>
                                          </p:val>
                                        </p:tav>
                                        <p:tav tm="100000">
                                          <p:val>
                                            <p:strVal val="#ppt_h"/>
                                          </p:val>
                                        </p:tav>
                                      </p:tavLst>
                                    </p:anim>
                                  </p:childTnLst>
                                </p:cTn>
                              </p:par>
                            </p:childTnLst>
                          </p:cTn>
                        </p:par>
                        <p:par>
                          <p:cTn id="266" fill="hold">
                            <p:stCondLst>
                              <p:cond delay="4400"/>
                            </p:stCondLst>
                            <p:childTnLst>
                              <p:par>
                                <p:cTn id="267" presetID="53" presetClass="entr" presetSubtype="16" fill="hold" grpId="0" nodeType="afterEffect">
                                  <p:stCondLst>
                                    <p:cond delay="0"/>
                                  </p:stCondLst>
                                  <p:childTnLst>
                                    <p:set>
                                      <p:cBhvr>
                                        <p:cTn id="268" dur="1" fill="hold">
                                          <p:stCondLst>
                                            <p:cond delay="0"/>
                                          </p:stCondLst>
                                        </p:cTn>
                                        <p:tgtEl>
                                          <p:spTgt spid="28"/>
                                        </p:tgtEl>
                                        <p:attrNameLst>
                                          <p:attrName>style.visibility</p:attrName>
                                        </p:attrNameLst>
                                      </p:cBhvr>
                                      <p:to>
                                        <p:strVal val="visible"/>
                                      </p:to>
                                    </p:set>
                                    <p:anim calcmode="lin" valueType="num">
                                      <p:cBhvr>
                                        <p:cTn id="269" dur="500" fill="hold"/>
                                        <p:tgtEl>
                                          <p:spTgt spid="28"/>
                                        </p:tgtEl>
                                        <p:attrNameLst>
                                          <p:attrName>ppt_w</p:attrName>
                                        </p:attrNameLst>
                                      </p:cBhvr>
                                      <p:tavLst>
                                        <p:tav tm="0">
                                          <p:val>
                                            <p:fltVal val="0"/>
                                          </p:val>
                                        </p:tav>
                                        <p:tav tm="100000">
                                          <p:val>
                                            <p:strVal val="#ppt_w"/>
                                          </p:val>
                                        </p:tav>
                                      </p:tavLst>
                                    </p:anim>
                                    <p:anim calcmode="lin" valueType="num">
                                      <p:cBhvr>
                                        <p:cTn id="270" dur="500" fill="hold"/>
                                        <p:tgtEl>
                                          <p:spTgt spid="28"/>
                                        </p:tgtEl>
                                        <p:attrNameLst>
                                          <p:attrName>ppt_h</p:attrName>
                                        </p:attrNameLst>
                                      </p:cBhvr>
                                      <p:tavLst>
                                        <p:tav tm="0">
                                          <p:val>
                                            <p:fltVal val="0"/>
                                          </p:val>
                                        </p:tav>
                                        <p:tav tm="100000">
                                          <p:val>
                                            <p:strVal val="#ppt_h"/>
                                          </p:val>
                                        </p:tav>
                                      </p:tavLst>
                                    </p:anim>
                                    <p:animEffect transition="in" filter="fade">
                                      <p:cBhvr>
                                        <p:cTn id="271" dur="500"/>
                                        <p:tgtEl>
                                          <p:spTgt spid="28"/>
                                        </p:tgtEl>
                                      </p:cBhvr>
                                    </p:animEffect>
                                  </p:childTnLst>
                                </p:cTn>
                              </p:par>
                              <p:par>
                                <p:cTn id="272" presetID="12" presetClass="entr" presetSubtype="2" fill="hold" grpId="1" nodeType="withEffect">
                                  <p:stCondLst>
                                    <p:cond delay="0"/>
                                  </p:stCondLst>
                                  <p:childTnLst>
                                    <p:set>
                                      <p:cBhvr>
                                        <p:cTn id="273" dur="1" fill="hold">
                                          <p:stCondLst>
                                            <p:cond delay="0"/>
                                          </p:stCondLst>
                                        </p:cTn>
                                        <p:tgtEl>
                                          <p:spTgt spid="28"/>
                                        </p:tgtEl>
                                        <p:attrNameLst>
                                          <p:attrName>style.visibility</p:attrName>
                                        </p:attrNameLst>
                                      </p:cBhvr>
                                      <p:to>
                                        <p:strVal val="visible"/>
                                      </p:to>
                                    </p:set>
                                    <p:anim calcmode="lin" valueType="num">
                                      <p:cBhvr additive="base">
                                        <p:cTn id="274" dur="500"/>
                                        <p:tgtEl>
                                          <p:spTgt spid="28"/>
                                        </p:tgtEl>
                                        <p:attrNameLst>
                                          <p:attrName>ppt_x</p:attrName>
                                        </p:attrNameLst>
                                      </p:cBhvr>
                                      <p:tavLst>
                                        <p:tav tm="0">
                                          <p:val>
                                            <p:strVal val="#ppt_x+#ppt_w*1.125000"/>
                                          </p:val>
                                        </p:tav>
                                        <p:tav tm="100000">
                                          <p:val>
                                            <p:strVal val="#ppt_x"/>
                                          </p:val>
                                        </p:tav>
                                      </p:tavLst>
                                    </p:anim>
                                    <p:animEffect transition="in" filter="wipe(left)">
                                      <p:cBhvr>
                                        <p:cTn id="27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77" grpId="0" animBg="1"/>
      <p:bldP spid="78" grpId="0" animBg="1"/>
      <p:bldP spid="79" grpId="0" animBg="1"/>
      <p:bldP spid="85" grpId="0" animBg="1"/>
      <p:bldP spid="86"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28" grpId="0"/>
      <p:bldP spid="28"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65762DED-49BF-49B0-9181-1144420E1DE4}"/>
              </a:ext>
            </a:extLst>
          </p:cNvPr>
          <p:cNvSpPr txBox="1">
            <a:spLocks noChangeArrowheads="1"/>
          </p:cNvSpPr>
          <p:nvPr/>
        </p:nvSpPr>
        <p:spPr bwMode="auto">
          <a:xfrm>
            <a:off x="201251" y="74022"/>
            <a:ext cx="20510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ea"/>
              </a:rPr>
              <a:t>详细过程</a:t>
            </a:r>
            <a:endParaRPr kumimoji="0" lang="zh-CN" altLang="en-US" sz="2400" b="0" i="0" u="none" strike="noStrike" kern="1200" cap="none" spc="0" normalizeH="0" baseline="0" noProof="0" dirty="0">
              <a:ln>
                <a:noFill/>
              </a:ln>
              <a:solidFill>
                <a:prstClr val="black">
                  <a:lumMod val="65000"/>
                  <a:lumOff val="35000"/>
                </a:prstClr>
              </a:solidFill>
              <a:effectLst/>
              <a:uLnTx/>
              <a:uFillTx/>
              <a:latin typeface="Arial" pitchFamily="34" charset="0"/>
              <a:ea typeface="微软雅黑"/>
              <a:cs typeface="+mn-ea"/>
            </a:endParaRPr>
          </a:p>
        </p:txBody>
      </p:sp>
      <p:sp>
        <p:nvSpPr>
          <p:cNvPr id="6" name="TextBox 6">
            <a:extLst>
              <a:ext uri="{FF2B5EF4-FFF2-40B4-BE49-F238E27FC236}">
                <a16:creationId xmlns:a16="http://schemas.microsoft.com/office/drawing/2014/main" id="{23A0AEFE-CAA0-47B6-B7F0-008F010C9E31}"/>
              </a:ext>
            </a:extLst>
          </p:cNvPr>
          <p:cNvSpPr txBox="1">
            <a:spLocks noChangeArrowheads="1"/>
          </p:cNvSpPr>
          <p:nvPr/>
        </p:nvSpPr>
        <p:spPr bwMode="auto">
          <a:xfrm>
            <a:off x="568793" y="535687"/>
            <a:ext cx="13159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prstClr val="white">
                    <a:lumMod val="50000"/>
                  </a:prstClr>
                </a:solidFill>
                <a:effectLst/>
                <a:uLnTx/>
                <a:uFillTx/>
                <a:latin typeface="Arial Narrow" panose="020B0606020202030204" pitchFamily="34" charset="0"/>
                <a:ea typeface="微软雅黑"/>
                <a:cs typeface="+mn-ea"/>
              </a:rPr>
              <a:t>特征工程</a:t>
            </a:r>
            <a:endParaRPr kumimoji="0" lang="zh-CN" altLang="en-US" sz="1400" b="0" i="0" u="none" strike="noStrike" kern="1200" cap="none" spc="0" normalizeH="0" baseline="0" noProof="0" dirty="0">
              <a:ln>
                <a:noFill/>
              </a:ln>
              <a:solidFill>
                <a:prstClr val="white">
                  <a:lumMod val="50000"/>
                </a:prstClr>
              </a:solidFill>
              <a:effectLst/>
              <a:uLnTx/>
              <a:uFillTx/>
              <a:latin typeface="Arial Narrow" panose="020B0606020202030204" pitchFamily="34" charset="0"/>
              <a:ea typeface="微软雅黑"/>
              <a:cs typeface="+mn-ea"/>
            </a:endParaRPr>
          </a:p>
        </p:txBody>
      </p:sp>
      <p:sp>
        <p:nvSpPr>
          <p:cNvPr id="7" name="TextBox 6">
            <a:extLst>
              <a:ext uri="{FF2B5EF4-FFF2-40B4-BE49-F238E27FC236}">
                <a16:creationId xmlns:a16="http://schemas.microsoft.com/office/drawing/2014/main" id="{8245F098-520A-41BB-B08E-150044CCA2C8}"/>
              </a:ext>
            </a:extLst>
          </p:cNvPr>
          <p:cNvSpPr txBox="1">
            <a:spLocks noChangeArrowheads="1"/>
          </p:cNvSpPr>
          <p:nvPr/>
        </p:nvSpPr>
        <p:spPr bwMode="auto">
          <a:xfrm>
            <a:off x="1226777" y="1304558"/>
            <a:ext cx="5475649" cy="3372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fontAlgn="base">
              <a:lnSpc>
                <a:spcPct val="150000"/>
              </a:lnSpc>
              <a:spcBef>
                <a:spcPct val="0"/>
              </a:spcBef>
              <a:spcAft>
                <a:spcPct val="0"/>
              </a:spcAft>
              <a:defRPr/>
            </a:pPr>
            <a:r>
              <a:rPr lang="zh-CN" altLang="en-US" sz="1600" dirty="0">
                <a:solidFill>
                  <a:prstClr val="black">
                    <a:lumMod val="50000"/>
                    <a:lumOff val="50000"/>
                  </a:prstClr>
                </a:solidFill>
                <a:latin typeface="微软雅黑"/>
                <a:cs typeface="+mn-ea"/>
              </a:rPr>
              <a:t>构建新的特征：</a:t>
            </a:r>
            <a:endParaRPr lang="en-US" altLang="zh-CN" sz="1600" dirty="0">
              <a:solidFill>
                <a:prstClr val="black">
                  <a:lumMod val="50000"/>
                  <a:lumOff val="50000"/>
                </a:prstClr>
              </a:solidFill>
              <a:latin typeface="微软雅黑"/>
              <a:cs typeface="+mn-ea"/>
            </a:endParaRPr>
          </a:p>
          <a:p>
            <a:pPr lvl="0" fontAlgn="base">
              <a:lnSpc>
                <a:spcPct val="150000"/>
              </a:lnSpc>
              <a:spcBef>
                <a:spcPct val="0"/>
              </a:spcBef>
              <a:spcAft>
                <a:spcPct val="0"/>
              </a:spcAft>
              <a:defRPr/>
            </a:pPr>
            <a:r>
              <a:rPr lang="zh-CN" altLang="en-US" sz="1600" dirty="0">
                <a:solidFill>
                  <a:prstClr val="black">
                    <a:lumMod val="50000"/>
                    <a:lumOff val="50000"/>
                  </a:prstClr>
                </a:solidFill>
                <a:latin typeface="微软雅黑"/>
                <a:cs typeface="+mn-ea"/>
              </a:rPr>
              <a:t>卧室面积</a:t>
            </a:r>
            <a:r>
              <a:rPr lang="en-US" altLang="zh-CN" sz="1600" dirty="0">
                <a:solidFill>
                  <a:prstClr val="black">
                    <a:lumMod val="50000"/>
                    <a:lumOff val="50000"/>
                  </a:prstClr>
                </a:solidFill>
                <a:latin typeface="微软雅黑"/>
                <a:cs typeface="+mn-ea"/>
              </a:rPr>
              <a:t>=</a:t>
            </a:r>
            <a:r>
              <a:rPr lang="zh-CN" altLang="en-US" sz="1600" dirty="0">
                <a:solidFill>
                  <a:prstClr val="black">
                    <a:lumMod val="50000"/>
                    <a:lumOff val="50000"/>
                  </a:prstClr>
                </a:solidFill>
                <a:latin typeface="微软雅黑"/>
                <a:cs typeface="+mn-ea"/>
              </a:rPr>
              <a:t>房屋面积</a:t>
            </a:r>
            <a:r>
              <a:rPr lang="en-US" altLang="zh-CN" sz="1600" dirty="0">
                <a:solidFill>
                  <a:prstClr val="black">
                    <a:lumMod val="50000"/>
                    <a:lumOff val="50000"/>
                  </a:prstClr>
                </a:solidFill>
                <a:latin typeface="微软雅黑"/>
                <a:cs typeface="+mn-ea"/>
              </a:rPr>
              <a:t>/</a:t>
            </a:r>
            <a:r>
              <a:rPr lang="zh-CN" altLang="en-US" sz="1600" dirty="0">
                <a:solidFill>
                  <a:prstClr val="black">
                    <a:lumMod val="50000"/>
                    <a:lumOff val="50000"/>
                  </a:prstClr>
                </a:solidFill>
                <a:latin typeface="微软雅黑"/>
                <a:cs typeface="+mn-ea"/>
              </a:rPr>
              <a:t>卧室数量</a:t>
            </a:r>
            <a:endParaRPr lang="en-US" altLang="zh-CN" sz="1600" dirty="0">
              <a:solidFill>
                <a:prstClr val="black">
                  <a:lumMod val="50000"/>
                  <a:lumOff val="50000"/>
                </a:prstClr>
              </a:solidFill>
              <a:latin typeface="微软雅黑"/>
              <a:cs typeface="+mn-ea"/>
            </a:endParaRPr>
          </a:p>
          <a:p>
            <a:pPr lvl="0" fontAlgn="base">
              <a:lnSpc>
                <a:spcPct val="150000"/>
              </a:lnSpc>
              <a:spcBef>
                <a:spcPct val="0"/>
              </a:spcBef>
              <a:spcAft>
                <a:spcPct val="0"/>
              </a:spcAft>
              <a:defRPr/>
            </a:pPr>
            <a:r>
              <a:rPr kumimoji="0" lang="zh-CN" altLang="en-US" sz="16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rPr>
              <a:t>楼层比</a:t>
            </a:r>
            <a:r>
              <a:rPr kumimoji="0" lang="en-US" altLang="zh-CN" sz="16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rPr>
              <a:t>=</a:t>
            </a:r>
            <a:r>
              <a:rPr kumimoji="0" lang="zh-CN" altLang="en-US" sz="16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rPr>
              <a:t>楼层</a:t>
            </a:r>
            <a:r>
              <a:rPr kumimoji="0" lang="en-US" altLang="zh-CN" sz="16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rPr>
              <a:t>/</a:t>
            </a:r>
            <a:r>
              <a:rPr kumimoji="0" lang="zh-CN" altLang="en-US" sz="16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rPr>
              <a:t>总楼层</a:t>
            </a:r>
            <a:endParaRPr kumimoji="0" lang="en-US" altLang="zh-CN" sz="16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endParaRPr>
          </a:p>
          <a:p>
            <a:pPr lvl="0" fontAlgn="base">
              <a:lnSpc>
                <a:spcPct val="150000"/>
              </a:lnSpc>
              <a:spcBef>
                <a:spcPct val="0"/>
              </a:spcBef>
              <a:spcAft>
                <a:spcPct val="0"/>
              </a:spcAft>
              <a:defRPr/>
            </a:pPr>
            <a:r>
              <a:rPr kumimoji="0" lang="zh-CN" altLang="en-US" sz="16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rPr>
              <a:t>房间总数</a:t>
            </a:r>
            <a:r>
              <a:rPr kumimoji="0" lang="en-US" altLang="zh-CN" sz="16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rPr>
              <a:t>=</a:t>
            </a:r>
            <a:r>
              <a:rPr kumimoji="0" lang="zh-CN" altLang="en-US" sz="16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rPr>
              <a:t>卧室</a:t>
            </a:r>
            <a:r>
              <a:rPr kumimoji="0" lang="en-US" altLang="zh-CN" sz="16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rPr>
              <a:t>+</a:t>
            </a:r>
            <a:r>
              <a:rPr kumimoji="0" lang="zh-CN" altLang="en-US" sz="16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rPr>
              <a:t>厅</a:t>
            </a:r>
            <a:r>
              <a:rPr kumimoji="0" lang="en-US" altLang="zh-CN" sz="16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rPr>
              <a:t>+</a:t>
            </a:r>
            <a:r>
              <a:rPr kumimoji="0" lang="zh-CN" altLang="en-US" sz="16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rPr>
              <a:t>卫</a:t>
            </a:r>
            <a:endParaRPr kumimoji="0" lang="en-US" altLang="zh-CN" sz="16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endParaRPr>
          </a:p>
          <a:p>
            <a:pPr lvl="0" fontAlgn="base">
              <a:lnSpc>
                <a:spcPct val="150000"/>
              </a:lnSpc>
              <a:spcBef>
                <a:spcPct val="0"/>
              </a:spcBef>
              <a:spcAft>
                <a:spcPct val="0"/>
              </a:spcAft>
              <a:defRPr/>
            </a:pPr>
            <a:r>
              <a:rPr kumimoji="0" lang="zh-CN" altLang="en-US" sz="16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rPr>
              <a:t>每个小区附近的地铁站点数</a:t>
            </a:r>
            <a:endParaRPr kumimoji="0" lang="en-US" altLang="zh-CN" sz="16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endParaRPr>
          </a:p>
          <a:p>
            <a:pPr lvl="0" fontAlgn="base">
              <a:lnSpc>
                <a:spcPct val="150000"/>
              </a:lnSpc>
              <a:spcBef>
                <a:spcPct val="0"/>
              </a:spcBef>
              <a:spcAft>
                <a:spcPct val="0"/>
              </a:spcAft>
              <a:defRPr/>
            </a:pPr>
            <a:r>
              <a:rPr kumimoji="0" lang="zh-CN" altLang="en-US" sz="16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rPr>
              <a:t>每个小区出租房源的平均房屋面积</a:t>
            </a:r>
            <a:endParaRPr kumimoji="0" lang="en-US" altLang="zh-CN" sz="16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endParaRPr>
          </a:p>
          <a:p>
            <a:pPr lvl="0" fontAlgn="base">
              <a:lnSpc>
                <a:spcPct val="150000"/>
              </a:lnSpc>
              <a:spcBef>
                <a:spcPct val="0"/>
              </a:spcBef>
              <a:spcAft>
                <a:spcPct val="0"/>
              </a:spcAft>
              <a:defRPr/>
            </a:pPr>
            <a:r>
              <a:rPr kumimoji="0" lang="zh-CN" altLang="en-US" sz="16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rPr>
              <a:t>每个小区楼房的平均楼层高度</a:t>
            </a:r>
            <a:endParaRPr kumimoji="0" lang="en-US" altLang="zh-CN" sz="16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endParaRPr>
          </a:p>
          <a:p>
            <a:pPr lvl="0" fontAlgn="base">
              <a:lnSpc>
                <a:spcPct val="150000"/>
              </a:lnSpc>
              <a:spcBef>
                <a:spcPct val="0"/>
              </a:spcBef>
              <a:spcAft>
                <a:spcPct val="0"/>
              </a:spcAft>
              <a:defRPr/>
            </a:pPr>
            <a:endParaRPr lang="en-US" altLang="zh-CN" sz="1600" dirty="0">
              <a:solidFill>
                <a:prstClr val="black">
                  <a:lumMod val="50000"/>
                  <a:lumOff val="50000"/>
                </a:prstClr>
              </a:solidFill>
              <a:latin typeface="微软雅黑"/>
              <a:ea typeface="微软雅黑"/>
              <a:cs typeface="+mn-ea"/>
            </a:endParaRPr>
          </a:p>
          <a:p>
            <a:pPr lvl="0" fontAlgn="base">
              <a:lnSpc>
                <a:spcPct val="150000"/>
              </a:lnSpc>
              <a:spcBef>
                <a:spcPct val="0"/>
              </a:spcBef>
              <a:spcAft>
                <a:spcPct val="0"/>
              </a:spcAft>
              <a:defRPr/>
            </a:pPr>
            <a:endParaRPr kumimoji="0" lang="zh-CN" altLang="zh-CN" sz="16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endParaRPr>
          </a:p>
        </p:txBody>
      </p:sp>
    </p:spTree>
    <p:extLst>
      <p:ext uri="{BB962C8B-B14F-4D97-AF65-F5344CB8AC3E}">
        <p14:creationId xmlns:p14="http://schemas.microsoft.com/office/powerpoint/2010/main" val="1284973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12" presetClass="entr" presetSubtype="2" fill="hold" grpId="1"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6"/>
          <p:cNvSpPr txBox="1">
            <a:spLocks noChangeArrowheads="1"/>
          </p:cNvSpPr>
          <p:nvPr/>
        </p:nvSpPr>
        <p:spPr bwMode="auto">
          <a:xfrm>
            <a:off x="2899313" y="291059"/>
            <a:ext cx="6043435" cy="152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fontAlgn="base">
              <a:lnSpc>
                <a:spcPct val="150000"/>
              </a:lnSpc>
              <a:spcBef>
                <a:spcPct val="0"/>
              </a:spcBef>
              <a:spcAft>
                <a:spcPct val="0"/>
              </a:spcAft>
              <a:defRPr/>
            </a:pPr>
            <a:r>
              <a:rPr lang="zh-CN" altLang="en-US" sz="1600" dirty="0">
                <a:solidFill>
                  <a:prstClr val="black">
                    <a:lumMod val="50000"/>
                    <a:lumOff val="50000"/>
                  </a:prstClr>
                </a:solidFill>
                <a:latin typeface="微软雅黑"/>
                <a:cs typeface="+mn-ea"/>
              </a:rPr>
              <a:t>通过计算预测值和真实房租月租金的均方根误差来衡量回归模型的优劣。均方根误差（</a:t>
            </a:r>
            <a:r>
              <a:rPr lang="en-US" altLang="zh-CN" sz="1600" dirty="0">
                <a:solidFill>
                  <a:prstClr val="black">
                    <a:lumMod val="50000"/>
                    <a:lumOff val="50000"/>
                  </a:prstClr>
                </a:solidFill>
                <a:latin typeface="微软雅黑"/>
                <a:cs typeface="+mn-ea"/>
              </a:rPr>
              <a:t>RMSE</a:t>
            </a:r>
            <a:r>
              <a:rPr lang="zh-CN" altLang="en-US" sz="1600" dirty="0">
                <a:solidFill>
                  <a:prstClr val="black">
                    <a:lumMod val="50000"/>
                    <a:lumOff val="50000"/>
                  </a:prstClr>
                </a:solidFill>
                <a:latin typeface="微软雅黑"/>
                <a:cs typeface="+mn-ea"/>
              </a:rPr>
              <a:t>）越小，说明回归模型越好</a:t>
            </a:r>
            <a:endParaRPr lang="en-US" altLang="zh-CN" sz="1600" dirty="0">
              <a:solidFill>
                <a:prstClr val="black">
                  <a:lumMod val="50000"/>
                  <a:lumOff val="50000"/>
                </a:prstClr>
              </a:solidFill>
              <a:latin typeface="微软雅黑"/>
              <a:cs typeface="+mn-ea"/>
            </a:endParaRPr>
          </a:p>
          <a:p>
            <a:pPr lvl="0" fontAlgn="base">
              <a:lnSpc>
                <a:spcPct val="150000"/>
              </a:lnSpc>
              <a:spcBef>
                <a:spcPct val="0"/>
              </a:spcBef>
              <a:spcAft>
                <a:spcPct val="0"/>
              </a:spcAft>
              <a:defRPr/>
            </a:pPr>
            <a:r>
              <a:rPr lang="en-US" altLang="zh-CN" sz="1600" dirty="0" err="1">
                <a:solidFill>
                  <a:prstClr val="black">
                    <a:lumMod val="50000"/>
                    <a:lumOff val="50000"/>
                  </a:prstClr>
                </a:solidFill>
                <a:latin typeface="微软雅黑"/>
                <a:cs typeface="+mn-ea"/>
              </a:rPr>
              <a:t>xgboost</a:t>
            </a:r>
            <a:r>
              <a:rPr lang="en-US" altLang="zh-CN" sz="1600" dirty="0">
                <a:solidFill>
                  <a:prstClr val="black">
                    <a:lumMod val="50000"/>
                    <a:lumOff val="50000"/>
                  </a:prstClr>
                </a:solidFill>
                <a:latin typeface="微软雅黑"/>
                <a:cs typeface="+mn-ea"/>
              </a:rPr>
              <a:t>&gt;</a:t>
            </a:r>
            <a:r>
              <a:rPr lang="en-US" altLang="zh-CN" sz="1600" dirty="0" err="1">
                <a:solidFill>
                  <a:prstClr val="black">
                    <a:lumMod val="50000"/>
                    <a:lumOff val="50000"/>
                  </a:prstClr>
                </a:solidFill>
                <a:latin typeface="微软雅黑"/>
                <a:cs typeface="+mn-ea"/>
              </a:rPr>
              <a:t>lightGMB</a:t>
            </a:r>
            <a:r>
              <a:rPr lang="en-US" altLang="zh-CN" sz="1600" dirty="0">
                <a:solidFill>
                  <a:prstClr val="black">
                    <a:lumMod val="50000"/>
                    <a:lumOff val="50000"/>
                  </a:prstClr>
                </a:solidFill>
                <a:latin typeface="微软雅黑"/>
                <a:cs typeface="+mn-ea"/>
              </a:rPr>
              <a:t>&gt; </a:t>
            </a:r>
            <a:r>
              <a:rPr lang="en-US" altLang="zh-CN" sz="1600" dirty="0" err="1">
                <a:solidFill>
                  <a:prstClr val="black">
                    <a:lumMod val="50000"/>
                    <a:lumOff val="50000"/>
                  </a:prstClr>
                </a:solidFill>
                <a:latin typeface="微软雅黑"/>
                <a:cs typeface="+mn-ea"/>
              </a:rPr>
              <a:t>Enet</a:t>
            </a:r>
            <a:r>
              <a:rPr lang="en-US" altLang="zh-CN" sz="1600" dirty="0">
                <a:solidFill>
                  <a:prstClr val="black">
                    <a:lumMod val="50000"/>
                    <a:lumOff val="50000"/>
                  </a:prstClr>
                </a:solidFill>
                <a:latin typeface="微软雅黑"/>
                <a:cs typeface="+mn-ea"/>
              </a:rPr>
              <a:t>\LASSO</a:t>
            </a:r>
          </a:p>
          <a:p>
            <a:pPr lvl="0" fontAlgn="base">
              <a:lnSpc>
                <a:spcPct val="150000"/>
              </a:lnSpc>
              <a:spcBef>
                <a:spcPct val="0"/>
              </a:spcBef>
              <a:spcAft>
                <a:spcPct val="0"/>
              </a:spcAft>
              <a:defRPr/>
            </a:pPr>
            <a:r>
              <a:rPr lang="en-US" altLang="zh-CN" sz="1600" dirty="0">
                <a:solidFill>
                  <a:prstClr val="black">
                    <a:lumMod val="50000"/>
                    <a:lumOff val="50000"/>
                  </a:prstClr>
                </a:solidFill>
                <a:latin typeface="微软雅黑"/>
                <a:cs typeface="+mn-ea"/>
              </a:rPr>
              <a:t>XGB</a:t>
            </a:r>
            <a:r>
              <a:rPr kumimoji="0" lang="en-US" altLang="zh-CN" sz="1600" b="0" i="0" u="none" strike="noStrike" kern="1200" cap="none" spc="0" normalizeH="0" noProof="0" dirty="0">
                <a:ln>
                  <a:noFill/>
                </a:ln>
                <a:solidFill>
                  <a:prstClr val="black">
                    <a:lumMod val="50000"/>
                    <a:lumOff val="50000"/>
                  </a:prstClr>
                </a:solidFill>
                <a:effectLst/>
                <a:uLnTx/>
                <a:uFillTx/>
                <a:latin typeface="微软雅黑"/>
                <a:ea typeface="微软雅黑"/>
                <a:cs typeface="+mn-ea"/>
              </a:rPr>
              <a:t>  LGB</a:t>
            </a:r>
            <a:r>
              <a:rPr kumimoji="0" lang="zh-CN" altLang="en-US" sz="1600" b="0" i="0" u="none" strike="noStrike" kern="1200" cap="none" spc="0" normalizeH="0" noProof="0" dirty="0">
                <a:ln>
                  <a:noFill/>
                </a:ln>
                <a:solidFill>
                  <a:prstClr val="black">
                    <a:lumMod val="50000"/>
                    <a:lumOff val="50000"/>
                  </a:prstClr>
                </a:solidFill>
                <a:effectLst/>
                <a:uLnTx/>
                <a:uFillTx/>
                <a:latin typeface="微软雅黑"/>
                <a:ea typeface="微软雅黑"/>
                <a:cs typeface="+mn-ea"/>
              </a:rPr>
              <a:t>两个模型</a:t>
            </a:r>
            <a:endParaRPr kumimoji="0" lang="zh-CN" altLang="zh-CN" sz="16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endParaRPr>
          </a:p>
        </p:txBody>
      </p:sp>
      <p:sp>
        <p:nvSpPr>
          <p:cNvPr id="5" name="TextBox 6">
            <a:extLst>
              <a:ext uri="{FF2B5EF4-FFF2-40B4-BE49-F238E27FC236}">
                <a16:creationId xmlns:a16="http://schemas.microsoft.com/office/drawing/2014/main" id="{44A3AA70-D59E-4AD6-867F-C56B0A16C7B7}"/>
              </a:ext>
            </a:extLst>
          </p:cNvPr>
          <p:cNvSpPr txBox="1">
            <a:spLocks noChangeArrowheads="1"/>
          </p:cNvSpPr>
          <p:nvPr/>
        </p:nvSpPr>
        <p:spPr bwMode="auto">
          <a:xfrm>
            <a:off x="201251" y="74022"/>
            <a:ext cx="20510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ea"/>
              </a:rPr>
              <a:t>详细过程</a:t>
            </a:r>
            <a:endParaRPr kumimoji="0" lang="zh-CN" altLang="en-US" sz="2400" b="0" i="0" u="none" strike="noStrike" kern="1200" cap="none" spc="0" normalizeH="0" baseline="0" noProof="0" dirty="0">
              <a:ln>
                <a:noFill/>
              </a:ln>
              <a:solidFill>
                <a:prstClr val="black">
                  <a:lumMod val="65000"/>
                  <a:lumOff val="35000"/>
                </a:prstClr>
              </a:solidFill>
              <a:effectLst/>
              <a:uLnTx/>
              <a:uFillTx/>
              <a:latin typeface="Arial" pitchFamily="34" charset="0"/>
              <a:ea typeface="微软雅黑"/>
              <a:cs typeface="+mn-ea"/>
            </a:endParaRPr>
          </a:p>
        </p:txBody>
      </p:sp>
      <p:sp>
        <p:nvSpPr>
          <p:cNvPr id="6" name="TextBox 6">
            <a:extLst>
              <a:ext uri="{FF2B5EF4-FFF2-40B4-BE49-F238E27FC236}">
                <a16:creationId xmlns:a16="http://schemas.microsoft.com/office/drawing/2014/main" id="{38EE0242-E526-4B11-92F0-E72CBA3FC910}"/>
              </a:ext>
            </a:extLst>
          </p:cNvPr>
          <p:cNvSpPr txBox="1">
            <a:spLocks noChangeArrowheads="1"/>
          </p:cNvSpPr>
          <p:nvPr/>
        </p:nvSpPr>
        <p:spPr bwMode="auto">
          <a:xfrm>
            <a:off x="568793" y="535687"/>
            <a:ext cx="1315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prstClr val="white">
                    <a:lumMod val="50000"/>
                  </a:prstClr>
                </a:solidFill>
                <a:effectLst/>
                <a:uLnTx/>
                <a:uFillTx/>
                <a:latin typeface="Arial Narrow" panose="020B0606020202030204" pitchFamily="34" charset="0"/>
                <a:ea typeface="微软雅黑"/>
                <a:cs typeface="+mn-ea"/>
              </a:rPr>
              <a:t>模型选择</a:t>
            </a:r>
          </a:p>
        </p:txBody>
      </p:sp>
      <p:pic>
        <p:nvPicPr>
          <p:cNvPr id="3" name="图片 2">
            <a:extLst>
              <a:ext uri="{FF2B5EF4-FFF2-40B4-BE49-F238E27FC236}">
                <a16:creationId xmlns:a16="http://schemas.microsoft.com/office/drawing/2014/main" id="{CA3C9AC7-D25B-4F55-9110-CD8AF06D462F}"/>
              </a:ext>
            </a:extLst>
          </p:cNvPr>
          <p:cNvPicPr>
            <a:picLocks noChangeAspect="1"/>
          </p:cNvPicPr>
          <p:nvPr/>
        </p:nvPicPr>
        <p:blipFill>
          <a:blip r:embed="rId3"/>
          <a:stretch>
            <a:fillRect/>
          </a:stretch>
        </p:blipFill>
        <p:spPr>
          <a:xfrm>
            <a:off x="1017754" y="1894190"/>
            <a:ext cx="6800000" cy="3038095"/>
          </a:xfrm>
          <a:prstGeom prst="rect">
            <a:avLst/>
          </a:prstGeom>
        </p:spPr>
      </p:pic>
      <p:pic>
        <p:nvPicPr>
          <p:cNvPr id="1026" name="Picture 2">
            <a:extLst>
              <a:ext uri="{FF2B5EF4-FFF2-40B4-BE49-F238E27FC236}">
                <a16:creationId xmlns:a16="http://schemas.microsoft.com/office/drawing/2014/main" id="{B9821F44-0407-42A5-B1E3-90425D15EE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988" y="997352"/>
            <a:ext cx="1733550"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0011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2" fill="hold" grpId="1" nodeType="with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p:tgtEl>
                                          <p:spTgt spid="36"/>
                                        </p:tgtEl>
                                        <p:attrNameLst>
                                          <p:attrName>ppt_x</p:attrName>
                                        </p:attrNameLst>
                                      </p:cBhvr>
                                      <p:tavLst>
                                        <p:tav tm="0">
                                          <p:val>
                                            <p:strVal val="#ppt_x+#ppt_w*1.125000"/>
                                          </p:val>
                                        </p:tav>
                                        <p:tav tm="100000">
                                          <p:val>
                                            <p:strVal val="#ppt_x"/>
                                          </p:val>
                                        </p:tav>
                                      </p:tavLst>
                                    </p:anim>
                                    <p:animEffect transition="in" filter="wipe(left)">
                                      <p:cBhvr>
                                        <p:cTn id="1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6"/>
          <p:cNvSpPr txBox="1">
            <a:spLocks noChangeArrowheads="1"/>
          </p:cNvSpPr>
          <p:nvPr/>
        </p:nvSpPr>
        <p:spPr bwMode="auto">
          <a:xfrm>
            <a:off x="201251" y="74022"/>
            <a:ext cx="20510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ea"/>
              </a:rPr>
              <a:t>实验结果</a:t>
            </a:r>
            <a:endParaRPr kumimoji="0" lang="zh-CN" altLang="en-US" sz="2400" b="0" i="0" u="none" strike="noStrike" kern="1200" cap="none" spc="0" normalizeH="0" baseline="0" noProof="0" dirty="0">
              <a:ln>
                <a:noFill/>
              </a:ln>
              <a:solidFill>
                <a:prstClr val="black">
                  <a:lumMod val="65000"/>
                  <a:lumOff val="35000"/>
                </a:prstClr>
              </a:solidFill>
              <a:effectLst/>
              <a:uLnTx/>
              <a:uFillTx/>
              <a:latin typeface="Arial" pitchFamily="34" charset="0"/>
              <a:ea typeface="微软雅黑"/>
              <a:cs typeface="+mn-ea"/>
            </a:endParaRPr>
          </a:p>
        </p:txBody>
      </p:sp>
      <p:sp>
        <p:nvSpPr>
          <p:cNvPr id="38" name="TextBox 6"/>
          <p:cNvSpPr txBox="1">
            <a:spLocks noChangeArrowheads="1"/>
          </p:cNvSpPr>
          <p:nvPr/>
        </p:nvSpPr>
        <p:spPr bwMode="auto">
          <a:xfrm>
            <a:off x="568792" y="535687"/>
            <a:ext cx="26377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prstClr val="white">
                    <a:lumMod val="50000"/>
                  </a:prstClr>
                </a:solidFill>
                <a:effectLst/>
                <a:uLnTx/>
                <a:uFillTx/>
                <a:latin typeface="Arial Narrow" panose="020B0606020202030204" pitchFamily="34" charset="0"/>
                <a:ea typeface="微软雅黑"/>
                <a:cs typeface="+mn-ea"/>
              </a:rPr>
              <a:t>模型融合  </a:t>
            </a:r>
            <a:r>
              <a:rPr kumimoji="0" lang="en-US" altLang="zh-CN" sz="1600" b="0" i="0" u="none" strike="noStrike" kern="1200" cap="none" spc="0" normalizeH="0" baseline="0" noProof="0" dirty="0">
                <a:ln>
                  <a:noFill/>
                </a:ln>
                <a:solidFill>
                  <a:prstClr val="white">
                    <a:lumMod val="50000"/>
                  </a:prstClr>
                </a:solidFill>
                <a:effectLst/>
                <a:uLnTx/>
                <a:uFillTx/>
                <a:latin typeface="Arial Narrow" panose="020B0606020202030204" pitchFamily="34" charset="0"/>
                <a:ea typeface="微软雅黑"/>
                <a:cs typeface="+mn-ea"/>
              </a:rPr>
              <a:t>stacking </a:t>
            </a:r>
            <a:r>
              <a:rPr kumimoji="0" lang="zh-CN" altLang="en-US" sz="1600" b="0" i="0" u="none" strike="noStrike" kern="1200" cap="none" spc="0" normalizeH="0" baseline="0" noProof="0" dirty="0">
                <a:ln>
                  <a:noFill/>
                </a:ln>
                <a:solidFill>
                  <a:prstClr val="white">
                    <a:lumMod val="50000"/>
                  </a:prstClr>
                </a:solidFill>
                <a:effectLst/>
                <a:uLnTx/>
                <a:uFillTx/>
                <a:latin typeface="Arial Narrow" panose="020B0606020202030204" pitchFamily="34" charset="0"/>
                <a:ea typeface="微软雅黑"/>
                <a:cs typeface="+mn-ea"/>
              </a:rPr>
              <a:t>融合</a:t>
            </a:r>
            <a:endParaRPr kumimoji="0" lang="zh-CN" altLang="en-US" sz="1400" b="0" i="0" u="none" strike="noStrike" kern="1200" cap="none" spc="0" normalizeH="0" baseline="0" noProof="0" dirty="0">
              <a:ln>
                <a:noFill/>
              </a:ln>
              <a:solidFill>
                <a:prstClr val="white">
                  <a:lumMod val="50000"/>
                </a:prstClr>
              </a:solidFill>
              <a:effectLst/>
              <a:uLnTx/>
              <a:uFillTx/>
              <a:latin typeface="Arial Narrow" panose="020B0606020202030204" pitchFamily="34" charset="0"/>
              <a:ea typeface="微软雅黑"/>
              <a:cs typeface="+mn-ea"/>
            </a:endParaRPr>
          </a:p>
        </p:txBody>
      </p:sp>
      <p:pic>
        <p:nvPicPr>
          <p:cNvPr id="2" name="图片 1">
            <a:extLst>
              <a:ext uri="{FF2B5EF4-FFF2-40B4-BE49-F238E27FC236}">
                <a16:creationId xmlns:a16="http://schemas.microsoft.com/office/drawing/2014/main" id="{C2E3A86C-654B-4677-8A21-26F6681ECE04}"/>
              </a:ext>
            </a:extLst>
          </p:cNvPr>
          <p:cNvPicPr>
            <a:picLocks noChangeAspect="1"/>
          </p:cNvPicPr>
          <p:nvPr/>
        </p:nvPicPr>
        <p:blipFill>
          <a:blip r:embed="rId3"/>
          <a:stretch>
            <a:fillRect/>
          </a:stretch>
        </p:blipFill>
        <p:spPr>
          <a:xfrm>
            <a:off x="735974" y="1131623"/>
            <a:ext cx="4209524" cy="3476190"/>
          </a:xfrm>
          <a:prstGeom prst="rect">
            <a:avLst/>
          </a:prstGeom>
        </p:spPr>
      </p:pic>
      <p:pic>
        <p:nvPicPr>
          <p:cNvPr id="3" name="图片 2">
            <a:extLst>
              <a:ext uri="{FF2B5EF4-FFF2-40B4-BE49-F238E27FC236}">
                <a16:creationId xmlns:a16="http://schemas.microsoft.com/office/drawing/2014/main" id="{FFE43090-687F-419A-A86F-FEA5479882E8}"/>
              </a:ext>
            </a:extLst>
          </p:cNvPr>
          <p:cNvPicPr>
            <a:picLocks noChangeAspect="1"/>
          </p:cNvPicPr>
          <p:nvPr/>
        </p:nvPicPr>
        <p:blipFill>
          <a:blip r:embed="rId4"/>
          <a:stretch>
            <a:fillRect/>
          </a:stretch>
        </p:blipFill>
        <p:spPr>
          <a:xfrm>
            <a:off x="5839971" y="177272"/>
            <a:ext cx="2278955" cy="4788955"/>
          </a:xfrm>
          <a:prstGeom prst="rect">
            <a:avLst/>
          </a:prstGeom>
        </p:spPr>
      </p:pic>
    </p:spTree>
    <p:extLst>
      <p:ext uri="{BB962C8B-B14F-4D97-AF65-F5344CB8AC3E}">
        <p14:creationId xmlns:p14="http://schemas.microsoft.com/office/powerpoint/2010/main" val="33088680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6"/>
          <p:cNvSpPr txBox="1">
            <a:spLocks noChangeArrowheads="1"/>
          </p:cNvSpPr>
          <p:nvPr/>
        </p:nvSpPr>
        <p:spPr bwMode="auto">
          <a:xfrm>
            <a:off x="201251" y="74022"/>
            <a:ext cx="20510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ea"/>
              </a:rPr>
              <a:t>排名截图</a:t>
            </a:r>
            <a:endParaRPr kumimoji="0" lang="zh-CN" altLang="en-US" sz="2400" b="0" i="0" u="none" strike="noStrike" kern="1200" cap="none" spc="0" normalizeH="0" baseline="0" noProof="0" dirty="0">
              <a:ln>
                <a:noFill/>
              </a:ln>
              <a:solidFill>
                <a:prstClr val="black">
                  <a:lumMod val="65000"/>
                  <a:lumOff val="35000"/>
                </a:prstClr>
              </a:solidFill>
              <a:effectLst/>
              <a:uLnTx/>
              <a:uFillTx/>
              <a:latin typeface="Arial" pitchFamily="34" charset="0"/>
              <a:ea typeface="微软雅黑"/>
              <a:cs typeface="+mn-ea"/>
            </a:endParaRPr>
          </a:p>
        </p:txBody>
      </p:sp>
      <p:sp>
        <p:nvSpPr>
          <p:cNvPr id="38" name="TextBox 6"/>
          <p:cNvSpPr txBox="1">
            <a:spLocks noChangeArrowheads="1"/>
          </p:cNvSpPr>
          <p:nvPr/>
        </p:nvSpPr>
        <p:spPr bwMode="auto">
          <a:xfrm>
            <a:off x="568793" y="535687"/>
            <a:ext cx="13159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prstClr val="white">
                    <a:lumMod val="50000"/>
                  </a:prstClr>
                </a:solidFill>
                <a:effectLst/>
                <a:uLnTx/>
                <a:uFillTx/>
                <a:latin typeface="Arial Narrow" panose="020B0606020202030204" pitchFamily="34" charset="0"/>
                <a:ea typeface="微软雅黑"/>
                <a:cs typeface="+mn-ea"/>
              </a:rPr>
              <a:t>数据处理</a:t>
            </a:r>
            <a:endParaRPr kumimoji="0" lang="zh-CN" altLang="en-US" sz="1400" b="0" i="0" u="none" strike="noStrike" kern="1200" cap="none" spc="0" normalizeH="0" baseline="0" noProof="0" dirty="0">
              <a:ln>
                <a:noFill/>
              </a:ln>
              <a:solidFill>
                <a:prstClr val="white">
                  <a:lumMod val="50000"/>
                </a:prstClr>
              </a:solidFill>
              <a:effectLst/>
              <a:uLnTx/>
              <a:uFillTx/>
              <a:latin typeface="Arial Narrow" panose="020B0606020202030204" pitchFamily="34" charset="0"/>
              <a:ea typeface="微软雅黑"/>
              <a:cs typeface="+mn-ea"/>
            </a:endParaRPr>
          </a:p>
        </p:txBody>
      </p:sp>
      <p:pic>
        <p:nvPicPr>
          <p:cNvPr id="2" name="图片 1">
            <a:extLst>
              <a:ext uri="{FF2B5EF4-FFF2-40B4-BE49-F238E27FC236}">
                <a16:creationId xmlns:a16="http://schemas.microsoft.com/office/drawing/2014/main" id="{ECEC0FCC-C99D-48D3-8D24-AA8A52E53B88}"/>
              </a:ext>
            </a:extLst>
          </p:cNvPr>
          <p:cNvPicPr>
            <a:picLocks noChangeAspect="1"/>
          </p:cNvPicPr>
          <p:nvPr/>
        </p:nvPicPr>
        <p:blipFill>
          <a:blip r:embed="rId3"/>
          <a:stretch>
            <a:fillRect/>
          </a:stretch>
        </p:blipFill>
        <p:spPr>
          <a:xfrm>
            <a:off x="909637" y="997352"/>
            <a:ext cx="7324725" cy="3938024"/>
          </a:xfrm>
          <a:prstGeom prst="rect">
            <a:avLst/>
          </a:prstGeom>
        </p:spPr>
      </p:pic>
    </p:spTree>
    <p:extLst>
      <p:ext uri="{BB962C8B-B14F-4D97-AF65-F5344CB8AC3E}">
        <p14:creationId xmlns:p14="http://schemas.microsoft.com/office/powerpoint/2010/main" val="42408442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矩形 7"/>
          <p:cNvSpPr/>
          <p:nvPr/>
        </p:nvSpPr>
        <p:spPr>
          <a:xfrm>
            <a:off x="2250984" y="1712405"/>
            <a:ext cx="4865434" cy="769441"/>
          </a:xfrm>
          <a:prstGeom prst="rect">
            <a:avLst/>
          </a:prstGeom>
          <a:effectLst/>
        </p:spPr>
        <p:txBody>
          <a:bodyPr wrap="none">
            <a:spAutoFit/>
          </a:bodyPr>
          <a:lstStyle/>
          <a:p>
            <a:r>
              <a:rPr lang="zh-CN" altLang="en-US" sz="4400" dirty="0">
                <a:solidFill>
                  <a:srgbClr val="374552"/>
                </a:solidFill>
                <a:latin typeface="微软雅黑" panose="020B0503020204020204" pitchFamily="34" charset="-122"/>
                <a:ea typeface="微软雅黑" panose="020B0503020204020204" pitchFamily="34" charset="-122"/>
              </a:rPr>
              <a:t>演示完毕 谢谢欣赏</a:t>
            </a:r>
          </a:p>
        </p:txBody>
      </p:sp>
      <p:grpSp>
        <p:nvGrpSpPr>
          <p:cNvPr id="10" name="组合 9">
            <a:extLst>
              <a:ext uri="{FF2B5EF4-FFF2-40B4-BE49-F238E27FC236}">
                <a16:creationId xmlns:a16="http://schemas.microsoft.com/office/drawing/2014/main" id="{8ACCCB30-9530-42D4-B53D-46AFE8D72478}"/>
              </a:ext>
            </a:extLst>
          </p:cNvPr>
          <p:cNvGrpSpPr/>
          <p:nvPr/>
        </p:nvGrpSpPr>
        <p:grpSpPr>
          <a:xfrm>
            <a:off x="1641872" y="4103688"/>
            <a:ext cx="6481763" cy="959644"/>
            <a:chOff x="1312863" y="187325"/>
            <a:chExt cx="8642350" cy="1279525"/>
          </a:xfrm>
          <a:solidFill>
            <a:srgbClr val="8FA4B7">
              <a:alpha val="42000"/>
            </a:srgbClr>
          </a:solidFill>
        </p:grpSpPr>
        <p:sp>
          <p:nvSpPr>
            <p:cNvPr id="11" name="Freeform 5">
              <a:extLst>
                <a:ext uri="{FF2B5EF4-FFF2-40B4-BE49-F238E27FC236}">
                  <a16:creationId xmlns:a16="http://schemas.microsoft.com/office/drawing/2014/main" id="{194DABD8-A4E2-4D3E-B236-0CC9006F00C9}"/>
                </a:ext>
              </a:extLst>
            </p:cNvPr>
            <p:cNvSpPr>
              <a:spLocks/>
            </p:cNvSpPr>
            <p:nvPr/>
          </p:nvSpPr>
          <p:spPr bwMode="auto">
            <a:xfrm>
              <a:off x="1312863" y="307975"/>
              <a:ext cx="2224088" cy="1158875"/>
            </a:xfrm>
            <a:custGeom>
              <a:avLst/>
              <a:gdLst>
                <a:gd name="T0" fmla="*/ 0 w 524"/>
                <a:gd name="T1" fmla="*/ 164 h 271"/>
                <a:gd name="T2" fmla="*/ 256 w 524"/>
                <a:gd name="T3" fmla="*/ 28 h 271"/>
                <a:gd name="T4" fmla="*/ 524 w 524"/>
                <a:gd name="T5" fmla="*/ 104 h 271"/>
                <a:gd name="T6" fmla="*/ 244 w 524"/>
                <a:gd name="T7" fmla="*/ 244 h 271"/>
                <a:gd name="T8" fmla="*/ 0 w 524"/>
                <a:gd name="T9" fmla="*/ 164 h 271"/>
              </a:gdLst>
              <a:ahLst/>
              <a:cxnLst>
                <a:cxn ang="0">
                  <a:pos x="T0" y="T1"/>
                </a:cxn>
                <a:cxn ang="0">
                  <a:pos x="T2" y="T3"/>
                </a:cxn>
                <a:cxn ang="0">
                  <a:pos x="T4" y="T5"/>
                </a:cxn>
                <a:cxn ang="0">
                  <a:pos x="T6" y="T7"/>
                </a:cxn>
                <a:cxn ang="0">
                  <a:pos x="T8" y="T9"/>
                </a:cxn>
              </a:cxnLst>
              <a:rect l="0" t="0" r="r" b="b"/>
              <a:pathLst>
                <a:path w="524" h="271">
                  <a:moveTo>
                    <a:pt x="0" y="164"/>
                  </a:moveTo>
                  <a:cubicBezTo>
                    <a:pt x="80" y="116"/>
                    <a:pt x="164" y="60"/>
                    <a:pt x="256" y="28"/>
                  </a:cubicBezTo>
                  <a:cubicBezTo>
                    <a:pt x="312" y="8"/>
                    <a:pt x="404" y="0"/>
                    <a:pt x="524" y="104"/>
                  </a:cubicBezTo>
                  <a:cubicBezTo>
                    <a:pt x="524" y="104"/>
                    <a:pt x="372" y="216"/>
                    <a:pt x="244" y="244"/>
                  </a:cubicBezTo>
                  <a:cubicBezTo>
                    <a:pt x="120" y="271"/>
                    <a:pt x="28" y="196"/>
                    <a:pt x="0" y="16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2" name="Freeform 6">
              <a:extLst>
                <a:ext uri="{FF2B5EF4-FFF2-40B4-BE49-F238E27FC236}">
                  <a16:creationId xmlns:a16="http://schemas.microsoft.com/office/drawing/2014/main" id="{5A54A1AD-4A06-4424-8577-FD51DDA2AE84}"/>
                </a:ext>
              </a:extLst>
            </p:cNvPr>
            <p:cNvSpPr>
              <a:spLocks/>
            </p:cNvSpPr>
            <p:nvPr/>
          </p:nvSpPr>
          <p:spPr bwMode="auto">
            <a:xfrm>
              <a:off x="3757613" y="307975"/>
              <a:ext cx="1933575" cy="1125538"/>
            </a:xfrm>
            <a:custGeom>
              <a:avLst/>
              <a:gdLst>
                <a:gd name="T0" fmla="*/ 0 w 456"/>
                <a:gd name="T1" fmla="*/ 104 h 263"/>
                <a:gd name="T2" fmla="*/ 256 w 456"/>
                <a:gd name="T3" fmla="*/ 32 h 263"/>
                <a:gd name="T4" fmla="*/ 456 w 456"/>
                <a:gd name="T5" fmla="*/ 188 h 263"/>
                <a:gd name="T6" fmla="*/ 272 w 456"/>
                <a:gd name="T7" fmla="*/ 263 h 263"/>
                <a:gd name="T8" fmla="*/ 0 w 456"/>
                <a:gd name="T9" fmla="*/ 104 h 263"/>
              </a:gdLst>
              <a:ahLst/>
              <a:cxnLst>
                <a:cxn ang="0">
                  <a:pos x="T0" y="T1"/>
                </a:cxn>
                <a:cxn ang="0">
                  <a:pos x="T2" y="T3"/>
                </a:cxn>
                <a:cxn ang="0">
                  <a:pos x="T4" y="T5"/>
                </a:cxn>
                <a:cxn ang="0">
                  <a:pos x="T6" y="T7"/>
                </a:cxn>
                <a:cxn ang="0">
                  <a:pos x="T8" y="T9"/>
                </a:cxn>
              </a:cxnLst>
              <a:rect l="0" t="0" r="r" b="b"/>
              <a:pathLst>
                <a:path w="456" h="263">
                  <a:moveTo>
                    <a:pt x="0" y="104"/>
                  </a:moveTo>
                  <a:cubicBezTo>
                    <a:pt x="0" y="104"/>
                    <a:pt x="160" y="0"/>
                    <a:pt x="256" y="32"/>
                  </a:cubicBezTo>
                  <a:cubicBezTo>
                    <a:pt x="352" y="64"/>
                    <a:pt x="436" y="168"/>
                    <a:pt x="456" y="188"/>
                  </a:cubicBezTo>
                  <a:cubicBezTo>
                    <a:pt x="456" y="188"/>
                    <a:pt x="364" y="263"/>
                    <a:pt x="272" y="263"/>
                  </a:cubicBezTo>
                  <a:cubicBezTo>
                    <a:pt x="188" y="263"/>
                    <a:pt x="56" y="152"/>
                    <a:pt x="0" y="10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3" name="Freeform 7">
              <a:extLst>
                <a:ext uri="{FF2B5EF4-FFF2-40B4-BE49-F238E27FC236}">
                  <a16:creationId xmlns:a16="http://schemas.microsoft.com/office/drawing/2014/main" id="{48992316-171D-4D81-9677-C7BEB41DFCB6}"/>
                </a:ext>
              </a:extLst>
            </p:cNvPr>
            <p:cNvSpPr>
              <a:spLocks/>
            </p:cNvSpPr>
            <p:nvPr/>
          </p:nvSpPr>
          <p:spPr bwMode="auto">
            <a:xfrm>
              <a:off x="5878513" y="855663"/>
              <a:ext cx="1103313" cy="527050"/>
            </a:xfrm>
            <a:custGeom>
              <a:avLst/>
              <a:gdLst>
                <a:gd name="T0" fmla="*/ 0 w 260"/>
                <a:gd name="T1" fmla="*/ 68 h 123"/>
                <a:gd name="T2" fmla="*/ 156 w 260"/>
                <a:gd name="T3" fmla="*/ 0 h 123"/>
                <a:gd name="T4" fmla="*/ 260 w 260"/>
                <a:gd name="T5" fmla="*/ 40 h 123"/>
                <a:gd name="T6" fmla="*/ 136 w 260"/>
                <a:gd name="T7" fmla="*/ 104 h 123"/>
                <a:gd name="T8" fmla="*/ 0 w 260"/>
                <a:gd name="T9" fmla="*/ 68 h 123"/>
              </a:gdLst>
              <a:ahLst/>
              <a:cxnLst>
                <a:cxn ang="0">
                  <a:pos x="T0" y="T1"/>
                </a:cxn>
                <a:cxn ang="0">
                  <a:pos x="T2" y="T3"/>
                </a:cxn>
                <a:cxn ang="0">
                  <a:pos x="T4" y="T5"/>
                </a:cxn>
                <a:cxn ang="0">
                  <a:pos x="T6" y="T7"/>
                </a:cxn>
                <a:cxn ang="0">
                  <a:pos x="T8" y="T9"/>
                </a:cxn>
              </a:cxnLst>
              <a:rect l="0" t="0" r="r" b="b"/>
              <a:pathLst>
                <a:path w="260" h="123">
                  <a:moveTo>
                    <a:pt x="0" y="68"/>
                  </a:moveTo>
                  <a:cubicBezTo>
                    <a:pt x="0" y="68"/>
                    <a:pt x="80" y="0"/>
                    <a:pt x="156" y="0"/>
                  </a:cubicBezTo>
                  <a:cubicBezTo>
                    <a:pt x="232" y="4"/>
                    <a:pt x="248" y="36"/>
                    <a:pt x="260" y="40"/>
                  </a:cubicBezTo>
                  <a:cubicBezTo>
                    <a:pt x="260" y="40"/>
                    <a:pt x="204" y="88"/>
                    <a:pt x="136" y="104"/>
                  </a:cubicBezTo>
                  <a:cubicBezTo>
                    <a:pt x="68" y="123"/>
                    <a:pt x="16" y="84"/>
                    <a:pt x="0" y="68"/>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4" name="Freeform 8">
              <a:extLst>
                <a:ext uri="{FF2B5EF4-FFF2-40B4-BE49-F238E27FC236}">
                  <a16:creationId xmlns:a16="http://schemas.microsoft.com/office/drawing/2014/main" id="{B322E208-0823-4C5F-A3F6-322BEC714830}"/>
                </a:ext>
              </a:extLst>
            </p:cNvPr>
            <p:cNvSpPr>
              <a:spLocks/>
            </p:cNvSpPr>
            <p:nvPr/>
          </p:nvSpPr>
          <p:spPr bwMode="auto">
            <a:xfrm>
              <a:off x="7134225" y="563563"/>
              <a:ext cx="1123950" cy="685800"/>
            </a:xfrm>
            <a:custGeom>
              <a:avLst/>
              <a:gdLst>
                <a:gd name="T0" fmla="*/ 0 w 265"/>
                <a:gd name="T1" fmla="*/ 104 h 160"/>
                <a:gd name="T2" fmla="*/ 133 w 265"/>
                <a:gd name="T3" fmla="*/ 20 h 160"/>
                <a:gd name="T4" fmla="*/ 265 w 265"/>
                <a:gd name="T5" fmla="*/ 20 h 160"/>
                <a:gd name="T6" fmla="*/ 149 w 265"/>
                <a:gd name="T7" fmla="*/ 144 h 160"/>
                <a:gd name="T8" fmla="*/ 0 w 265"/>
                <a:gd name="T9" fmla="*/ 104 h 160"/>
              </a:gdLst>
              <a:ahLst/>
              <a:cxnLst>
                <a:cxn ang="0">
                  <a:pos x="T0" y="T1"/>
                </a:cxn>
                <a:cxn ang="0">
                  <a:pos x="T2" y="T3"/>
                </a:cxn>
                <a:cxn ang="0">
                  <a:pos x="T4" y="T5"/>
                </a:cxn>
                <a:cxn ang="0">
                  <a:pos x="T6" y="T7"/>
                </a:cxn>
                <a:cxn ang="0">
                  <a:pos x="T8" y="T9"/>
                </a:cxn>
              </a:cxnLst>
              <a:rect l="0" t="0" r="r" b="b"/>
              <a:pathLst>
                <a:path w="265" h="160">
                  <a:moveTo>
                    <a:pt x="0" y="104"/>
                  </a:moveTo>
                  <a:cubicBezTo>
                    <a:pt x="0" y="104"/>
                    <a:pt x="81" y="40"/>
                    <a:pt x="133" y="20"/>
                  </a:cubicBezTo>
                  <a:cubicBezTo>
                    <a:pt x="173" y="4"/>
                    <a:pt x="221" y="0"/>
                    <a:pt x="265" y="20"/>
                  </a:cubicBezTo>
                  <a:cubicBezTo>
                    <a:pt x="265" y="20"/>
                    <a:pt x="209" y="128"/>
                    <a:pt x="149" y="144"/>
                  </a:cubicBezTo>
                  <a:cubicBezTo>
                    <a:pt x="85" y="160"/>
                    <a:pt x="0" y="104"/>
                    <a:pt x="0" y="104"/>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sp>
          <p:nvSpPr>
            <p:cNvPr id="15" name="Freeform 9">
              <a:extLst>
                <a:ext uri="{FF2B5EF4-FFF2-40B4-BE49-F238E27FC236}">
                  <a16:creationId xmlns:a16="http://schemas.microsoft.com/office/drawing/2014/main" id="{8FDAFA18-8310-4586-B2D6-8DFA9236F443}"/>
                </a:ext>
              </a:extLst>
            </p:cNvPr>
            <p:cNvSpPr>
              <a:spLocks/>
            </p:cNvSpPr>
            <p:nvPr/>
          </p:nvSpPr>
          <p:spPr bwMode="auto">
            <a:xfrm>
              <a:off x="8410575" y="187325"/>
              <a:ext cx="1544638" cy="1044575"/>
            </a:xfrm>
            <a:custGeom>
              <a:avLst/>
              <a:gdLst>
                <a:gd name="T0" fmla="*/ 0 w 364"/>
                <a:gd name="T1" fmla="*/ 96 h 244"/>
                <a:gd name="T2" fmla="*/ 116 w 364"/>
                <a:gd name="T3" fmla="*/ 24 h 244"/>
                <a:gd name="T4" fmla="*/ 364 w 364"/>
                <a:gd name="T5" fmla="*/ 184 h 244"/>
                <a:gd name="T6" fmla="*/ 256 w 364"/>
                <a:gd name="T7" fmla="*/ 224 h 244"/>
                <a:gd name="T8" fmla="*/ 0 w 364"/>
                <a:gd name="T9" fmla="*/ 96 h 244"/>
              </a:gdLst>
              <a:ahLst/>
              <a:cxnLst>
                <a:cxn ang="0">
                  <a:pos x="T0" y="T1"/>
                </a:cxn>
                <a:cxn ang="0">
                  <a:pos x="T2" y="T3"/>
                </a:cxn>
                <a:cxn ang="0">
                  <a:pos x="T4" y="T5"/>
                </a:cxn>
                <a:cxn ang="0">
                  <a:pos x="T6" y="T7"/>
                </a:cxn>
                <a:cxn ang="0">
                  <a:pos x="T8" y="T9"/>
                </a:cxn>
              </a:cxnLst>
              <a:rect l="0" t="0" r="r" b="b"/>
              <a:pathLst>
                <a:path w="364" h="244">
                  <a:moveTo>
                    <a:pt x="0" y="96"/>
                  </a:moveTo>
                  <a:cubicBezTo>
                    <a:pt x="0" y="96"/>
                    <a:pt x="56" y="0"/>
                    <a:pt x="116" y="24"/>
                  </a:cubicBezTo>
                  <a:cubicBezTo>
                    <a:pt x="144" y="24"/>
                    <a:pt x="336" y="200"/>
                    <a:pt x="364" y="184"/>
                  </a:cubicBezTo>
                  <a:cubicBezTo>
                    <a:pt x="364" y="184"/>
                    <a:pt x="324" y="244"/>
                    <a:pt x="256" y="224"/>
                  </a:cubicBezTo>
                  <a:cubicBezTo>
                    <a:pt x="108" y="184"/>
                    <a:pt x="100" y="144"/>
                    <a:pt x="0" y="96"/>
                  </a:cubicBezTo>
                  <a:close/>
                </a:path>
              </a:pathLst>
            </a:custGeom>
            <a:grpFill/>
            <a:ln w="0" cap="sq">
              <a:no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sz="1013"/>
            </a:p>
          </p:txBody>
        </p:sp>
      </p:grpSp>
      <p:sp>
        <p:nvSpPr>
          <p:cNvPr id="16" name="任意多边形: 形状 2"/>
          <p:cNvSpPr/>
          <p:nvPr/>
        </p:nvSpPr>
        <p:spPr>
          <a:xfrm>
            <a:off x="26292" y="4130231"/>
            <a:ext cx="9024257"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7" name="椭圆 16"/>
          <p:cNvSpPr/>
          <p:nvPr/>
        </p:nvSpPr>
        <p:spPr>
          <a:xfrm>
            <a:off x="1062390" y="474241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8" name="椭圆 17"/>
          <p:cNvSpPr/>
          <p:nvPr/>
        </p:nvSpPr>
        <p:spPr>
          <a:xfrm>
            <a:off x="107478" y="4228203"/>
            <a:ext cx="274486" cy="274486"/>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19" name="椭圆 18"/>
          <p:cNvSpPr/>
          <p:nvPr/>
        </p:nvSpPr>
        <p:spPr>
          <a:xfrm>
            <a:off x="2258478" y="4232918"/>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0" name="椭圆 19"/>
          <p:cNvSpPr/>
          <p:nvPr/>
        </p:nvSpPr>
        <p:spPr>
          <a:xfrm>
            <a:off x="3452742" y="4591121"/>
            <a:ext cx="104618" cy="10461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1" name="椭圆 20"/>
          <p:cNvSpPr/>
          <p:nvPr/>
        </p:nvSpPr>
        <p:spPr>
          <a:xfrm>
            <a:off x="4320353" y="4939256"/>
            <a:ext cx="205038" cy="20503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2" name="椭圆 21"/>
          <p:cNvSpPr/>
          <p:nvPr/>
        </p:nvSpPr>
        <p:spPr>
          <a:xfrm>
            <a:off x="5404956" y="4542788"/>
            <a:ext cx="100420" cy="100420"/>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3" name="椭圆 22"/>
          <p:cNvSpPr/>
          <p:nvPr/>
        </p:nvSpPr>
        <p:spPr>
          <a:xfrm>
            <a:off x="6386516" y="4805907"/>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4" name="椭圆 23"/>
          <p:cNvSpPr/>
          <p:nvPr/>
        </p:nvSpPr>
        <p:spPr>
          <a:xfrm>
            <a:off x="7138992" y="4062436"/>
            <a:ext cx="147634" cy="147634"/>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5" name="椭圆 24"/>
          <p:cNvSpPr/>
          <p:nvPr/>
        </p:nvSpPr>
        <p:spPr>
          <a:xfrm>
            <a:off x="8120828" y="4537624"/>
            <a:ext cx="205038" cy="20503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6" name="任意多边形: 形状 4"/>
          <p:cNvSpPr/>
          <p:nvPr/>
        </p:nvSpPr>
        <p:spPr>
          <a:xfrm>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7" name="椭圆 26"/>
          <p:cNvSpPr/>
          <p:nvPr/>
        </p:nvSpPr>
        <p:spPr>
          <a:xfrm>
            <a:off x="523478" y="3649926"/>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8" name="椭圆 27"/>
          <p:cNvSpPr/>
          <p:nvPr/>
        </p:nvSpPr>
        <p:spPr>
          <a:xfrm>
            <a:off x="1423352" y="4590600"/>
            <a:ext cx="274486" cy="274486"/>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29" name="椭圆 28"/>
          <p:cNvSpPr/>
          <p:nvPr/>
        </p:nvSpPr>
        <p:spPr>
          <a:xfrm>
            <a:off x="4119564" y="4167386"/>
            <a:ext cx="133048" cy="133048"/>
          </a:xfrm>
          <a:prstGeom prst="ellipse">
            <a:avLst/>
          </a:prstGeom>
          <a:solidFill>
            <a:srgbClr val="8FA4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0" name="椭圆 29"/>
          <p:cNvSpPr/>
          <p:nvPr/>
        </p:nvSpPr>
        <p:spPr>
          <a:xfrm>
            <a:off x="5367415" y="4939256"/>
            <a:ext cx="133048" cy="133048"/>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1" name="椭圆 30"/>
          <p:cNvSpPr/>
          <p:nvPr/>
        </p:nvSpPr>
        <p:spPr>
          <a:xfrm>
            <a:off x="5883627" y="46652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2" name="椭圆 31"/>
          <p:cNvSpPr/>
          <p:nvPr/>
        </p:nvSpPr>
        <p:spPr>
          <a:xfrm>
            <a:off x="8942614" y="4086688"/>
            <a:ext cx="141515" cy="141515"/>
          </a:xfrm>
          <a:prstGeom prst="ellipse">
            <a:avLst/>
          </a:prstGeom>
          <a:solidFill>
            <a:srgbClr val="577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cxnSp>
        <p:nvCxnSpPr>
          <p:cNvPr id="38" name="直接连接符 37">
            <a:extLst>
              <a:ext uri="{FF2B5EF4-FFF2-40B4-BE49-F238E27FC236}">
                <a16:creationId xmlns:a16="http://schemas.microsoft.com/office/drawing/2014/main" id="{E313177E-59BA-45B4-A649-116184D482FA}"/>
              </a:ext>
            </a:extLst>
          </p:cNvPr>
          <p:cNvCxnSpPr/>
          <p:nvPr/>
        </p:nvCxnSpPr>
        <p:spPr>
          <a:xfrm>
            <a:off x="1701936" y="1667584"/>
            <a:ext cx="596353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4813C647-C18F-49A4-9F27-02A75536227E}"/>
              </a:ext>
            </a:extLst>
          </p:cNvPr>
          <p:cNvCxnSpPr/>
          <p:nvPr/>
        </p:nvCxnSpPr>
        <p:spPr>
          <a:xfrm>
            <a:off x="1701936" y="2798115"/>
            <a:ext cx="596353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18499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inVertical)">
                                      <p:cBhvr>
                                        <p:cTn id="7" dur="500"/>
                                        <p:tgtEl>
                                          <p:spTgt spid="38"/>
                                        </p:tgtEl>
                                      </p:cBhvr>
                                    </p:animEffect>
                                  </p:childTnLst>
                                </p:cTn>
                              </p:par>
                              <p:par>
                                <p:cTn id="8" presetID="16" presetClass="entr" presetSubtype="21"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childTnLst>
                          </p:cTn>
                        </p:par>
                        <p:par>
                          <p:cTn id="11" fill="hold">
                            <p:stCondLst>
                              <p:cond delay="500"/>
                            </p:stCondLst>
                            <p:childTnLst>
                              <p:par>
                                <p:cTn id="12" presetID="23" presetClass="entr" presetSubtype="32" fill="hold" grpId="0" nodeType="afterEffect">
                                  <p:stCondLst>
                                    <p:cond delay="0"/>
                                  </p:stCondLst>
                                  <p:iterate type="lt">
                                    <p:tmPct val="10000"/>
                                  </p:iterate>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strVal val="4*#ppt_w"/>
                                          </p:val>
                                        </p:tav>
                                        <p:tav tm="100000">
                                          <p:val>
                                            <p:strVal val="#ppt_w"/>
                                          </p:val>
                                        </p:tav>
                                      </p:tavLst>
                                    </p:anim>
                                    <p:anim calcmode="lin" valueType="num">
                                      <p:cBhvr>
                                        <p:cTn id="15" dur="500" fill="hold"/>
                                        <p:tgtEl>
                                          <p:spTgt spid="8"/>
                                        </p:tgtEl>
                                        <p:attrNameLst>
                                          <p:attrName>ppt_h</p:attrName>
                                        </p:attrNameLst>
                                      </p:cBhvr>
                                      <p:tavLst>
                                        <p:tav tm="0">
                                          <p:val>
                                            <p:strVal val="4*#ppt_h"/>
                                          </p:val>
                                        </p:tav>
                                        <p:tav tm="100000">
                                          <p:val>
                                            <p:strVal val="#ppt_h"/>
                                          </p:val>
                                        </p:tav>
                                      </p:tavLst>
                                    </p:anim>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par>
                                <p:cTn id="22" presetID="26"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down)">
                                      <p:cBhvr>
                                        <p:cTn id="24" dur="580">
                                          <p:stCondLst>
                                            <p:cond delay="0"/>
                                          </p:stCondLst>
                                        </p:cTn>
                                        <p:tgtEl>
                                          <p:spTgt spid="17"/>
                                        </p:tgtEl>
                                      </p:cBhvr>
                                    </p:animEffect>
                                    <p:anim calcmode="lin" valueType="num">
                                      <p:cBhvr>
                                        <p:cTn id="25"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0" dur="26">
                                          <p:stCondLst>
                                            <p:cond delay="650"/>
                                          </p:stCondLst>
                                        </p:cTn>
                                        <p:tgtEl>
                                          <p:spTgt spid="17"/>
                                        </p:tgtEl>
                                      </p:cBhvr>
                                      <p:to x="100000" y="60000"/>
                                    </p:animScale>
                                    <p:animScale>
                                      <p:cBhvr>
                                        <p:cTn id="31" dur="166" decel="50000">
                                          <p:stCondLst>
                                            <p:cond delay="676"/>
                                          </p:stCondLst>
                                        </p:cTn>
                                        <p:tgtEl>
                                          <p:spTgt spid="17"/>
                                        </p:tgtEl>
                                      </p:cBhvr>
                                      <p:to x="100000" y="100000"/>
                                    </p:animScale>
                                    <p:animScale>
                                      <p:cBhvr>
                                        <p:cTn id="32" dur="26">
                                          <p:stCondLst>
                                            <p:cond delay="1312"/>
                                          </p:stCondLst>
                                        </p:cTn>
                                        <p:tgtEl>
                                          <p:spTgt spid="17"/>
                                        </p:tgtEl>
                                      </p:cBhvr>
                                      <p:to x="100000" y="80000"/>
                                    </p:animScale>
                                    <p:animScale>
                                      <p:cBhvr>
                                        <p:cTn id="33" dur="166" decel="50000">
                                          <p:stCondLst>
                                            <p:cond delay="1338"/>
                                          </p:stCondLst>
                                        </p:cTn>
                                        <p:tgtEl>
                                          <p:spTgt spid="17"/>
                                        </p:tgtEl>
                                      </p:cBhvr>
                                      <p:to x="100000" y="100000"/>
                                    </p:animScale>
                                    <p:animScale>
                                      <p:cBhvr>
                                        <p:cTn id="34" dur="26">
                                          <p:stCondLst>
                                            <p:cond delay="1642"/>
                                          </p:stCondLst>
                                        </p:cTn>
                                        <p:tgtEl>
                                          <p:spTgt spid="17"/>
                                        </p:tgtEl>
                                      </p:cBhvr>
                                      <p:to x="100000" y="90000"/>
                                    </p:animScale>
                                    <p:animScale>
                                      <p:cBhvr>
                                        <p:cTn id="35" dur="166" decel="50000">
                                          <p:stCondLst>
                                            <p:cond delay="1668"/>
                                          </p:stCondLst>
                                        </p:cTn>
                                        <p:tgtEl>
                                          <p:spTgt spid="17"/>
                                        </p:tgtEl>
                                      </p:cBhvr>
                                      <p:to x="100000" y="100000"/>
                                    </p:animScale>
                                    <p:animScale>
                                      <p:cBhvr>
                                        <p:cTn id="36" dur="26">
                                          <p:stCondLst>
                                            <p:cond delay="1808"/>
                                          </p:stCondLst>
                                        </p:cTn>
                                        <p:tgtEl>
                                          <p:spTgt spid="17"/>
                                        </p:tgtEl>
                                      </p:cBhvr>
                                      <p:to x="100000" y="95000"/>
                                    </p:animScale>
                                    <p:animScale>
                                      <p:cBhvr>
                                        <p:cTn id="37" dur="166" decel="50000">
                                          <p:stCondLst>
                                            <p:cond delay="1834"/>
                                          </p:stCondLst>
                                        </p:cTn>
                                        <p:tgtEl>
                                          <p:spTgt spid="17"/>
                                        </p:tgtEl>
                                      </p:cBhvr>
                                      <p:to x="100000" y="100000"/>
                                    </p:animScale>
                                  </p:childTnLst>
                                </p:cTn>
                              </p:par>
                              <p:par>
                                <p:cTn id="38" presetID="26" presetClass="entr" presetSubtype="0" fill="hold" grpId="0" nodeType="withEffect">
                                  <p:stCondLst>
                                    <p:cond delay="400"/>
                                  </p:stCondLst>
                                  <p:childTnLst>
                                    <p:set>
                                      <p:cBhvr>
                                        <p:cTn id="39" dur="1" fill="hold">
                                          <p:stCondLst>
                                            <p:cond delay="0"/>
                                          </p:stCondLst>
                                        </p:cTn>
                                        <p:tgtEl>
                                          <p:spTgt spid="18"/>
                                        </p:tgtEl>
                                        <p:attrNameLst>
                                          <p:attrName>style.visibility</p:attrName>
                                        </p:attrNameLst>
                                      </p:cBhvr>
                                      <p:to>
                                        <p:strVal val="visible"/>
                                      </p:to>
                                    </p:set>
                                    <p:animEffect transition="in" filter="wipe(down)">
                                      <p:cBhvr>
                                        <p:cTn id="40" dur="580">
                                          <p:stCondLst>
                                            <p:cond delay="0"/>
                                          </p:stCondLst>
                                        </p:cTn>
                                        <p:tgtEl>
                                          <p:spTgt spid="18"/>
                                        </p:tgtEl>
                                      </p:cBhvr>
                                    </p:animEffect>
                                    <p:anim calcmode="lin" valueType="num">
                                      <p:cBhvr>
                                        <p:cTn id="41"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46" dur="26">
                                          <p:stCondLst>
                                            <p:cond delay="650"/>
                                          </p:stCondLst>
                                        </p:cTn>
                                        <p:tgtEl>
                                          <p:spTgt spid="18"/>
                                        </p:tgtEl>
                                      </p:cBhvr>
                                      <p:to x="100000" y="60000"/>
                                    </p:animScale>
                                    <p:animScale>
                                      <p:cBhvr>
                                        <p:cTn id="47" dur="166" decel="50000">
                                          <p:stCondLst>
                                            <p:cond delay="676"/>
                                          </p:stCondLst>
                                        </p:cTn>
                                        <p:tgtEl>
                                          <p:spTgt spid="18"/>
                                        </p:tgtEl>
                                      </p:cBhvr>
                                      <p:to x="100000" y="100000"/>
                                    </p:animScale>
                                    <p:animScale>
                                      <p:cBhvr>
                                        <p:cTn id="48" dur="26">
                                          <p:stCondLst>
                                            <p:cond delay="1312"/>
                                          </p:stCondLst>
                                        </p:cTn>
                                        <p:tgtEl>
                                          <p:spTgt spid="18"/>
                                        </p:tgtEl>
                                      </p:cBhvr>
                                      <p:to x="100000" y="80000"/>
                                    </p:animScale>
                                    <p:animScale>
                                      <p:cBhvr>
                                        <p:cTn id="49" dur="166" decel="50000">
                                          <p:stCondLst>
                                            <p:cond delay="1338"/>
                                          </p:stCondLst>
                                        </p:cTn>
                                        <p:tgtEl>
                                          <p:spTgt spid="18"/>
                                        </p:tgtEl>
                                      </p:cBhvr>
                                      <p:to x="100000" y="100000"/>
                                    </p:animScale>
                                    <p:animScale>
                                      <p:cBhvr>
                                        <p:cTn id="50" dur="26">
                                          <p:stCondLst>
                                            <p:cond delay="1642"/>
                                          </p:stCondLst>
                                        </p:cTn>
                                        <p:tgtEl>
                                          <p:spTgt spid="18"/>
                                        </p:tgtEl>
                                      </p:cBhvr>
                                      <p:to x="100000" y="90000"/>
                                    </p:animScale>
                                    <p:animScale>
                                      <p:cBhvr>
                                        <p:cTn id="51" dur="166" decel="50000">
                                          <p:stCondLst>
                                            <p:cond delay="1668"/>
                                          </p:stCondLst>
                                        </p:cTn>
                                        <p:tgtEl>
                                          <p:spTgt spid="18"/>
                                        </p:tgtEl>
                                      </p:cBhvr>
                                      <p:to x="100000" y="100000"/>
                                    </p:animScale>
                                    <p:animScale>
                                      <p:cBhvr>
                                        <p:cTn id="52" dur="26">
                                          <p:stCondLst>
                                            <p:cond delay="1808"/>
                                          </p:stCondLst>
                                        </p:cTn>
                                        <p:tgtEl>
                                          <p:spTgt spid="18"/>
                                        </p:tgtEl>
                                      </p:cBhvr>
                                      <p:to x="100000" y="95000"/>
                                    </p:animScale>
                                    <p:animScale>
                                      <p:cBhvr>
                                        <p:cTn id="53" dur="166" decel="50000">
                                          <p:stCondLst>
                                            <p:cond delay="1834"/>
                                          </p:stCondLst>
                                        </p:cTn>
                                        <p:tgtEl>
                                          <p:spTgt spid="18"/>
                                        </p:tgtEl>
                                      </p:cBhvr>
                                      <p:to x="100000" y="100000"/>
                                    </p:animScale>
                                  </p:childTnLst>
                                </p:cTn>
                              </p:par>
                              <p:par>
                                <p:cTn id="54" presetID="26" presetClass="entr" presetSubtype="0"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down)">
                                      <p:cBhvr>
                                        <p:cTn id="56" dur="580">
                                          <p:stCondLst>
                                            <p:cond delay="0"/>
                                          </p:stCondLst>
                                        </p:cTn>
                                        <p:tgtEl>
                                          <p:spTgt spid="27"/>
                                        </p:tgtEl>
                                      </p:cBhvr>
                                    </p:animEffect>
                                    <p:anim calcmode="lin" valueType="num">
                                      <p:cBhvr>
                                        <p:cTn id="57"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62" dur="26">
                                          <p:stCondLst>
                                            <p:cond delay="650"/>
                                          </p:stCondLst>
                                        </p:cTn>
                                        <p:tgtEl>
                                          <p:spTgt spid="27"/>
                                        </p:tgtEl>
                                      </p:cBhvr>
                                      <p:to x="100000" y="60000"/>
                                    </p:animScale>
                                    <p:animScale>
                                      <p:cBhvr>
                                        <p:cTn id="63" dur="166" decel="50000">
                                          <p:stCondLst>
                                            <p:cond delay="676"/>
                                          </p:stCondLst>
                                        </p:cTn>
                                        <p:tgtEl>
                                          <p:spTgt spid="27"/>
                                        </p:tgtEl>
                                      </p:cBhvr>
                                      <p:to x="100000" y="100000"/>
                                    </p:animScale>
                                    <p:animScale>
                                      <p:cBhvr>
                                        <p:cTn id="64" dur="26">
                                          <p:stCondLst>
                                            <p:cond delay="1312"/>
                                          </p:stCondLst>
                                        </p:cTn>
                                        <p:tgtEl>
                                          <p:spTgt spid="27"/>
                                        </p:tgtEl>
                                      </p:cBhvr>
                                      <p:to x="100000" y="80000"/>
                                    </p:animScale>
                                    <p:animScale>
                                      <p:cBhvr>
                                        <p:cTn id="65" dur="166" decel="50000">
                                          <p:stCondLst>
                                            <p:cond delay="1338"/>
                                          </p:stCondLst>
                                        </p:cTn>
                                        <p:tgtEl>
                                          <p:spTgt spid="27"/>
                                        </p:tgtEl>
                                      </p:cBhvr>
                                      <p:to x="100000" y="100000"/>
                                    </p:animScale>
                                    <p:animScale>
                                      <p:cBhvr>
                                        <p:cTn id="66" dur="26">
                                          <p:stCondLst>
                                            <p:cond delay="1642"/>
                                          </p:stCondLst>
                                        </p:cTn>
                                        <p:tgtEl>
                                          <p:spTgt spid="27"/>
                                        </p:tgtEl>
                                      </p:cBhvr>
                                      <p:to x="100000" y="90000"/>
                                    </p:animScale>
                                    <p:animScale>
                                      <p:cBhvr>
                                        <p:cTn id="67" dur="166" decel="50000">
                                          <p:stCondLst>
                                            <p:cond delay="1668"/>
                                          </p:stCondLst>
                                        </p:cTn>
                                        <p:tgtEl>
                                          <p:spTgt spid="27"/>
                                        </p:tgtEl>
                                      </p:cBhvr>
                                      <p:to x="100000" y="100000"/>
                                    </p:animScale>
                                    <p:animScale>
                                      <p:cBhvr>
                                        <p:cTn id="68" dur="26">
                                          <p:stCondLst>
                                            <p:cond delay="1808"/>
                                          </p:stCondLst>
                                        </p:cTn>
                                        <p:tgtEl>
                                          <p:spTgt spid="27"/>
                                        </p:tgtEl>
                                      </p:cBhvr>
                                      <p:to x="100000" y="95000"/>
                                    </p:animScale>
                                    <p:animScale>
                                      <p:cBhvr>
                                        <p:cTn id="69" dur="166" decel="50000">
                                          <p:stCondLst>
                                            <p:cond delay="1834"/>
                                          </p:stCondLst>
                                        </p:cTn>
                                        <p:tgtEl>
                                          <p:spTgt spid="27"/>
                                        </p:tgtEl>
                                      </p:cBhvr>
                                      <p:to x="100000" y="100000"/>
                                    </p:animScale>
                                  </p:childTnLst>
                                </p:cTn>
                              </p:par>
                              <p:par>
                                <p:cTn id="70" presetID="26" presetClass="entr" presetSubtype="0" fill="hold" grpId="0" nodeType="withEffect">
                                  <p:stCondLst>
                                    <p:cond delay="300"/>
                                  </p:stCondLst>
                                  <p:childTnLst>
                                    <p:set>
                                      <p:cBhvr>
                                        <p:cTn id="71" dur="1" fill="hold">
                                          <p:stCondLst>
                                            <p:cond delay="0"/>
                                          </p:stCondLst>
                                        </p:cTn>
                                        <p:tgtEl>
                                          <p:spTgt spid="28"/>
                                        </p:tgtEl>
                                        <p:attrNameLst>
                                          <p:attrName>style.visibility</p:attrName>
                                        </p:attrNameLst>
                                      </p:cBhvr>
                                      <p:to>
                                        <p:strVal val="visible"/>
                                      </p:to>
                                    </p:set>
                                    <p:animEffect transition="in" filter="wipe(down)">
                                      <p:cBhvr>
                                        <p:cTn id="72" dur="580">
                                          <p:stCondLst>
                                            <p:cond delay="0"/>
                                          </p:stCondLst>
                                        </p:cTn>
                                        <p:tgtEl>
                                          <p:spTgt spid="28"/>
                                        </p:tgtEl>
                                      </p:cBhvr>
                                    </p:animEffect>
                                    <p:anim calcmode="lin" valueType="num">
                                      <p:cBhvr>
                                        <p:cTn id="73"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78" dur="26">
                                          <p:stCondLst>
                                            <p:cond delay="650"/>
                                          </p:stCondLst>
                                        </p:cTn>
                                        <p:tgtEl>
                                          <p:spTgt spid="28"/>
                                        </p:tgtEl>
                                      </p:cBhvr>
                                      <p:to x="100000" y="60000"/>
                                    </p:animScale>
                                    <p:animScale>
                                      <p:cBhvr>
                                        <p:cTn id="79" dur="166" decel="50000">
                                          <p:stCondLst>
                                            <p:cond delay="676"/>
                                          </p:stCondLst>
                                        </p:cTn>
                                        <p:tgtEl>
                                          <p:spTgt spid="28"/>
                                        </p:tgtEl>
                                      </p:cBhvr>
                                      <p:to x="100000" y="100000"/>
                                    </p:animScale>
                                    <p:animScale>
                                      <p:cBhvr>
                                        <p:cTn id="80" dur="26">
                                          <p:stCondLst>
                                            <p:cond delay="1312"/>
                                          </p:stCondLst>
                                        </p:cTn>
                                        <p:tgtEl>
                                          <p:spTgt spid="28"/>
                                        </p:tgtEl>
                                      </p:cBhvr>
                                      <p:to x="100000" y="80000"/>
                                    </p:animScale>
                                    <p:animScale>
                                      <p:cBhvr>
                                        <p:cTn id="81" dur="166" decel="50000">
                                          <p:stCondLst>
                                            <p:cond delay="1338"/>
                                          </p:stCondLst>
                                        </p:cTn>
                                        <p:tgtEl>
                                          <p:spTgt spid="28"/>
                                        </p:tgtEl>
                                      </p:cBhvr>
                                      <p:to x="100000" y="100000"/>
                                    </p:animScale>
                                    <p:animScale>
                                      <p:cBhvr>
                                        <p:cTn id="82" dur="26">
                                          <p:stCondLst>
                                            <p:cond delay="1642"/>
                                          </p:stCondLst>
                                        </p:cTn>
                                        <p:tgtEl>
                                          <p:spTgt spid="28"/>
                                        </p:tgtEl>
                                      </p:cBhvr>
                                      <p:to x="100000" y="90000"/>
                                    </p:animScale>
                                    <p:animScale>
                                      <p:cBhvr>
                                        <p:cTn id="83" dur="166" decel="50000">
                                          <p:stCondLst>
                                            <p:cond delay="1668"/>
                                          </p:stCondLst>
                                        </p:cTn>
                                        <p:tgtEl>
                                          <p:spTgt spid="28"/>
                                        </p:tgtEl>
                                      </p:cBhvr>
                                      <p:to x="100000" y="100000"/>
                                    </p:animScale>
                                    <p:animScale>
                                      <p:cBhvr>
                                        <p:cTn id="84" dur="26">
                                          <p:stCondLst>
                                            <p:cond delay="1808"/>
                                          </p:stCondLst>
                                        </p:cTn>
                                        <p:tgtEl>
                                          <p:spTgt spid="28"/>
                                        </p:tgtEl>
                                      </p:cBhvr>
                                      <p:to x="100000" y="95000"/>
                                    </p:animScale>
                                    <p:animScale>
                                      <p:cBhvr>
                                        <p:cTn id="85" dur="166" decel="50000">
                                          <p:stCondLst>
                                            <p:cond delay="1834"/>
                                          </p:stCondLst>
                                        </p:cTn>
                                        <p:tgtEl>
                                          <p:spTgt spid="28"/>
                                        </p:tgtEl>
                                      </p:cBhvr>
                                      <p:to x="100000" y="100000"/>
                                    </p:animScale>
                                  </p:childTnLst>
                                </p:cTn>
                              </p:par>
                              <p:par>
                                <p:cTn id="86" presetID="26" presetClass="entr" presetSubtype="0"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wipe(down)">
                                      <p:cBhvr>
                                        <p:cTn id="88" dur="580">
                                          <p:stCondLst>
                                            <p:cond delay="0"/>
                                          </p:stCondLst>
                                        </p:cTn>
                                        <p:tgtEl>
                                          <p:spTgt spid="19"/>
                                        </p:tgtEl>
                                      </p:cBhvr>
                                    </p:animEffect>
                                    <p:anim calcmode="lin" valueType="num">
                                      <p:cBhvr>
                                        <p:cTn id="89"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94" dur="26">
                                          <p:stCondLst>
                                            <p:cond delay="650"/>
                                          </p:stCondLst>
                                        </p:cTn>
                                        <p:tgtEl>
                                          <p:spTgt spid="19"/>
                                        </p:tgtEl>
                                      </p:cBhvr>
                                      <p:to x="100000" y="60000"/>
                                    </p:animScale>
                                    <p:animScale>
                                      <p:cBhvr>
                                        <p:cTn id="95" dur="166" decel="50000">
                                          <p:stCondLst>
                                            <p:cond delay="676"/>
                                          </p:stCondLst>
                                        </p:cTn>
                                        <p:tgtEl>
                                          <p:spTgt spid="19"/>
                                        </p:tgtEl>
                                      </p:cBhvr>
                                      <p:to x="100000" y="100000"/>
                                    </p:animScale>
                                    <p:animScale>
                                      <p:cBhvr>
                                        <p:cTn id="96" dur="26">
                                          <p:stCondLst>
                                            <p:cond delay="1312"/>
                                          </p:stCondLst>
                                        </p:cTn>
                                        <p:tgtEl>
                                          <p:spTgt spid="19"/>
                                        </p:tgtEl>
                                      </p:cBhvr>
                                      <p:to x="100000" y="80000"/>
                                    </p:animScale>
                                    <p:animScale>
                                      <p:cBhvr>
                                        <p:cTn id="97" dur="166" decel="50000">
                                          <p:stCondLst>
                                            <p:cond delay="1338"/>
                                          </p:stCondLst>
                                        </p:cTn>
                                        <p:tgtEl>
                                          <p:spTgt spid="19"/>
                                        </p:tgtEl>
                                      </p:cBhvr>
                                      <p:to x="100000" y="100000"/>
                                    </p:animScale>
                                    <p:animScale>
                                      <p:cBhvr>
                                        <p:cTn id="98" dur="26">
                                          <p:stCondLst>
                                            <p:cond delay="1642"/>
                                          </p:stCondLst>
                                        </p:cTn>
                                        <p:tgtEl>
                                          <p:spTgt spid="19"/>
                                        </p:tgtEl>
                                      </p:cBhvr>
                                      <p:to x="100000" y="90000"/>
                                    </p:animScale>
                                    <p:animScale>
                                      <p:cBhvr>
                                        <p:cTn id="99" dur="166" decel="50000">
                                          <p:stCondLst>
                                            <p:cond delay="1668"/>
                                          </p:stCondLst>
                                        </p:cTn>
                                        <p:tgtEl>
                                          <p:spTgt spid="19"/>
                                        </p:tgtEl>
                                      </p:cBhvr>
                                      <p:to x="100000" y="100000"/>
                                    </p:animScale>
                                    <p:animScale>
                                      <p:cBhvr>
                                        <p:cTn id="100" dur="26">
                                          <p:stCondLst>
                                            <p:cond delay="1808"/>
                                          </p:stCondLst>
                                        </p:cTn>
                                        <p:tgtEl>
                                          <p:spTgt spid="19"/>
                                        </p:tgtEl>
                                      </p:cBhvr>
                                      <p:to x="100000" y="95000"/>
                                    </p:animScale>
                                    <p:animScale>
                                      <p:cBhvr>
                                        <p:cTn id="101" dur="166" decel="50000">
                                          <p:stCondLst>
                                            <p:cond delay="1834"/>
                                          </p:stCondLst>
                                        </p:cTn>
                                        <p:tgtEl>
                                          <p:spTgt spid="19"/>
                                        </p:tgtEl>
                                      </p:cBhvr>
                                      <p:to x="100000" y="100000"/>
                                    </p:animScale>
                                  </p:childTnLst>
                                </p:cTn>
                              </p:par>
                              <p:par>
                                <p:cTn id="102" presetID="26" presetClass="entr" presetSubtype="0" fill="hold" grpId="0" nodeType="withEffect">
                                  <p:stCondLst>
                                    <p:cond delay="300"/>
                                  </p:stCondLst>
                                  <p:childTnLst>
                                    <p:set>
                                      <p:cBhvr>
                                        <p:cTn id="103" dur="1" fill="hold">
                                          <p:stCondLst>
                                            <p:cond delay="0"/>
                                          </p:stCondLst>
                                        </p:cTn>
                                        <p:tgtEl>
                                          <p:spTgt spid="20"/>
                                        </p:tgtEl>
                                        <p:attrNameLst>
                                          <p:attrName>style.visibility</p:attrName>
                                        </p:attrNameLst>
                                      </p:cBhvr>
                                      <p:to>
                                        <p:strVal val="visible"/>
                                      </p:to>
                                    </p:set>
                                    <p:animEffect transition="in" filter="wipe(down)">
                                      <p:cBhvr>
                                        <p:cTn id="104" dur="580">
                                          <p:stCondLst>
                                            <p:cond delay="0"/>
                                          </p:stCondLst>
                                        </p:cTn>
                                        <p:tgtEl>
                                          <p:spTgt spid="20"/>
                                        </p:tgtEl>
                                      </p:cBhvr>
                                    </p:animEffect>
                                    <p:anim calcmode="lin" valueType="num">
                                      <p:cBhvr>
                                        <p:cTn id="105"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106"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07"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08"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09"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10" dur="26">
                                          <p:stCondLst>
                                            <p:cond delay="650"/>
                                          </p:stCondLst>
                                        </p:cTn>
                                        <p:tgtEl>
                                          <p:spTgt spid="20"/>
                                        </p:tgtEl>
                                      </p:cBhvr>
                                      <p:to x="100000" y="60000"/>
                                    </p:animScale>
                                    <p:animScale>
                                      <p:cBhvr>
                                        <p:cTn id="111" dur="166" decel="50000">
                                          <p:stCondLst>
                                            <p:cond delay="676"/>
                                          </p:stCondLst>
                                        </p:cTn>
                                        <p:tgtEl>
                                          <p:spTgt spid="20"/>
                                        </p:tgtEl>
                                      </p:cBhvr>
                                      <p:to x="100000" y="100000"/>
                                    </p:animScale>
                                    <p:animScale>
                                      <p:cBhvr>
                                        <p:cTn id="112" dur="26">
                                          <p:stCondLst>
                                            <p:cond delay="1312"/>
                                          </p:stCondLst>
                                        </p:cTn>
                                        <p:tgtEl>
                                          <p:spTgt spid="20"/>
                                        </p:tgtEl>
                                      </p:cBhvr>
                                      <p:to x="100000" y="80000"/>
                                    </p:animScale>
                                    <p:animScale>
                                      <p:cBhvr>
                                        <p:cTn id="113" dur="166" decel="50000">
                                          <p:stCondLst>
                                            <p:cond delay="1338"/>
                                          </p:stCondLst>
                                        </p:cTn>
                                        <p:tgtEl>
                                          <p:spTgt spid="20"/>
                                        </p:tgtEl>
                                      </p:cBhvr>
                                      <p:to x="100000" y="100000"/>
                                    </p:animScale>
                                    <p:animScale>
                                      <p:cBhvr>
                                        <p:cTn id="114" dur="26">
                                          <p:stCondLst>
                                            <p:cond delay="1642"/>
                                          </p:stCondLst>
                                        </p:cTn>
                                        <p:tgtEl>
                                          <p:spTgt spid="20"/>
                                        </p:tgtEl>
                                      </p:cBhvr>
                                      <p:to x="100000" y="90000"/>
                                    </p:animScale>
                                    <p:animScale>
                                      <p:cBhvr>
                                        <p:cTn id="115" dur="166" decel="50000">
                                          <p:stCondLst>
                                            <p:cond delay="1668"/>
                                          </p:stCondLst>
                                        </p:cTn>
                                        <p:tgtEl>
                                          <p:spTgt spid="20"/>
                                        </p:tgtEl>
                                      </p:cBhvr>
                                      <p:to x="100000" y="100000"/>
                                    </p:animScale>
                                    <p:animScale>
                                      <p:cBhvr>
                                        <p:cTn id="116" dur="26">
                                          <p:stCondLst>
                                            <p:cond delay="1808"/>
                                          </p:stCondLst>
                                        </p:cTn>
                                        <p:tgtEl>
                                          <p:spTgt spid="20"/>
                                        </p:tgtEl>
                                      </p:cBhvr>
                                      <p:to x="100000" y="95000"/>
                                    </p:animScale>
                                    <p:animScale>
                                      <p:cBhvr>
                                        <p:cTn id="117" dur="166" decel="50000">
                                          <p:stCondLst>
                                            <p:cond delay="1834"/>
                                          </p:stCondLst>
                                        </p:cTn>
                                        <p:tgtEl>
                                          <p:spTgt spid="20"/>
                                        </p:tgtEl>
                                      </p:cBhvr>
                                      <p:to x="100000" y="100000"/>
                                    </p:animScale>
                                  </p:childTnLst>
                                </p:cTn>
                              </p:par>
                              <p:par>
                                <p:cTn id="118" presetID="26" presetClass="entr" presetSubtype="0" fill="hold" grpId="0" nodeType="withEffect">
                                  <p:stCondLst>
                                    <p:cond delay="0"/>
                                  </p:stCondLst>
                                  <p:childTnLst>
                                    <p:set>
                                      <p:cBhvr>
                                        <p:cTn id="119" dur="1" fill="hold">
                                          <p:stCondLst>
                                            <p:cond delay="0"/>
                                          </p:stCondLst>
                                        </p:cTn>
                                        <p:tgtEl>
                                          <p:spTgt spid="21"/>
                                        </p:tgtEl>
                                        <p:attrNameLst>
                                          <p:attrName>style.visibility</p:attrName>
                                        </p:attrNameLst>
                                      </p:cBhvr>
                                      <p:to>
                                        <p:strVal val="visible"/>
                                      </p:to>
                                    </p:set>
                                    <p:animEffect transition="in" filter="wipe(down)">
                                      <p:cBhvr>
                                        <p:cTn id="120" dur="580">
                                          <p:stCondLst>
                                            <p:cond delay="0"/>
                                          </p:stCondLst>
                                        </p:cTn>
                                        <p:tgtEl>
                                          <p:spTgt spid="21"/>
                                        </p:tgtEl>
                                      </p:cBhvr>
                                    </p:animEffect>
                                    <p:anim calcmode="lin" valueType="num">
                                      <p:cBhvr>
                                        <p:cTn id="121"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122"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23"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124"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125"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126" dur="26">
                                          <p:stCondLst>
                                            <p:cond delay="650"/>
                                          </p:stCondLst>
                                        </p:cTn>
                                        <p:tgtEl>
                                          <p:spTgt spid="21"/>
                                        </p:tgtEl>
                                      </p:cBhvr>
                                      <p:to x="100000" y="60000"/>
                                    </p:animScale>
                                    <p:animScale>
                                      <p:cBhvr>
                                        <p:cTn id="127" dur="166" decel="50000">
                                          <p:stCondLst>
                                            <p:cond delay="676"/>
                                          </p:stCondLst>
                                        </p:cTn>
                                        <p:tgtEl>
                                          <p:spTgt spid="21"/>
                                        </p:tgtEl>
                                      </p:cBhvr>
                                      <p:to x="100000" y="100000"/>
                                    </p:animScale>
                                    <p:animScale>
                                      <p:cBhvr>
                                        <p:cTn id="128" dur="26">
                                          <p:stCondLst>
                                            <p:cond delay="1312"/>
                                          </p:stCondLst>
                                        </p:cTn>
                                        <p:tgtEl>
                                          <p:spTgt spid="21"/>
                                        </p:tgtEl>
                                      </p:cBhvr>
                                      <p:to x="100000" y="80000"/>
                                    </p:animScale>
                                    <p:animScale>
                                      <p:cBhvr>
                                        <p:cTn id="129" dur="166" decel="50000">
                                          <p:stCondLst>
                                            <p:cond delay="1338"/>
                                          </p:stCondLst>
                                        </p:cTn>
                                        <p:tgtEl>
                                          <p:spTgt spid="21"/>
                                        </p:tgtEl>
                                      </p:cBhvr>
                                      <p:to x="100000" y="100000"/>
                                    </p:animScale>
                                    <p:animScale>
                                      <p:cBhvr>
                                        <p:cTn id="130" dur="26">
                                          <p:stCondLst>
                                            <p:cond delay="1642"/>
                                          </p:stCondLst>
                                        </p:cTn>
                                        <p:tgtEl>
                                          <p:spTgt spid="21"/>
                                        </p:tgtEl>
                                      </p:cBhvr>
                                      <p:to x="100000" y="90000"/>
                                    </p:animScale>
                                    <p:animScale>
                                      <p:cBhvr>
                                        <p:cTn id="131" dur="166" decel="50000">
                                          <p:stCondLst>
                                            <p:cond delay="1668"/>
                                          </p:stCondLst>
                                        </p:cTn>
                                        <p:tgtEl>
                                          <p:spTgt spid="21"/>
                                        </p:tgtEl>
                                      </p:cBhvr>
                                      <p:to x="100000" y="100000"/>
                                    </p:animScale>
                                    <p:animScale>
                                      <p:cBhvr>
                                        <p:cTn id="132" dur="26">
                                          <p:stCondLst>
                                            <p:cond delay="1808"/>
                                          </p:stCondLst>
                                        </p:cTn>
                                        <p:tgtEl>
                                          <p:spTgt spid="21"/>
                                        </p:tgtEl>
                                      </p:cBhvr>
                                      <p:to x="100000" y="95000"/>
                                    </p:animScale>
                                    <p:animScale>
                                      <p:cBhvr>
                                        <p:cTn id="133" dur="166" decel="50000">
                                          <p:stCondLst>
                                            <p:cond delay="1834"/>
                                          </p:stCondLst>
                                        </p:cTn>
                                        <p:tgtEl>
                                          <p:spTgt spid="21"/>
                                        </p:tgtEl>
                                      </p:cBhvr>
                                      <p:to x="100000" y="100000"/>
                                    </p:animScale>
                                  </p:childTnLst>
                                </p:cTn>
                              </p:par>
                              <p:par>
                                <p:cTn id="134" presetID="26" presetClass="entr" presetSubtype="0" fill="hold" grpId="0" nodeType="withEffect">
                                  <p:stCondLst>
                                    <p:cond delay="300"/>
                                  </p:stCondLst>
                                  <p:childTnLst>
                                    <p:set>
                                      <p:cBhvr>
                                        <p:cTn id="135" dur="1" fill="hold">
                                          <p:stCondLst>
                                            <p:cond delay="0"/>
                                          </p:stCondLst>
                                        </p:cTn>
                                        <p:tgtEl>
                                          <p:spTgt spid="29"/>
                                        </p:tgtEl>
                                        <p:attrNameLst>
                                          <p:attrName>style.visibility</p:attrName>
                                        </p:attrNameLst>
                                      </p:cBhvr>
                                      <p:to>
                                        <p:strVal val="visible"/>
                                      </p:to>
                                    </p:set>
                                    <p:animEffect transition="in" filter="wipe(down)">
                                      <p:cBhvr>
                                        <p:cTn id="136" dur="580">
                                          <p:stCondLst>
                                            <p:cond delay="0"/>
                                          </p:stCondLst>
                                        </p:cTn>
                                        <p:tgtEl>
                                          <p:spTgt spid="29"/>
                                        </p:tgtEl>
                                      </p:cBhvr>
                                    </p:animEffect>
                                    <p:anim calcmode="lin" valueType="num">
                                      <p:cBhvr>
                                        <p:cTn id="137"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38"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39"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140"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141"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142" dur="26">
                                          <p:stCondLst>
                                            <p:cond delay="650"/>
                                          </p:stCondLst>
                                        </p:cTn>
                                        <p:tgtEl>
                                          <p:spTgt spid="29"/>
                                        </p:tgtEl>
                                      </p:cBhvr>
                                      <p:to x="100000" y="60000"/>
                                    </p:animScale>
                                    <p:animScale>
                                      <p:cBhvr>
                                        <p:cTn id="143" dur="166" decel="50000">
                                          <p:stCondLst>
                                            <p:cond delay="676"/>
                                          </p:stCondLst>
                                        </p:cTn>
                                        <p:tgtEl>
                                          <p:spTgt spid="29"/>
                                        </p:tgtEl>
                                      </p:cBhvr>
                                      <p:to x="100000" y="100000"/>
                                    </p:animScale>
                                    <p:animScale>
                                      <p:cBhvr>
                                        <p:cTn id="144" dur="26">
                                          <p:stCondLst>
                                            <p:cond delay="1312"/>
                                          </p:stCondLst>
                                        </p:cTn>
                                        <p:tgtEl>
                                          <p:spTgt spid="29"/>
                                        </p:tgtEl>
                                      </p:cBhvr>
                                      <p:to x="100000" y="80000"/>
                                    </p:animScale>
                                    <p:animScale>
                                      <p:cBhvr>
                                        <p:cTn id="145" dur="166" decel="50000">
                                          <p:stCondLst>
                                            <p:cond delay="1338"/>
                                          </p:stCondLst>
                                        </p:cTn>
                                        <p:tgtEl>
                                          <p:spTgt spid="29"/>
                                        </p:tgtEl>
                                      </p:cBhvr>
                                      <p:to x="100000" y="100000"/>
                                    </p:animScale>
                                    <p:animScale>
                                      <p:cBhvr>
                                        <p:cTn id="146" dur="26">
                                          <p:stCondLst>
                                            <p:cond delay="1642"/>
                                          </p:stCondLst>
                                        </p:cTn>
                                        <p:tgtEl>
                                          <p:spTgt spid="29"/>
                                        </p:tgtEl>
                                      </p:cBhvr>
                                      <p:to x="100000" y="90000"/>
                                    </p:animScale>
                                    <p:animScale>
                                      <p:cBhvr>
                                        <p:cTn id="147" dur="166" decel="50000">
                                          <p:stCondLst>
                                            <p:cond delay="1668"/>
                                          </p:stCondLst>
                                        </p:cTn>
                                        <p:tgtEl>
                                          <p:spTgt spid="29"/>
                                        </p:tgtEl>
                                      </p:cBhvr>
                                      <p:to x="100000" y="100000"/>
                                    </p:animScale>
                                    <p:animScale>
                                      <p:cBhvr>
                                        <p:cTn id="148" dur="26">
                                          <p:stCondLst>
                                            <p:cond delay="1808"/>
                                          </p:stCondLst>
                                        </p:cTn>
                                        <p:tgtEl>
                                          <p:spTgt spid="29"/>
                                        </p:tgtEl>
                                      </p:cBhvr>
                                      <p:to x="100000" y="95000"/>
                                    </p:animScale>
                                    <p:animScale>
                                      <p:cBhvr>
                                        <p:cTn id="149" dur="166" decel="50000">
                                          <p:stCondLst>
                                            <p:cond delay="1834"/>
                                          </p:stCondLst>
                                        </p:cTn>
                                        <p:tgtEl>
                                          <p:spTgt spid="29"/>
                                        </p:tgtEl>
                                      </p:cBhvr>
                                      <p:to x="100000" y="100000"/>
                                    </p:animScale>
                                  </p:childTnLst>
                                </p:cTn>
                              </p:par>
                              <p:par>
                                <p:cTn id="150" presetID="26" presetClass="entr" presetSubtype="0" fill="hold" grpId="0" nodeType="withEffect">
                                  <p:stCondLst>
                                    <p:cond delay="0"/>
                                  </p:stCondLst>
                                  <p:childTnLst>
                                    <p:set>
                                      <p:cBhvr>
                                        <p:cTn id="151" dur="1" fill="hold">
                                          <p:stCondLst>
                                            <p:cond delay="0"/>
                                          </p:stCondLst>
                                        </p:cTn>
                                        <p:tgtEl>
                                          <p:spTgt spid="22"/>
                                        </p:tgtEl>
                                        <p:attrNameLst>
                                          <p:attrName>style.visibility</p:attrName>
                                        </p:attrNameLst>
                                      </p:cBhvr>
                                      <p:to>
                                        <p:strVal val="visible"/>
                                      </p:to>
                                    </p:set>
                                    <p:animEffect transition="in" filter="wipe(down)">
                                      <p:cBhvr>
                                        <p:cTn id="152" dur="580">
                                          <p:stCondLst>
                                            <p:cond delay="0"/>
                                          </p:stCondLst>
                                        </p:cTn>
                                        <p:tgtEl>
                                          <p:spTgt spid="22"/>
                                        </p:tgtEl>
                                      </p:cBhvr>
                                    </p:animEffect>
                                    <p:anim calcmode="lin" valueType="num">
                                      <p:cBhvr>
                                        <p:cTn id="153"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54"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55"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56"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57"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58" dur="26">
                                          <p:stCondLst>
                                            <p:cond delay="650"/>
                                          </p:stCondLst>
                                        </p:cTn>
                                        <p:tgtEl>
                                          <p:spTgt spid="22"/>
                                        </p:tgtEl>
                                      </p:cBhvr>
                                      <p:to x="100000" y="60000"/>
                                    </p:animScale>
                                    <p:animScale>
                                      <p:cBhvr>
                                        <p:cTn id="159" dur="166" decel="50000">
                                          <p:stCondLst>
                                            <p:cond delay="676"/>
                                          </p:stCondLst>
                                        </p:cTn>
                                        <p:tgtEl>
                                          <p:spTgt spid="22"/>
                                        </p:tgtEl>
                                      </p:cBhvr>
                                      <p:to x="100000" y="100000"/>
                                    </p:animScale>
                                    <p:animScale>
                                      <p:cBhvr>
                                        <p:cTn id="160" dur="26">
                                          <p:stCondLst>
                                            <p:cond delay="1312"/>
                                          </p:stCondLst>
                                        </p:cTn>
                                        <p:tgtEl>
                                          <p:spTgt spid="22"/>
                                        </p:tgtEl>
                                      </p:cBhvr>
                                      <p:to x="100000" y="80000"/>
                                    </p:animScale>
                                    <p:animScale>
                                      <p:cBhvr>
                                        <p:cTn id="161" dur="166" decel="50000">
                                          <p:stCondLst>
                                            <p:cond delay="1338"/>
                                          </p:stCondLst>
                                        </p:cTn>
                                        <p:tgtEl>
                                          <p:spTgt spid="22"/>
                                        </p:tgtEl>
                                      </p:cBhvr>
                                      <p:to x="100000" y="100000"/>
                                    </p:animScale>
                                    <p:animScale>
                                      <p:cBhvr>
                                        <p:cTn id="162" dur="26">
                                          <p:stCondLst>
                                            <p:cond delay="1642"/>
                                          </p:stCondLst>
                                        </p:cTn>
                                        <p:tgtEl>
                                          <p:spTgt spid="22"/>
                                        </p:tgtEl>
                                      </p:cBhvr>
                                      <p:to x="100000" y="90000"/>
                                    </p:animScale>
                                    <p:animScale>
                                      <p:cBhvr>
                                        <p:cTn id="163" dur="166" decel="50000">
                                          <p:stCondLst>
                                            <p:cond delay="1668"/>
                                          </p:stCondLst>
                                        </p:cTn>
                                        <p:tgtEl>
                                          <p:spTgt spid="22"/>
                                        </p:tgtEl>
                                      </p:cBhvr>
                                      <p:to x="100000" y="100000"/>
                                    </p:animScale>
                                    <p:animScale>
                                      <p:cBhvr>
                                        <p:cTn id="164" dur="26">
                                          <p:stCondLst>
                                            <p:cond delay="1808"/>
                                          </p:stCondLst>
                                        </p:cTn>
                                        <p:tgtEl>
                                          <p:spTgt spid="22"/>
                                        </p:tgtEl>
                                      </p:cBhvr>
                                      <p:to x="100000" y="95000"/>
                                    </p:animScale>
                                    <p:animScale>
                                      <p:cBhvr>
                                        <p:cTn id="165" dur="166" decel="50000">
                                          <p:stCondLst>
                                            <p:cond delay="1834"/>
                                          </p:stCondLst>
                                        </p:cTn>
                                        <p:tgtEl>
                                          <p:spTgt spid="22"/>
                                        </p:tgtEl>
                                      </p:cBhvr>
                                      <p:to x="100000" y="100000"/>
                                    </p:animScale>
                                  </p:childTnLst>
                                </p:cTn>
                              </p:par>
                              <p:par>
                                <p:cTn id="166" presetID="26" presetClass="entr" presetSubtype="0" fill="hold" grpId="0" nodeType="withEffect">
                                  <p:stCondLst>
                                    <p:cond delay="400"/>
                                  </p:stCondLst>
                                  <p:childTnLst>
                                    <p:set>
                                      <p:cBhvr>
                                        <p:cTn id="167" dur="1" fill="hold">
                                          <p:stCondLst>
                                            <p:cond delay="0"/>
                                          </p:stCondLst>
                                        </p:cTn>
                                        <p:tgtEl>
                                          <p:spTgt spid="30"/>
                                        </p:tgtEl>
                                        <p:attrNameLst>
                                          <p:attrName>style.visibility</p:attrName>
                                        </p:attrNameLst>
                                      </p:cBhvr>
                                      <p:to>
                                        <p:strVal val="visible"/>
                                      </p:to>
                                    </p:set>
                                    <p:animEffect transition="in" filter="wipe(down)">
                                      <p:cBhvr>
                                        <p:cTn id="168" dur="580">
                                          <p:stCondLst>
                                            <p:cond delay="0"/>
                                          </p:stCondLst>
                                        </p:cTn>
                                        <p:tgtEl>
                                          <p:spTgt spid="30"/>
                                        </p:tgtEl>
                                      </p:cBhvr>
                                    </p:animEffect>
                                    <p:anim calcmode="lin" valueType="num">
                                      <p:cBhvr>
                                        <p:cTn id="169"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170"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71"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172"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173"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174" dur="26">
                                          <p:stCondLst>
                                            <p:cond delay="650"/>
                                          </p:stCondLst>
                                        </p:cTn>
                                        <p:tgtEl>
                                          <p:spTgt spid="30"/>
                                        </p:tgtEl>
                                      </p:cBhvr>
                                      <p:to x="100000" y="60000"/>
                                    </p:animScale>
                                    <p:animScale>
                                      <p:cBhvr>
                                        <p:cTn id="175" dur="166" decel="50000">
                                          <p:stCondLst>
                                            <p:cond delay="676"/>
                                          </p:stCondLst>
                                        </p:cTn>
                                        <p:tgtEl>
                                          <p:spTgt spid="30"/>
                                        </p:tgtEl>
                                      </p:cBhvr>
                                      <p:to x="100000" y="100000"/>
                                    </p:animScale>
                                    <p:animScale>
                                      <p:cBhvr>
                                        <p:cTn id="176" dur="26">
                                          <p:stCondLst>
                                            <p:cond delay="1312"/>
                                          </p:stCondLst>
                                        </p:cTn>
                                        <p:tgtEl>
                                          <p:spTgt spid="30"/>
                                        </p:tgtEl>
                                      </p:cBhvr>
                                      <p:to x="100000" y="80000"/>
                                    </p:animScale>
                                    <p:animScale>
                                      <p:cBhvr>
                                        <p:cTn id="177" dur="166" decel="50000">
                                          <p:stCondLst>
                                            <p:cond delay="1338"/>
                                          </p:stCondLst>
                                        </p:cTn>
                                        <p:tgtEl>
                                          <p:spTgt spid="30"/>
                                        </p:tgtEl>
                                      </p:cBhvr>
                                      <p:to x="100000" y="100000"/>
                                    </p:animScale>
                                    <p:animScale>
                                      <p:cBhvr>
                                        <p:cTn id="178" dur="26">
                                          <p:stCondLst>
                                            <p:cond delay="1642"/>
                                          </p:stCondLst>
                                        </p:cTn>
                                        <p:tgtEl>
                                          <p:spTgt spid="30"/>
                                        </p:tgtEl>
                                      </p:cBhvr>
                                      <p:to x="100000" y="90000"/>
                                    </p:animScale>
                                    <p:animScale>
                                      <p:cBhvr>
                                        <p:cTn id="179" dur="166" decel="50000">
                                          <p:stCondLst>
                                            <p:cond delay="1668"/>
                                          </p:stCondLst>
                                        </p:cTn>
                                        <p:tgtEl>
                                          <p:spTgt spid="30"/>
                                        </p:tgtEl>
                                      </p:cBhvr>
                                      <p:to x="100000" y="100000"/>
                                    </p:animScale>
                                    <p:animScale>
                                      <p:cBhvr>
                                        <p:cTn id="180" dur="26">
                                          <p:stCondLst>
                                            <p:cond delay="1808"/>
                                          </p:stCondLst>
                                        </p:cTn>
                                        <p:tgtEl>
                                          <p:spTgt spid="30"/>
                                        </p:tgtEl>
                                      </p:cBhvr>
                                      <p:to x="100000" y="95000"/>
                                    </p:animScale>
                                    <p:animScale>
                                      <p:cBhvr>
                                        <p:cTn id="181" dur="166" decel="50000">
                                          <p:stCondLst>
                                            <p:cond delay="1834"/>
                                          </p:stCondLst>
                                        </p:cTn>
                                        <p:tgtEl>
                                          <p:spTgt spid="30"/>
                                        </p:tgtEl>
                                      </p:cBhvr>
                                      <p:to x="100000" y="100000"/>
                                    </p:animScale>
                                  </p:childTnLst>
                                </p:cTn>
                              </p:par>
                              <p:par>
                                <p:cTn id="182" presetID="26" presetClass="entr" presetSubtype="0" fill="hold" grpId="0" nodeType="withEffect">
                                  <p:stCondLst>
                                    <p:cond delay="0"/>
                                  </p:stCondLst>
                                  <p:childTnLst>
                                    <p:set>
                                      <p:cBhvr>
                                        <p:cTn id="183" dur="1" fill="hold">
                                          <p:stCondLst>
                                            <p:cond delay="0"/>
                                          </p:stCondLst>
                                        </p:cTn>
                                        <p:tgtEl>
                                          <p:spTgt spid="31"/>
                                        </p:tgtEl>
                                        <p:attrNameLst>
                                          <p:attrName>style.visibility</p:attrName>
                                        </p:attrNameLst>
                                      </p:cBhvr>
                                      <p:to>
                                        <p:strVal val="visible"/>
                                      </p:to>
                                    </p:set>
                                    <p:animEffect transition="in" filter="wipe(down)">
                                      <p:cBhvr>
                                        <p:cTn id="184" dur="580">
                                          <p:stCondLst>
                                            <p:cond delay="0"/>
                                          </p:stCondLst>
                                        </p:cTn>
                                        <p:tgtEl>
                                          <p:spTgt spid="31"/>
                                        </p:tgtEl>
                                      </p:cBhvr>
                                    </p:animEffect>
                                    <p:anim calcmode="lin" valueType="num">
                                      <p:cBhvr>
                                        <p:cTn id="185"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186"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87"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188"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189"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190" dur="26">
                                          <p:stCondLst>
                                            <p:cond delay="650"/>
                                          </p:stCondLst>
                                        </p:cTn>
                                        <p:tgtEl>
                                          <p:spTgt spid="31"/>
                                        </p:tgtEl>
                                      </p:cBhvr>
                                      <p:to x="100000" y="60000"/>
                                    </p:animScale>
                                    <p:animScale>
                                      <p:cBhvr>
                                        <p:cTn id="191" dur="166" decel="50000">
                                          <p:stCondLst>
                                            <p:cond delay="676"/>
                                          </p:stCondLst>
                                        </p:cTn>
                                        <p:tgtEl>
                                          <p:spTgt spid="31"/>
                                        </p:tgtEl>
                                      </p:cBhvr>
                                      <p:to x="100000" y="100000"/>
                                    </p:animScale>
                                    <p:animScale>
                                      <p:cBhvr>
                                        <p:cTn id="192" dur="26">
                                          <p:stCondLst>
                                            <p:cond delay="1312"/>
                                          </p:stCondLst>
                                        </p:cTn>
                                        <p:tgtEl>
                                          <p:spTgt spid="31"/>
                                        </p:tgtEl>
                                      </p:cBhvr>
                                      <p:to x="100000" y="80000"/>
                                    </p:animScale>
                                    <p:animScale>
                                      <p:cBhvr>
                                        <p:cTn id="193" dur="166" decel="50000">
                                          <p:stCondLst>
                                            <p:cond delay="1338"/>
                                          </p:stCondLst>
                                        </p:cTn>
                                        <p:tgtEl>
                                          <p:spTgt spid="31"/>
                                        </p:tgtEl>
                                      </p:cBhvr>
                                      <p:to x="100000" y="100000"/>
                                    </p:animScale>
                                    <p:animScale>
                                      <p:cBhvr>
                                        <p:cTn id="194" dur="26">
                                          <p:stCondLst>
                                            <p:cond delay="1642"/>
                                          </p:stCondLst>
                                        </p:cTn>
                                        <p:tgtEl>
                                          <p:spTgt spid="31"/>
                                        </p:tgtEl>
                                      </p:cBhvr>
                                      <p:to x="100000" y="90000"/>
                                    </p:animScale>
                                    <p:animScale>
                                      <p:cBhvr>
                                        <p:cTn id="195" dur="166" decel="50000">
                                          <p:stCondLst>
                                            <p:cond delay="1668"/>
                                          </p:stCondLst>
                                        </p:cTn>
                                        <p:tgtEl>
                                          <p:spTgt spid="31"/>
                                        </p:tgtEl>
                                      </p:cBhvr>
                                      <p:to x="100000" y="100000"/>
                                    </p:animScale>
                                    <p:animScale>
                                      <p:cBhvr>
                                        <p:cTn id="196" dur="26">
                                          <p:stCondLst>
                                            <p:cond delay="1808"/>
                                          </p:stCondLst>
                                        </p:cTn>
                                        <p:tgtEl>
                                          <p:spTgt spid="31"/>
                                        </p:tgtEl>
                                      </p:cBhvr>
                                      <p:to x="100000" y="95000"/>
                                    </p:animScale>
                                    <p:animScale>
                                      <p:cBhvr>
                                        <p:cTn id="197" dur="166" decel="50000">
                                          <p:stCondLst>
                                            <p:cond delay="1834"/>
                                          </p:stCondLst>
                                        </p:cTn>
                                        <p:tgtEl>
                                          <p:spTgt spid="31"/>
                                        </p:tgtEl>
                                      </p:cBhvr>
                                      <p:to x="100000" y="100000"/>
                                    </p:animScale>
                                  </p:childTnLst>
                                </p:cTn>
                              </p:par>
                              <p:par>
                                <p:cTn id="198" presetID="26" presetClass="entr" presetSubtype="0" fill="hold" grpId="0" nodeType="withEffect">
                                  <p:stCondLst>
                                    <p:cond delay="400"/>
                                  </p:stCondLst>
                                  <p:childTnLst>
                                    <p:set>
                                      <p:cBhvr>
                                        <p:cTn id="199" dur="1" fill="hold">
                                          <p:stCondLst>
                                            <p:cond delay="0"/>
                                          </p:stCondLst>
                                        </p:cTn>
                                        <p:tgtEl>
                                          <p:spTgt spid="23"/>
                                        </p:tgtEl>
                                        <p:attrNameLst>
                                          <p:attrName>style.visibility</p:attrName>
                                        </p:attrNameLst>
                                      </p:cBhvr>
                                      <p:to>
                                        <p:strVal val="visible"/>
                                      </p:to>
                                    </p:set>
                                    <p:animEffect transition="in" filter="wipe(down)">
                                      <p:cBhvr>
                                        <p:cTn id="200" dur="580">
                                          <p:stCondLst>
                                            <p:cond delay="0"/>
                                          </p:stCondLst>
                                        </p:cTn>
                                        <p:tgtEl>
                                          <p:spTgt spid="23"/>
                                        </p:tgtEl>
                                      </p:cBhvr>
                                    </p:animEffect>
                                    <p:anim calcmode="lin" valueType="num">
                                      <p:cBhvr>
                                        <p:cTn id="201"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202"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203"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204"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205"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206" dur="26">
                                          <p:stCondLst>
                                            <p:cond delay="650"/>
                                          </p:stCondLst>
                                        </p:cTn>
                                        <p:tgtEl>
                                          <p:spTgt spid="23"/>
                                        </p:tgtEl>
                                      </p:cBhvr>
                                      <p:to x="100000" y="60000"/>
                                    </p:animScale>
                                    <p:animScale>
                                      <p:cBhvr>
                                        <p:cTn id="207" dur="166" decel="50000">
                                          <p:stCondLst>
                                            <p:cond delay="676"/>
                                          </p:stCondLst>
                                        </p:cTn>
                                        <p:tgtEl>
                                          <p:spTgt spid="23"/>
                                        </p:tgtEl>
                                      </p:cBhvr>
                                      <p:to x="100000" y="100000"/>
                                    </p:animScale>
                                    <p:animScale>
                                      <p:cBhvr>
                                        <p:cTn id="208" dur="26">
                                          <p:stCondLst>
                                            <p:cond delay="1312"/>
                                          </p:stCondLst>
                                        </p:cTn>
                                        <p:tgtEl>
                                          <p:spTgt spid="23"/>
                                        </p:tgtEl>
                                      </p:cBhvr>
                                      <p:to x="100000" y="80000"/>
                                    </p:animScale>
                                    <p:animScale>
                                      <p:cBhvr>
                                        <p:cTn id="209" dur="166" decel="50000">
                                          <p:stCondLst>
                                            <p:cond delay="1338"/>
                                          </p:stCondLst>
                                        </p:cTn>
                                        <p:tgtEl>
                                          <p:spTgt spid="23"/>
                                        </p:tgtEl>
                                      </p:cBhvr>
                                      <p:to x="100000" y="100000"/>
                                    </p:animScale>
                                    <p:animScale>
                                      <p:cBhvr>
                                        <p:cTn id="210" dur="26">
                                          <p:stCondLst>
                                            <p:cond delay="1642"/>
                                          </p:stCondLst>
                                        </p:cTn>
                                        <p:tgtEl>
                                          <p:spTgt spid="23"/>
                                        </p:tgtEl>
                                      </p:cBhvr>
                                      <p:to x="100000" y="90000"/>
                                    </p:animScale>
                                    <p:animScale>
                                      <p:cBhvr>
                                        <p:cTn id="211" dur="166" decel="50000">
                                          <p:stCondLst>
                                            <p:cond delay="1668"/>
                                          </p:stCondLst>
                                        </p:cTn>
                                        <p:tgtEl>
                                          <p:spTgt spid="23"/>
                                        </p:tgtEl>
                                      </p:cBhvr>
                                      <p:to x="100000" y="100000"/>
                                    </p:animScale>
                                    <p:animScale>
                                      <p:cBhvr>
                                        <p:cTn id="212" dur="26">
                                          <p:stCondLst>
                                            <p:cond delay="1808"/>
                                          </p:stCondLst>
                                        </p:cTn>
                                        <p:tgtEl>
                                          <p:spTgt spid="23"/>
                                        </p:tgtEl>
                                      </p:cBhvr>
                                      <p:to x="100000" y="95000"/>
                                    </p:animScale>
                                    <p:animScale>
                                      <p:cBhvr>
                                        <p:cTn id="213" dur="166" decel="50000">
                                          <p:stCondLst>
                                            <p:cond delay="1834"/>
                                          </p:stCondLst>
                                        </p:cTn>
                                        <p:tgtEl>
                                          <p:spTgt spid="23"/>
                                        </p:tgtEl>
                                      </p:cBhvr>
                                      <p:to x="100000" y="100000"/>
                                    </p:animScale>
                                  </p:childTnLst>
                                </p:cTn>
                              </p:par>
                              <p:par>
                                <p:cTn id="214" presetID="26" presetClass="entr" presetSubtype="0" fill="hold" grpId="0" nodeType="withEffect">
                                  <p:stCondLst>
                                    <p:cond delay="0"/>
                                  </p:stCondLst>
                                  <p:childTnLst>
                                    <p:set>
                                      <p:cBhvr>
                                        <p:cTn id="215" dur="1" fill="hold">
                                          <p:stCondLst>
                                            <p:cond delay="0"/>
                                          </p:stCondLst>
                                        </p:cTn>
                                        <p:tgtEl>
                                          <p:spTgt spid="24"/>
                                        </p:tgtEl>
                                        <p:attrNameLst>
                                          <p:attrName>style.visibility</p:attrName>
                                        </p:attrNameLst>
                                      </p:cBhvr>
                                      <p:to>
                                        <p:strVal val="visible"/>
                                      </p:to>
                                    </p:set>
                                    <p:animEffect transition="in" filter="wipe(down)">
                                      <p:cBhvr>
                                        <p:cTn id="216" dur="580">
                                          <p:stCondLst>
                                            <p:cond delay="0"/>
                                          </p:stCondLst>
                                        </p:cTn>
                                        <p:tgtEl>
                                          <p:spTgt spid="24"/>
                                        </p:tgtEl>
                                      </p:cBhvr>
                                    </p:animEffect>
                                    <p:anim calcmode="lin" valueType="num">
                                      <p:cBhvr>
                                        <p:cTn id="217"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218"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219"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220"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221"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222" dur="26">
                                          <p:stCondLst>
                                            <p:cond delay="650"/>
                                          </p:stCondLst>
                                        </p:cTn>
                                        <p:tgtEl>
                                          <p:spTgt spid="24"/>
                                        </p:tgtEl>
                                      </p:cBhvr>
                                      <p:to x="100000" y="60000"/>
                                    </p:animScale>
                                    <p:animScale>
                                      <p:cBhvr>
                                        <p:cTn id="223" dur="166" decel="50000">
                                          <p:stCondLst>
                                            <p:cond delay="676"/>
                                          </p:stCondLst>
                                        </p:cTn>
                                        <p:tgtEl>
                                          <p:spTgt spid="24"/>
                                        </p:tgtEl>
                                      </p:cBhvr>
                                      <p:to x="100000" y="100000"/>
                                    </p:animScale>
                                    <p:animScale>
                                      <p:cBhvr>
                                        <p:cTn id="224" dur="26">
                                          <p:stCondLst>
                                            <p:cond delay="1312"/>
                                          </p:stCondLst>
                                        </p:cTn>
                                        <p:tgtEl>
                                          <p:spTgt spid="24"/>
                                        </p:tgtEl>
                                      </p:cBhvr>
                                      <p:to x="100000" y="80000"/>
                                    </p:animScale>
                                    <p:animScale>
                                      <p:cBhvr>
                                        <p:cTn id="225" dur="166" decel="50000">
                                          <p:stCondLst>
                                            <p:cond delay="1338"/>
                                          </p:stCondLst>
                                        </p:cTn>
                                        <p:tgtEl>
                                          <p:spTgt spid="24"/>
                                        </p:tgtEl>
                                      </p:cBhvr>
                                      <p:to x="100000" y="100000"/>
                                    </p:animScale>
                                    <p:animScale>
                                      <p:cBhvr>
                                        <p:cTn id="226" dur="26">
                                          <p:stCondLst>
                                            <p:cond delay="1642"/>
                                          </p:stCondLst>
                                        </p:cTn>
                                        <p:tgtEl>
                                          <p:spTgt spid="24"/>
                                        </p:tgtEl>
                                      </p:cBhvr>
                                      <p:to x="100000" y="90000"/>
                                    </p:animScale>
                                    <p:animScale>
                                      <p:cBhvr>
                                        <p:cTn id="227" dur="166" decel="50000">
                                          <p:stCondLst>
                                            <p:cond delay="1668"/>
                                          </p:stCondLst>
                                        </p:cTn>
                                        <p:tgtEl>
                                          <p:spTgt spid="24"/>
                                        </p:tgtEl>
                                      </p:cBhvr>
                                      <p:to x="100000" y="100000"/>
                                    </p:animScale>
                                    <p:animScale>
                                      <p:cBhvr>
                                        <p:cTn id="228" dur="26">
                                          <p:stCondLst>
                                            <p:cond delay="1808"/>
                                          </p:stCondLst>
                                        </p:cTn>
                                        <p:tgtEl>
                                          <p:spTgt spid="24"/>
                                        </p:tgtEl>
                                      </p:cBhvr>
                                      <p:to x="100000" y="95000"/>
                                    </p:animScale>
                                    <p:animScale>
                                      <p:cBhvr>
                                        <p:cTn id="229" dur="166" decel="50000">
                                          <p:stCondLst>
                                            <p:cond delay="1834"/>
                                          </p:stCondLst>
                                        </p:cTn>
                                        <p:tgtEl>
                                          <p:spTgt spid="24"/>
                                        </p:tgtEl>
                                      </p:cBhvr>
                                      <p:to x="100000" y="100000"/>
                                    </p:animScale>
                                  </p:childTnLst>
                                </p:cTn>
                              </p:par>
                              <p:par>
                                <p:cTn id="230" presetID="26" presetClass="entr" presetSubtype="0" fill="hold" grpId="0" nodeType="withEffect">
                                  <p:stCondLst>
                                    <p:cond delay="400"/>
                                  </p:stCondLst>
                                  <p:childTnLst>
                                    <p:set>
                                      <p:cBhvr>
                                        <p:cTn id="231" dur="1" fill="hold">
                                          <p:stCondLst>
                                            <p:cond delay="0"/>
                                          </p:stCondLst>
                                        </p:cTn>
                                        <p:tgtEl>
                                          <p:spTgt spid="25"/>
                                        </p:tgtEl>
                                        <p:attrNameLst>
                                          <p:attrName>style.visibility</p:attrName>
                                        </p:attrNameLst>
                                      </p:cBhvr>
                                      <p:to>
                                        <p:strVal val="visible"/>
                                      </p:to>
                                    </p:set>
                                    <p:animEffect transition="in" filter="wipe(down)">
                                      <p:cBhvr>
                                        <p:cTn id="232" dur="580">
                                          <p:stCondLst>
                                            <p:cond delay="0"/>
                                          </p:stCondLst>
                                        </p:cTn>
                                        <p:tgtEl>
                                          <p:spTgt spid="25"/>
                                        </p:tgtEl>
                                      </p:cBhvr>
                                    </p:animEffect>
                                    <p:anim calcmode="lin" valueType="num">
                                      <p:cBhvr>
                                        <p:cTn id="233"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234"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235"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236"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237"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238" dur="26">
                                          <p:stCondLst>
                                            <p:cond delay="650"/>
                                          </p:stCondLst>
                                        </p:cTn>
                                        <p:tgtEl>
                                          <p:spTgt spid="25"/>
                                        </p:tgtEl>
                                      </p:cBhvr>
                                      <p:to x="100000" y="60000"/>
                                    </p:animScale>
                                    <p:animScale>
                                      <p:cBhvr>
                                        <p:cTn id="239" dur="166" decel="50000">
                                          <p:stCondLst>
                                            <p:cond delay="676"/>
                                          </p:stCondLst>
                                        </p:cTn>
                                        <p:tgtEl>
                                          <p:spTgt spid="25"/>
                                        </p:tgtEl>
                                      </p:cBhvr>
                                      <p:to x="100000" y="100000"/>
                                    </p:animScale>
                                    <p:animScale>
                                      <p:cBhvr>
                                        <p:cTn id="240" dur="26">
                                          <p:stCondLst>
                                            <p:cond delay="1312"/>
                                          </p:stCondLst>
                                        </p:cTn>
                                        <p:tgtEl>
                                          <p:spTgt spid="25"/>
                                        </p:tgtEl>
                                      </p:cBhvr>
                                      <p:to x="100000" y="80000"/>
                                    </p:animScale>
                                    <p:animScale>
                                      <p:cBhvr>
                                        <p:cTn id="241" dur="166" decel="50000">
                                          <p:stCondLst>
                                            <p:cond delay="1338"/>
                                          </p:stCondLst>
                                        </p:cTn>
                                        <p:tgtEl>
                                          <p:spTgt spid="25"/>
                                        </p:tgtEl>
                                      </p:cBhvr>
                                      <p:to x="100000" y="100000"/>
                                    </p:animScale>
                                    <p:animScale>
                                      <p:cBhvr>
                                        <p:cTn id="242" dur="26">
                                          <p:stCondLst>
                                            <p:cond delay="1642"/>
                                          </p:stCondLst>
                                        </p:cTn>
                                        <p:tgtEl>
                                          <p:spTgt spid="25"/>
                                        </p:tgtEl>
                                      </p:cBhvr>
                                      <p:to x="100000" y="90000"/>
                                    </p:animScale>
                                    <p:animScale>
                                      <p:cBhvr>
                                        <p:cTn id="243" dur="166" decel="50000">
                                          <p:stCondLst>
                                            <p:cond delay="1668"/>
                                          </p:stCondLst>
                                        </p:cTn>
                                        <p:tgtEl>
                                          <p:spTgt spid="25"/>
                                        </p:tgtEl>
                                      </p:cBhvr>
                                      <p:to x="100000" y="100000"/>
                                    </p:animScale>
                                    <p:animScale>
                                      <p:cBhvr>
                                        <p:cTn id="244" dur="26">
                                          <p:stCondLst>
                                            <p:cond delay="1808"/>
                                          </p:stCondLst>
                                        </p:cTn>
                                        <p:tgtEl>
                                          <p:spTgt spid="25"/>
                                        </p:tgtEl>
                                      </p:cBhvr>
                                      <p:to x="100000" y="95000"/>
                                    </p:animScale>
                                    <p:animScale>
                                      <p:cBhvr>
                                        <p:cTn id="245" dur="166" decel="50000">
                                          <p:stCondLst>
                                            <p:cond delay="1834"/>
                                          </p:stCondLst>
                                        </p:cTn>
                                        <p:tgtEl>
                                          <p:spTgt spid="25"/>
                                        </p:tgtEl>
                                      </p:cBhvr>
                                      <p:to x="100000" y="100000"/>
                                    </p:animScale>
                                  </p:childTnLst>
                                </p:cTn>
                              </p:par>
                              <p:par>
                                <p:cTn id="246" presetID="26" presetClass="entr" presetSubtype="0" fill="hold" grpId="0" nodeType="withEffect">
                                  <p:stCondLst>
                                    <p:cond delay="0"/>
                                  </p:stCondLst>
                                  <p:childTnLst>
                                    <p:set>
                                      <p:cBhvr>
                                        <p:cTn id="247" dur="1" fill="hold">
                                          <p:stCondLst>
                                            <p:cond delay="0"/>
                                          </p:stCondLst>
                                        </p:cTn>
                                        <p:tgtEl>
                                          <p:spTgt spid="32"/>
                                        </p:tgtEl>
                                        <p:attrNameLst>
                                          <p:attrName>style.visibility</p:attrName>
                                        </p:attrNameLst>
                                      </p:cBhvr>
                                      <p:to>
                                        <p:strVal val="visible"/>
                                      </p:to>
                                    </p:set>
                                    <p:animEffect transition="in" filter="wipe(down)">
                                      <p:cBhvr>
                                        <p:cTn id="248" dur="580">
                                          <p:stCondLst>
                                            <p:cond delay="0"/>
                                          </p:stCondLst>
                                        </p:cTn>
                                        <p:tgtEl>
                                          <p:spTgt spid="32"/>
                                        </p:tgtEl>
                                      </p:cBhvr>
                                    </p:animEffect>
                                    <p:anim calcmode="lin" valueType="num">
                                      <p:cBhvr>
                                        <p:cTn id="249"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250"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251"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252"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53"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54" dur="26">
                                          <p:stCondLst>
                                            <p:cond delay="650"/>
                                          </p:stCondLst>
                                        </p:cTn>
                                        <p:tgtEl>
                                          <p:spTgt spid="32"/>
                                        </p:tgtEl>
                                      </p:cBhvr>
                                      <p:to x="100000" y="60000"/>
                                    </p:animScale>
                                    <p:animScale>
                                      <p:cBhvr>
                                        <p:cTn id="255" dur="166" decel="50000">
                                          <p:stCondLst>
                                            <p:cond delay="676"/>
                                          </p:stCondLst>
                                        </p:cTn>
                                        <p:tgtEl>
                                          <p:spTgt spid="32"/>
                                        </p:tgtEl>
                                      </p:cBhvr>
                                      <p:to x="100000" y="100000"/>
                                    </p:animScale>
                                    <p:animScale>
                                      <p:cBhvr>
                                        <p:cTn id="256" dur="26">
                                          <p:stCondLst>
                                            <p:cond delay="1312"/>
                                          </p:stCondLst>
                                        </p:cTn>
                                        <p:tgtEl>
                                          <p:spTgt spid="32"/>
                                        </p:tgtEl>
                                      </p:cBhvr>
                                      <p:to x="100000" y="80000"/>
                                    </p:animScale>
                                    <p:animScale>
                                      <p:cBhvr>
                                        <p:cTn id="257" dur="166" decel="50000">
                                          <p:stCondLst>
                                            <p:cond delay="1338"/>
                                          </p:stCondLst>
                                        </p:cTn>
                                        <p:tgtEl>
                                          <p:spTgt spid="32"/>
                                        </p:tgtEl>
                                      </p:cBhvr>
                                      <p:to x="100000" y="100000"/>
                                    </p:animScale>
                                    <p:animScale>
                                      <p:cBhvr>
                                        <p:cTn id="258" dur="26">
                                          <p:stCondLst>
                                            <p:cond delay="1642"/>
                                          </p:stCondLst>
                                        </p:cTn>
                                        <p:tgtEl>
                                          <p:spTgt spid="32"/>
                                        </p:tgtEl>
                                      </p:cBhvr>
                                      <p:to x="100000" y="90000"/>
                                    </p:animScale>
                                    <p:animScale>
                                      <p:cBhvr>
                                        <p:cTn id="259" dur="166" decel="50000">
                                          <p:stCondLst>
                                            <p:cond delay="1668"/>
                                          </p:stCondLst>
                                        </p:cTn>
                                        <p:tgtEl>
                                          <p:spTgt spid="32"/>
                                        </p:tgtEl>
                                      </p:cBhvr>
                                      <p:to x="100000" y="100000"/>
                                    </p:animScale>
                                    <p:animScale>
                                      <p:cBhvr>
                                        <p:cTn id="260" dur="26">
                                          <p:stCondLst>
                                            <p:cond delay="1808"/>
                                          </p:stCondLst>
                                        </p:cTn>
                                        <p:tgtEl>
                                          <p:spTgt spid="32"/>
                                        </p:tgtEl>
                                      </p:cBhvr>
                                      <p:to x="100000" y="95000"/>
                                    </p:animScale>
                                    <p:animScale>
                                      <p:cBhvr>
                                        <p:cTn id="261" dur="166" decel="50000">
                                          <p:stCondLst>
                                            <p:cond delay="1834"/>
                                          </p:stCondLst>
                                        </p:cTn>
                                        <p:tgtEl>
                                          <p:spTgt spid="32"/>
                                        </p:tgtEl>
                                      </p:cBhvr>
                                      <p:to x="100000" y="100000"/>
                                    </p:animScale>
                                  </p:childTnLst>
                                </p:cTn>
                              </p:par>
                              <p:par>
                                <p:cTn id="262" presetID="10" presetClass="entr" presetSubtype="0" fill="hold" nodeType="withEffect">
                                  <p:stCondLst>
                                    <p:cond delay="0"/>
                                  </p:stCondLst>
                                  <p:childTnLst>
                                    <p:set>
                                      <p:cBhvr>
                                        <p:cTn id="263" dur="1" fill="hold">
                                          <p:stCondLst>
                                            <p:cond delay="0"/>
                                          </p:stCondLst>
                                        </p:cTn>
                                        <p:tgtEl>
                                          <p:spTgt spid="10"/>
                                        </p:tgtEl>
                                        <p:attrNameLst>
                                          <p:attrName>style.visibility</p:attrName>
                                        </p:attrNameLst>
                                      </p:cBhvr>
                                      <p:to>
                                        <p:strVal val="visible"/>
                                      </p:to>
                                    </p:set>
                                    <p:animEffect transition="in" filter="fade">
                                      <p:cBhvr>
                                        <p:cTn id="264" dur="2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567561AA-4D40-4155-B3EF-E51FAC2B74ED}"/>
              </a:ext>
            </a:extLst>
          </p:cNvPr>
          <p:cNvGrpSpPr/>
          <p:nvPr/>
        </p:nvGrpSpPr>
        <p:grpSpPr>
          <a:xfrm>
            <a:off x="3699984" y="148235"/>
            <a:ext cx="1817877" cy="1200329"/>
            <a:chOff x="3404238" y="148235"/>
            <a:chExt cx="1817877" cy="1200329"/>
          </a:xfrm>
        </p:grpSpPr>
        <p:sp>
          <p:nvSpPr>
            <p:cNvPr id="14" name="文本框 13"/>
            <p:cNvSpPr txBox="1"/>
            <p:nvPr/>
          </p:nvSpPr>
          <p:spPr>
            <a:xfrm>
              <a:off x="3404238" y="148235"/>
              <a:ext cx="771365" cy="1200329"/>
            </a:xfrm>
            <a:prstGeom prst="rect">
              <a:avLst/>
            </a:prstGeom>
            <a:noFill/>
          </p:spPr>
          <p:txBody>
            <a:bodyPr wrap="none" rtlCol="0">
              <a:spAutoFit/>
            </a:bodyPr>
            <a:lstStyle/>
            <a:p>
              <a:r>
                <a:rPr lang="en-US" altLang="zh-CN" sz="7200" dirty="0">
                  <a:solidFill>
                    <a:srgbClr val="577188"/>
                  </a:solidFill>
                  <a:latin typeface="Malgun Gothic" panose="020B0503020000020004" pitchFamily="34" charset="-127"/>
                  <a:ea typeface="Malgun Gothic" panose="020B0503020000020004" pitchFamily="34" charset="-127"/>
                </a:rPr>
                <a:t>C</a:t>
              </a:r>
              <a:endParaRPr lang="zh-CN" altLang="en-US" sz="7200" dirty="0">
                <a:solidFill>
                  <a:srgbClr val="577188"/>
                </a:solidFill>
                <a:latin typeface="Malgun Gothic" panose="020B0503020000020004" pitchFamily="34" charset="-127"/>
              </a:endParaRPr>
            </a:p>
          </p:txBody>
        </p:sp>
        <p:sp>
          <p:nvSpPr>
            <p:cNvPr id="15" name="文本框 14"/>
            <p:cNvSpPr txBox="1"/>
            <p:nvPr/>
          </p:nvSpPr>
          <p:spPr>
            <a:xfrm>
              <a:off x="3990046" y="702900"/>
              <a:ext cx="1232069" cy="461665"/>
            </a:xfrm>
            <a:prstGeom prst="rect">
              <a:avLst/>
            </a:prstGeom>
            <a:noFill/>
          </p:spPr>
          <p:txBody>
            <a:bodyPr wrap="none" rtlCol="0">
              <a:spAutoFit/>
            </a:bodyPr>
            <a:lstStyle/>
            <a:p>
              <a:r>
                <a:rPr lang="en-US" altLang="zh-CN" sz="2400" dirty="0">
                  <a:solidFill>
                    <a:srgbClr val="577188"/>
                  </a:solidFill>
                  <a:latin typeface="Malgun Gothic" panose="020B0503020000020004" pitchFamily="34" charset="-127"/>
                  <a:ea typeface="Malgun Gothic" panose="020B0503020000020004" pitchFamily="34" charset="-127"/>
                </a:rPr>
                <a:t>ontents</a:t>
              </a:r>
              <a:endParaRPr lang="zh-CN" altLang="en-US" sz="2400" dirty="0">
                <a:solidFill>
                  <a:srgbClr val="577188"/>
                </a:solidFill>
                <a:latin typeface="Malgun Gothic" panose="020B0503020000020004" pitchFamily="34" charset="-127"/>
              </a:endParaRPr>
            </a:p>
          </p:txBody>
        </p:sp>
        <p:sp>
          <p:nvSpPr>
            <p:cNvPr id="16" name="文本框 15"/>
            <p:cNvSpPr txBox="1"/>
            <p:nvPr/>
          </p:nvSpPr>
          <p:spPr>
            <a:xfrm>
              <a:off x="4069298" y="287827"/>
              <a:ext cx="1005403" cy="584775"/>
            </a:xfrm>
            <a:prstGeom prst="rect">
              <a:avLst/>
            </a:prstGeom>
            <a:noFill/>
          </p:spPr>
          <p:txBody>
            <a:bodyPr wrap="none" rtlCol="0">
              <a:spAutoFit/>
            </a:bodyPr>
            <a:lstStyle/>
            <a:p>
              <a:r>
                <a:rPr lang="zh-CN" altLang="en-US" sz="3200" dirty="0">
                  <a:solidFill>
                    <a:srgbClr val="577188"/>
                  </a:solidFill>
                  <a:latin typeface="站酷高端黑" panose="02010600030101010101" pitchFamily="2" charset="-122"/>
                  <a:ea typeface="站酷高端黑" panose="02010600030101010101" pitchFamily="2" charset="-122"/>
                </a:rPr>
                <a:t>目录</a:t>
              </a:r>
            </a:p>
          </p:txBody>
        </p:sp>
      </p:grpSp>
      <p:grpSp>
        <p:nvGrpSpPr>
          <p:cNvPr id="2" name="组合 1">
            <a:extLst>
              <a:ext uri="{FF2B5EF4-FFF2-40B4-BE49-F238E27FC236}">
                <a16:creationId xmlns:a16="http://schemas.microsoft.com/office/drawing/2014/main" id="{E012A060-05FD-44BD-9E16-0CC07FA50F43}"/>
              </a:ext>
            </a:extLst>
          </p:cNvPr>
          <p:cNvGrpSpPr/>
          <p:nvPr/>
        </p:nvGrpSpPr>
        <p:grpSpPr>
          <a:xfrm>
            <a:off x="3252122" y="1751226"/>
            <a:ext cx="2713600" cy="412630"/>
            <a:chOff x="1489166" y="2310484"/>
            <a:chExt cx="2713600" cy="412630"/>
          </a:xfrm>
        </p:grpSpPr>
        <p:sp>
          <p:nvSpPr>
            <p:cNvPr id="24" name="TextBox 6"/>
            <p:cNvSpPr txBox="1">
              <a:spLocks noChangeArrowheads="1"/>
            </p:cNvSpPr>
            <p:nvPr/>
          </p:nvSpPr>
          <p:spPr bwMode="auto">
            <a:xfrm>
              <a:off x="1952175" y="2310484"/>
              <a:ext cx="225059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2000" dirty="0">
                  <a:solidFill>
                    <a:schemeClr val="tx1">
                      <a:lumMod val="65000"/>
                      <a:lumOff val="35000"/>
                    </a:schemeClr>
                  </a:solidFill>
                  <a:latin typeface="微软雅黑" pitchFamily="34" charset="-122"/>
                  <a:ea typeface="微软雅黑" pitchFamily="34" charset="-122"/>
                </a:rPr>
                <a:t>比赛简介</a:t>
              </a:r>
              <a:endParaRPr kumimoji="0" lang="zh-CN" sz="1800" i="0" u="none" strike="noStrike" cap="none" normalizeH="0" baseline="0" dirty="0">
                <a:ln>
                  <a:noFill/>
                </a:ln>
                <a:solidFill>
                  <a:schemeClr val="tx1">
                    <a:lumMod val="65000"/>
                    <a:lumOff val="35000"/>
                  </a:schemeClr>
                </a:solidFill>
                <a:effectLst/>
                <a:latin typeface="Arial" pitchFamily="34" charset="0"/>
                <a:ea typeface="宋体" pitchFamily="2" charset="-122"/>
              </a:endParaRPr>
            </a:p>
          </p:txBody>
        </p:sp>
        <p:grpSp>
          <p:nvGrpSpPr>
            <p:cNvPr id="3" name="组合 2"/>
            <p:cNvGrpSpPr/>
            <p:nvPr/>
          </p:nvGrpSpPr>
          <p:grpSpPr>
            <a:xfrm>
              <a:off x="1489166" y="2322031"/>
              <a:ext cx="566993" cy="401083"/>
              <a:chOff x="1489166" y="2322031"/>
              <a:chExt cx="566993" cy="401083"/>
            </a:xfrm>
          </p:grpSpPr>
          <p:sp>
            <p:nvSpPr>
              <p:cNvPr id="8" name="任意多边形 7"/>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6"/>
              <p:cNvSpPr txBox="1">
                <a:spLocks noChangeArrowheads="1"/>
              </p:cNvSpPr>
              <p:nvPr/>
            </p:nvSpPr>
            <p:spPr bwMode="auto">
              <a:xfrm>
                <a:off x="1489166" y="2323004"/>
                <a:ext cx="566993"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chemeClr val="tx1">
                        <a:lumMod val="50000"/>
                        <a:lumOff val="50000"/>
                      </a:schemeClr>
                    </a:solidFill>
                    <a:effectLst/>
                    <a:latin typeface="Impact" pitchFamily="34" charset="0"/>
                    <a:ea typeface="微软雅黑" pitchFamily="34" charset="-122"/>
                    <a:cs typeface="Times New Roman" pitchFamily="18" charset="0"/>
                  </a:rPr>
                  <a:t>01</a:t>
                </a:r>
                <a:endParaRPr kumimoji="0" lang="zh-CN" sz="1800" u="none" strike="noStrike" cap="none" normalizeH="0" baseline="0" dirty="0">
                  <a:ln>
                    <a:noFill/>
                  </a:ln>
                  <a:solidFill>
                    <a:schemeClr val="tx1">
                      <a:lumMod val="50000"/>
                      <a:lumOff val="50000"/>
                    </a:schemeClr>
                  </a:solidFill>
                  <a:effectLst/>
                  <a:latin typeface="Impact" pitchFamily="34" charset="0"/>
                  <a:ea typeface="宋体" pitchFamily="2" charset="-122"/>
                  <a:cs typeface="Times New Roman" pitchFamily="18" charset="0"/>
                </a:endParaRPr>
              </a:p>
            </p:txBody>
          </p:sp>
        </p:grpSp>
      </p:grpSp>
      <p:grpSp>
        <p:nvGrpSpPr>
          <p:cNvPr id="7" name="组合 6">
            <a:extLst>
              <a:ext uri="{FF2B5EF4-FFF2-40B4-BE49-F238E27FC236}">
                <a16:creationId xmlns:a16="http://schemas.microsoft.com/office/drawing/2014/main" id="{68B7DD0D-7A88-4ABA-B5DD-2CEF02491846}"/>
              </a:ext>
            </a:extLst>
          </p:cNvPr>
          <p:cNvGrpSpPr/>
          <p:nvPr/>
        </p:nvGrpSpPr>
        <p:grpSpPr>
          <a:xfrm>
            <a:off x="3252122" y="2566518"/>
            <a:ext cx="2713600" cy="412630"/>
            <a:chOff x="4985331" y="2310484"/>
            <a:chExt cx="2713600" cy="412630"/>
          </a:xfrm>
        </p:grpSpPr>
        <p:sp>
          <p:nvSpPr>
            <p:cNvPr id="27" name="TextBox 6"/>
            <p:cNvSpPr txBox="1">
              <a:spLocks noChangeArrowheads="1"/>
            </p:cNvSpPr>
            <p:nvPr/>
          </p:nvSpPr>
          <p:spPr bwMode="auto">
            <a:xfrm>
              <a:off x="5448340" y="2310484"/>
              <a:ext cx="225059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2000" dirty="0">
                  <a:solidFill>
                    <a:schemeClr val="tx1">
                      <a:lumMod val="65000"/>
                      <a:lumOff val="35000"/>
                    </a:schemeClr>
                  </a:solidFill>
                  <a:latin typeface="微软雅黑" pitchFamily="34" charset="-122"/>
                  <a:ea typeface="微软雅黑" pitchFamily="34" charset="-122"/>
                </a:rPr>
                <a:t>求解思路</a:t>
              </a:r>
              <a:endParaRPr lang="zh-CN" altLang="zh-CN" sz="1800" dirty="0">
                <a:solidFill>
                  <a:schemeClr val="tx1">
                    <a:lumMod val="65000"/>
                    <a:lumOff val="35000"/>
                  </a:schemeClr>
                </a:solidFill>
                <a:latin typeface="Arial" pitchFamily="34" charset="0"/>
                <a:ea typeface="宋体" pitchFamily="2" charset="-122"/>
              </a:endParaRPr>
            </a:p>
          </p:txBody>
        </p:sp>
        <p:grpSp>
          <p:nvGrpSpPr>
            <p:cNvPr id="5" name="组合 4"/>
            <p:cNvGrpSpPr/>
            <p:nvPr/>
          </p:nvGrpSpPr>
          <p:grpSpPr>
            <a:xfrm>
              <a:off x="4985331" y="2322031"/>
              <a:ext cx="566993" cy="401083"/>
              <a:chOff x="4985331" y="2322031"/>
              <a:chExt cx="566993" cy="401083"/>
            </a:xfrm>
          </p:grpSpPr>
          <p:sp>
            <p:nvSpPr>
              <p:cNvPr id="26" name="任意多边形 25"/>
              <p:cNvSpPr>
                <a:spLocks noChangeAspect="1"/>
              </p:cNvSpPr>
              <p:nvPr/>
            </p:nvSpPr>
            <p:spPr>
              <a:xfrm>
                <a:off x="5059177"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6"/>
              <p:cNvSpPr txBox="1">
                <a:spLocks noChangeArrowheads="1"/>
              </p:cNvSpPr>
              <p:nvPr/>
            </p:nvSpPr>
            <p:spPr bwMode="auto">
              <a:xfrm>
                <a:off x="4985331" y="2323004"/>
                <a:ext cx="566993"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chemeClr val="tx1">
                        <a:lumMod val="50000"/>
                        <a:lumOff val="50000"/>
                      </a:schemeClr>
                    </a:solidFill>
                    <a:effectLst/>
                    <a:latin typeface="Impact" pitchFamily="34" charset="0"/>
                    <a:ea typeface="微软雅黑" pitchFamily="34" charset="-122"/>
                    <a:cs typeface="Times New Roman" pitchFamily="18" charset="0"/>
                  </a:rPr>
                  <a:t>02</a:t>
                </a:r>
                <a:endParaRPr kumimoji="0" lang="zh-CN" sz="1800" u="none" strike="noStrike" cap="none" normalizeH="0" baseline="0" dirty="0">
                  <a:ln>
                    <a:noFill/>
                  </a:ln>
                  <a:solidFill>
                    <a:schemeClr val="tx1">
                      <a:lumMod val="50000"/>
                      <a:lumOff val="50000"/>
                    </a:schemeClr>
                  </a:solidFill>
                  <a:effectLst/>
                  <a:latin typeface="Impact" pitchFamily="34" charset="0"/>
                  <a:ea typeface="宋体" pitchFamily="2" charset="-122"/>
                  <a:cs typeface="Times New Roman" pitchFamily="18" charset="0"/>
                </a:endParaRPr>
              </a:p>
            </p:txBody>
          </p:sp>
        </p:grpSp>
      </p:grpSp>
      <p:grpSp>
        <p:nvGrpSpPr>
          <p:cNvPr id="9" name="组合 8">
            <a:extLst>
              <a:ext uri="{FF2B5EF4-FFF2-40B4-BE49-F238E27FC236}">
                <a16:creationId xmlns:a16="http://schemas.microsoft.com/office/drawing/2014/main" id="{1D840E96-6A8A-4D00-8693-0BB49A67517A}"/>
              </a:ext>
            </a:extLst>
          </p:cNvPr>
          <p:cNvGrpSpPr/>
          <p:nvPr/>
        </p:nvGrpSpPr>
        <p:grpSpPr>
          <a:xfrm>
            <a:off x="3252122" y="3381810"/>
            <a:ext cx="2713600" cy="412630"/>
            <a:chOff x="1489166" y="3313359"/>
            <a:chExt cx="2713600" cy="412630"/>
          </a:xfrm>
        </p:grpSpPr>
        <p:sp>
          <p:nvSpPr>
            <p:cNvPr id="33" name="TextBox 6"/>
            <p:cNvSpPr txBox="1">
              <a:spLocks noChangeArrowheads="1"/>
            </p:cNvSpPr>
            <p:nvPr/>
          </p:nvSpPr>
          <p:spPr bwMode="auto">
            <a:xfrm>
              <a:off x="1952175" y="3313359"/>
              <a:ext cx="22505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defTabSz="914400" fontAlgn="base">
                <a:spcBef>
                  <a:spcPct val="0"/>
                </a:spcBef>
                <a:spcAft>
                  <a:spcPct val="0"/>
                </a:spcAft>
              </a:pPr>
              <a:r>
                <a:rPr lang="zh-CN" altLang="en-US" sz="2000" dirty="0">
                  <a:solidFill>
                    <a:schemeClr val="tx1">
                      <a:lumMod val="65000"/>
                      <a:lumOff val="35000"/>
                    </a:schemeClr>
                  </a:solidFill>
                  <a:latin typeface="微软雅黑" pitchFamily="34" charset="-122"/>
                  <a:ea typeface="微软雅黑" pitchFamily="34" charset="-122"/>
                </a:rPr>
                <a:t>比赛结果</a:t>
              </a:r>
              <a:endParaRPr lang="zh-CN" sz="2000" dirty="0">
                <a:solidFill>
                  <a:schemeClr val="tx1">
                    <a:lumMod val="65000"/>
                    <a:lumOff val="35000"/>
                  </a:schemeClr>
                </a:solidFill>
                <a:latin typeface="微软雅黑" pitchFamily="34" charset="-122"/>
                <a:ea typeface="微软雅黑" pitchFamily="34" charset="-122"/>
              </a:endParaRPr>
            </a:p>
          </p:txBody>
        </p:sp>
        <p:grpSp>
          <p:nvGrpSpPr>
            <p:cNvPr id="4" name="组合 3"/>
            <p:cNvGrpSpPr/>
            <p:nvPr/>
          </p:nvGrpSpPr>
          <p:grpSpPr>
            <a:xfrm>
              <a:off x="1489166" y="3324906"/>
              <a:ext cx="566993" cy="401083"/>
              <a:chOff x="1489166" y="3324906"/>
              <a:chExt cx="566993" cy="401083"/>
            </a:xfrm>
          </p:grpSpPr>
          <p:sp>
            <p:nvSpPr>
              <p:cNvPr id="32" name="任意多边形 31"/>
              <p:cNvSpPr>
                <a:spLocks noChangeAspect="1"/>
              </p:cNvSpPr>
              <p:nvPr/>
            </p:nvSpPr>
            <p:spPr>
              <a:xfrm>
                <a:off x="1563012" y="3324906"/>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6"/>
              <p:cNvSpPr txBox="1">
                <a:spLocks noChangeArrowheads="1"/>
              </p:cNvSpPr>
              <p:nvPr/>
            </p:nvSpPr>
            <p:spPr bwMode="auto">
              <a:xfrm>
                <a:off x="1489166" y="3325879"/>
                <a:ext cx="566993"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a:ln>
                      <a:noFill/>
                    </a:ln>
                    <a:solidFill>
                      <a:schemeClr val="tx1">
                        <a:lumMod val="50000"/>
                        <a:lumOff val="50000"/>
                      </a:schemeClr>
                    </a:solidFill>
                    <a:effectLst/>
                    <a:latin typeface="Impact" pitchFamily="34" charset="0"/>
                    <a:ea typeface="微软雅黑" pitchFamily="34" charset="-122"/>
                    <a:cs typeface="Times New Roman" pitchFamily="18" charset="0"/>
                  </a:rPr>
                  <a:t>03</a:t>
                </a:r>
                <a:endParaRPr kumimoji="0" lang="zh-CN" sz="1800" u="none" strike="noStrike" cap="none" normalizeH="0" baseline="0" dirty="0">
                  <a:ln>
                    <a:noFill/>
                  </a:ln>
                  <a:solidFill>
                    <a:schemeClr val="tx1">
                      <a:lumMod val="50000"/>
                      <a:lumOff val="50000"/>
                    </a:schemeClr>
                  </a:solidFill>
                  <a:effectLst/>
                  <a:latin typeface="Impact" pitchFamily="34" charset="0"/>
                  <a:ea typeface="宋体" pitchFamily="2" charset="-122"/>
                  <a:cs typeface="Times New Roman" pitchFamily="18" charset="0"/>
                </a:endParaRPr>
              </a:p>
            </p:txBody>
          </p:sp>
        </p:grpSp>
      </p:grpSp>
      <p:sp>
        <p:nvSpPr>
          <p:cNvPr id="36" name="任意多边形: 形状 2"/>
          <p:cNvSpPr/>
          <p:nvPr/>
        </p:nvSpPr>
        <p:spPr>
          <a:xfrm>
            <a:off x="26292" y="4130231"/>
            <a:ext cx="9117708" cy="954512"/>
          </a:xfrm>
          <a:custGeom>
            <a:avLst/>
            <a:gdLst>
              <a:gd name="connsiteX0" fmla="*/ 0 w 12032343"/>
              <a:gd name="connsiteY0" fmla="*/ 17481 h 1272682"/>
              <a:gd name="connsiteX1" fmla="*/ 1567543 w 12032343"/>
              <a:gd name="connsiteY1" fmla="*/ 902853 h 1272682"/>
              <a:gd name="connsiteX2" fmla="*/ 3599543 w 12032343"/>
              <a:gd name="connsiteY2" fmla="*/ 90053 h 1272682"/>
              <a:gd name="connsiteX3" fmla="*/ 5646057 w 12032343"/>
              <a:gd name="connsiteY3" fmla="*/ 1265710 h 1272682"/>
              <a:gd name="connsiteX4" fmla="*/ 7300686 w 12032343"/>
              <a:gd name="connsiteY4" fmla="*/ 598053 h 1272682"/>
              <a:gd name="connsiteX5" fmla="*/ 8563429 w 12032343"/>
              <a:gd name="connsiteY5" fmla="*/ 1033481 h 1272682"/>
              <a:gd name="connsiteX6" fmla="*/ 9608457 w 12032343"/>
              <a:gd name="connsiteY6" fmla="*/ 2967 h 1272682"/>
              <a:gd name="connsiteX7" fmla="*/ 10871200 w 12032343"/>
              <a:gd name="connsiteY7" fmla="*/ 699653 h 1272682"/>
              <a:gd name="connsiteX8" fmla="*/ 12032343 w 12032343"/>
              <a:gd name="connsiteY8" fmla="*/ 46510 h 127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32343" h="1272682">
                <a:moveTo>
                  <a:pt x="0" y="17481"/>
                </a:moveTo>
                <a:cubicBezTo>
                  <a:pt x="483809" y="454119"/>
                  <a:pt x="967619" y="890758"/>
                  <a:pt x="1567543" y="902853"/>
                </a:cubicBezTo>
                <a:cubicBezTo>
                  <a:pt x="2167467" y="914948"/>
                  <a:pt x="2919791" y="29577"/>
                  <a:pt x="3599543" y="90053"/>
                </a:cubicBezTo>
                <a:cubicBezTo>
                  <a:pt x="4279295" y="150529"/>
                  <a:pt x="5029200" y="1181043"/>
                  <a:pt x="5646057" y="1265710"/>
                </a:cubicBezTo>
                <a:cubicBezTo>
                  <a:pt x="6262914" y="1350377"/>
                  <a:pt x="6814457" y="636758"/>
                  <a:pt x="7300686" y="598053"/>
                </a:cubicBezTo>
                <a:cubicBezTo>
                  <a:pt x="7786915" y="559348"/>
                  <a:pt x="8178801" y="1132662"/>
                  <a:pt x="8563429" y="1033481"/>
                </a:cubicBezTo>
                <a:cubicBezTo>
                  <a:pt x="8948057" y="934300"/>
                  <a:pt x="9223829" y="58605"/>
                  <a:pt x="9608457" y="2967"/>
                </a:cubicBezTo>
                <a:cubicBezTo>
                  <a:pt x="9993086" y="-52671"/>
                  <a:pt x="10467219" y="692396"/>
                  <a:pt x="10871200" y="699653"/>
                </a:cubicBezTo>
                <a:cubicBezTo>
                  <a:pt x="11275181" y="706910"/>
                  <a:pt x="11831562" y="152948"/>
                  <a:pt x="12032343" y="46510"/>
                </a:cubicBezTo>
              </a:path>
            </a:pathLst>
          </a:custGeom>
          <a:noFill/>
          <a:ln w="19050">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
        <p:nvSpPr>
          <p:cNvPr id="37" name="任意多边形: 形状 4"/>
          <p:cNvSpPr/>
          <p:nvPr/>
        </p:nvSpPr>
        <p:spPr>
          <a:xfrm flipH="1">
            <a:off x="26291" y="2907280"/>
            <a:ext cx="9128594" cy="2143034"/>
          </a:xfrm>
          <a:custGeom>
            <a:avLst/>
            <a:gdLst>
              <a:gd name="connsiteX0" fmla="*/ 0 w 12424228"/>
              <a:gd name="connsiteY0" fmla="*/ 0 h 2857379"/>
              <a:gd name="connsiteX1" fmla="*/ 2728685 w 12424228"/>
              <a:gd name="connsiteY1" fmla="*/ 2815772 h 2857379"/>
              <a:gd name="connsiteX2" fmla="*/ 5573485 w 12424228"/>
              <a:gd name="connsiteY2" fmla="*/ 1756229 h 2857379"/>
              <a:gd name="connsiteX3" fmla="*/ 7257143 w 12424228"/>
              <a:gd name="connsiteY3" fmla="*/ 2786743 h 2857379"/>
              <a:gd name="connsiteX4" fmla="*/ 8940800 w 12424228"/>
              <a:gd name="connsiteY4" fmla="*/ 1944915 h 2857379"/>
              <a:gd name="connsiteX5" fmla="*/ 10653485 w 12424228"/>
              <a:gd name="connsiteY5" fmla="*/ 2627086 h 2857379"/>
              <a:gd name="connsiteX6" fmla="*/ 11727543 w 12424228"/>
              <a:gd name="connsiteY6" fmla="*/ 1654629 h 2857379"/>
              <a:gd name="connsiteX7" fmla="*/ 12424228 w 12424228"/>
              <a:gd name="connsiteY7" fmla="*/ 1799772 h 28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24228" h="2857379">
                <a:moveTo>
                  <a:pt x="0" y="0"/>
                </a:moveTo>
                <a:cubicBezTo>
                  <a:pt x="899885" y="1261533"/>
                  <a:pt x="1799771" y="2523067"/>
                  <a:pt x="2728685" y="2815772"/>
                </a:cubicBezTo>
                <a:cubicBezTo>
                  <a:pt x="3657599" y="3108477"/>
                  <a:pt x="4818742" y="1761067"/>
                  <a:pt x="5573485" y="1756229"/>
                </a:cubicBezTo>
                <a:cubicBezTo>
                  <a:pt x="6328228" y="1751391"/>
                  <a:pt x="6695924" y="2755295"/>
                  <a:pt x="7257143" y="2786743"/>
                </a:cubicBezTo>
                <a:cubicBezTo>
                  <a:pt x="7818362" y="2818191"/>
                  <a:pt x="8374743" y="1971525"/>
                  <a:pt x="8940800" y="1944915"/>
                </a:cubicBezTo>
                <a:cubicBezTo>
                  <a:pt x="9506857" y="1918306"/>
                  <a:pt x="10189028" y="2675467"/>
                  <a:pt x="10653485" y="2627086"/>
                </a:cubicBezTo>
                <a:cubicBezTo>
                  <a:pt x="11117942" y="2578705"/>
                  <a:pt x="11432419" y="1792515"/>
                  <a:pt x="11727543" y="1654629"/>
                </a:cubicBezTo>
                <a:cubicBezTo>
                  <a:pt x="12022667" y="1516743"/>
                  <a:pt x="12223447" y="1658257"/>
                  <a:pt x="12424228" y="1799772"/>
                </a:cubicBezTo>
              </a:path>
            </a:pathLst>
          </a:custGeom>
          <a:noFill/>
          <a:ln>
            <a:solidFill>
              <a:srgbClr val="5771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761596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left)">
                                      <p:cBhvr>
                                        <p:cTn id="1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6"/>
          <p:cNvSpPr txBox="1">
            <a:spLocks noChangeArrowheads="1"/>
          </p:cNvSpPr>
          <p:nvPr/>
        </p:nvSpPr>
        <p:spPr bwMode="auto">
          <a:xfrm>
            <a:off x="399954" y="3587539"/>
            <a:ext cx="8344091" cy="87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fontAlgn="base">
              <a:lnSpc>
                <a:spcPct val="150000"/>
              </a:lnSpc>
              <a:spcBef>
                <a:spcPct val="0"/>
              </a:spcBef>
              <a:spcAft>
                <a:spcPct val="0"/>
              </a:spcAft>
              <a:defRPr/>
            </a:pPr>
            <a:r>
              <a:rPr lang="zh-CN" altLang="en-US" sz="1800" dirty="0">
                <a:solidFill>
                  <a:srgbClr val="374552"/>
                </a:solidFill>
                <a:latin typeface="微软雅黑"/>
                <a:cs typeface="+mn-ea"/>
              </a:rPr>
              <a:t>任务：给定房屋租金价格的各个影响因素数据，建立模型预测国内某城市房屋的租金价格。</a:t>
            </a:r>
            <a:endParaRPr kumimoji="0" lang="zh-CN" altLang="zh-CN" sz="1800" b="0" i="0" u="none" strike="noStrike" kern="1200" cap="none" spc="0" normalizeH="0" baseline="0" noProof="0" dirty="0">
              <a:ln>
                <a:noFill/>
              </a:ln>
              <a:solidFill>
                <a:srgbClr val="374552"/>
              </a:solidFill>
              <a:effectLst/>
              <a:uLnTx/>
              <a:uFillTx/>
              <a:latin typeface="微软雅黑"/>
              <a:ea typeface="微软雅黑"/>
              <a:cs typeface="+mn-ea"/>
            </a:endParaRPr>
          </a:p>
        </p:txBody>
      </p:sp>
      <p:sp>
        <p:nvSpPr>
          <p:cNvPr id="37" name="TextBox 6"/>
          <p:cNvSpPr txBox="1">
            <a:spLocks noChangeArrowheads="1"/>
          </p:cNvSpPr>
          <p:nvPr/>
        </p:nvSpPr>
        <p:spPr bwMode="auto">
          <a:xfrm>
            <a:off x="201251" y="74022"/>
            <a:ext cx="20510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lumMod val="65000"/>
                    <a:lumOff val="35000"/>
                  </a:prstClr>
                </a:solidFill>
                <a:effectLst/>
                <a:uLnTx/>
                <a:uFillTx/>
                <a:latin typeface="Arial" pitchFamily="34" charset="0"/>
                <a:ea typeface="微软雅黑"/>
                <a:cs typeface="+mn-ea"/>
              </a:rPr>
              <a:t>题目来源</a:t>
            </a:r>
          </a:p>
        </p:txBody>
      </p:sp>
      <p:pic>
        <p:nvPicPr>
          <p:cNvPr id="2" name="图片 1">
            <a:extLst>
              <a:ext uri="{FF2B5EF4-FFF2-40B4-BE49-F238E27FC236}">
                <a16:creationId xmlns:a16="http://schemas.microsoft.com/office/drawing/2014/main" id="{15CCE4F2-580C-429D-974B-7AF10E42C04F}"/>
              </a:ext>
            </a:extLst>
          </p:cNvPr>
          <p:cNvPicPr>
            <a:picLocks noChangeAspect="1"/>
          </p:cNvPicPr>
          <p:nvPr/>
        </p:nvPicPr>
        <p:blipFill>
          <a:blip r:embed="rId3"/>
          <a:stretch>
            <a:fillRect/>
          </a:stretch>
        </p:blipFill>
        <p:spPr>
          <a:xfrm>
            <a:off x="0" y="681554"/>
            <a:ext cx="9144000" cy="2008154"/>
          </a:xfrm>
          <a:prstGeom prst="rect">
            <a:avLst/>
          </a:prstGeom>
        </p:spPr>
      </p:pic>
      <p:sp>
        <p:nvSpPr>
          <p:cNvPr id="6" name="TextBox 6">
            <a:extLst>
              <a:ext uri="{FF2B5EF4-FFF2-40B4-BE49-F238E27FC236}">
                <a16:creationId xmlns:a16="http://schemas.microsoft.com/office/drawing/2014/main" id="{68FE107E-4C04-4661-9CF4-83D6CE796394}"/>
              </a:ext>
            </a:extLst>
          </p:cNvPr>
          <p:cNvSpPr txBox="1">
            <a:spLocks noChangeArrowheads="1"/>
          </p:cNvSpPr>
          <p:nvPr/>
        </p:nvSpPr>
        <p:spPr bwMode="auto">
          <a:xfrm>
            <a:off x="201250" y="2994006"/>
            <a:ext cx="20510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lumMod val="65000"/>
                    <a:lumOff val="35000"/>
                  </a:prstClr>
                </a:solidFill>
                <a:effectLst/>
                <a:uLnTx/>
                <a:uFillTx/>
                <a:latin typeface="Arial" pitchFamily="34" charset="0"/>
                <a:ea typeface="微软雅黑"/>
                <a:cs typeface="+mn-ea"/>
              </a:rPr>
              <a:t>题目内容</a:t>
            </a:r>
          </a:p>
        </p:txBody>
      </p:sp>
    </p:spTree>
    <p:extLst>
      <p:ext uri="{BB962C8B-B14F-4D97-AF65-F5344CB8AC3E}">
        <p14:creationId xmlns:p14="http://schemas.microsoft.com/office/powerpoint/2010/main" val="148803939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2" fill="hold" grpId="1" nodeType="with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p:tgtEl>
                                          <p:spTgt spid="36"/>
                                        </p:tgtEl>
                                        <p:attrNameLst>
                                          <p:attrName>ppt_x</p:attrName>
                                        </p:attrNameLst>
                                      </p:cBhvr>
                                      <p:tavLst>
                                        <p:tav tm="0">
                                          <p:val>
                                            <p:strVal val="#ppt_x+#ppt_w*1.125000"/>
                                          </p:val>
                                        </p:tav>
                                        <p:tav tm="100000">
                                          <p:val>
                                            <p:strVal val="#ppt_x"/>
                                          </p:val>
                                        </p:tav>
                                      </p:tavLst>
                                    </p:anim>
                                    <p:animEffect transition="in" filter="wipe(left)">
                                      <p:cBhvr>
                                        <p:cTn id="1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7" name="TextBox 6"/>
          <p:cNvSpPr txBox="1">
            <a:spLocks noChangeArrowheads="1"/>
          </p:cNvSpPr>
          <p:nvPr/>
        </p:nvSpPr>
        <p:spPr bwMode="auto">
          <a:xfrm>
            <a:off x="201251" y="74022"/>
            <a:ext cx="20510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gn="ctr" defTabSz="914400" fontAlgn="base">
              <a:spcBef>
                <a:spcPct val="0"/>
              </a:spcBef>
              <a:spcAft>
                <a:spcPct val="0"/>
              </a:spcAft>
            </a:pPr>
            <a:r>
              <a:rPr lang="zh-CN" altLang="en-US" sz="2400" dirty="0">
                <a:solidFill>
                  <a:schemeClr val="tx1">
                    <a:lumMod val="65000"/>
                    <a:lumOff val="35000"/>
                  </a:schemeClr>
                </a:solidFill>
                <a:latin typeface="+mn-ea"/>
                <a:cs typeface="+mn-ea"/>
              </a:rPr>
              <a:t>题目数据</a:t>
            </a:r>
            <a:endParaRPr kumimoji="0" lang="zh-CN" sz="2400" i="0" u="none" strike="noStrike" cap="none" normalizeH="0" baseline="0" dirty="0">
              <a:ln>
                <a:noFill/>
              </a:ln>
              <a:solidFill>
                <a:schemeClr val="tx1">
                  <a:lumMod val="65000"/>
                  <a:lumOff val="35000"/>
                </a:schemeClr>
              </a:solidFill>
              <a:effectLst/>
              <a:latin typeface="Arial" pitchFamily="34" charset="0"/>
              <a:cs typeface="+mn-ea"/>
            </a:endParaRPr>
          </a:p>
        </p:txBody>
      </p:sp>
      <p:pic>
        <p:nvPicPr>
          <p:cNvPr id="3076" name="Picture 4" descr="在这里插入图片描述">
            <a:extLst>
              <a:ext uri="{FF2B5EF4-FFF2-40B4-BE49-F238E27FC236}">
                <a16:creationId xmlns:a16="http://schemas.microsoft.com/office/drawing/2014/main" id="{5A65061F-3D05-454C-92A4-8864545D01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20535"/>
            <a:ext cx="9144000" cy="2263775"/>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2B6447C2-F373-4650-B1C3-A45A3F4A7D0F}"/>
              </a:ext>
            </a:extLst>
          </p:cNvPr>
          <p:cNvPicPr>
            <a:picLocks noChangeAspect="1"/>
          </p:cNvPicPr>
          <p:nvPr/>
        </p:nvPicPr>
        <p:blipFill>
          <a:blip r:embed="rId4"/>
          <a:stretch>
            <a:fillRect/>
          </a:stretch>
        </p:blipFill>
        <p:spPr>
          <a:xfrm>
            <a:off x="4839845" y="2917096"/>
            <a:ext cx="2219048" cy="2171429"/>
          </a:xfrm>
          <a:prstGeom prst="rect">
            <a:avLst/>
          </a:prstGeom>
        </p:spPr>
      </p:pic>
      <p:pic>
        <p:nvPicPr>
          <p:cNvPr id="3" name="图片 2">
            <a:extLst>
              <a:ext uri="{FF2B5EF4-FFF2-40B4-BE49-F238E27FC236}">
                <a16:creationId xmlns:a16="http://schemas.microsoft.com/office/drawing/2014/main" id="{5E2B8F68-1C66-4A4E-B1F1-18FA225AD3BE}"/>
              </a:ext>
            </a:extLst>
          </p:cNvPr>
          <p:cNvPicPr>
            <a:picLocks noChangeAspect="1"/>
          </p:cNvPicPr>
          <p:nvPr/>
        </p:nvPicPr>
        <p:blipFill>
          <a:blip r:embed="rId5"/>
          <a:stretch>
            <a:fillRect/>
          </a:stretch>
        </p:blipFill>
        <p:spPr>
          <a:xfrm>
            <a:off x="870824" y="2936145"/>
            <a:ext cx="2323809" cy="2133333"/>
          </a:xfrm>
          <a:prstGeom prst="rect">
            <a:avLst/>
          </a:prstGeom>
        </p:spPr>
      </p:pic>
    </p:spTree>
    <p:extLst>
      <p:ext uri="{BB962C8B-B14F-4D97-AF65-F5344CB8AC3E}">
        <p14:creationId xmlns:p14="http://schemas.microsoft.com/office/powerpoint/2010/main" val="15531961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6"/>
          <p:cNvSpPr txBox="1">
            <a:spLocks noChangeArrowheads="1"/>
          </p:cNvSpPr>
          <p:nvPr/>
        </p:nvSpPr>
        <p:spPr bwMode="auto">
          <a:xfrm>
            <a:off x="31195" y="1172968"/>
            <a:ext cx="3028379" cy="2029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fontAlgn="base">
              <a:lnSpc>
                <a:spcPct val="150000"/>
              </a:lnSpc>
              <a:spcBef>
                <a:spcPct val="0"/>
              </a:spcBef>
              <a:spcAft>
                <a:spcPct val="0"/>
              </a:spcAft>
              <a:defRPr/>
            </a:pPr>
            <a:r>
              <a:rPr lang="zh-CN" altLang="en-US" sz="1800" dirty="0">
                <a:solidFill>
                  <a:srgbClr val="374552"/>
                </a:solidFill>
                <a:latin typeface="微软雅黑"/>
                <a:cs typeface="+mn-ea"/>
              </a:rPr>
              <a:t>查看相关性</a:t>
            </a:r>
            <a:endParaRPr lang="en-US" altLang="zh-CN" sz="1800" dirty="0">
              <a:solidFill>
                <a:srgbClr val="374552"/>
              </a:solidFill>
              <a:latin typeface="微软雅黑"/>
              <a:cs typeface="+mn-ea"/>
            </a:endParaRPr>
          </a:p>
          <a:p>
            <a:pPr lvl="0" fontAlgn="base">
              <a:lnSpc>
                <a:spcPct val="150000"/>
              </a:lnSpc>
              <a:spcBef>
                <a:spcPct val="0"/>
              </a:spcBef>
              <a:spcAft>
                <a:spcPct val="0"/>
              </a:spcAft>
              <a:defRPr/>
            </a:pPr>
            <a:r>
              <a:rPr lang="zh-CN" altLang="en-US" dirty="0"/>
              <a:t>通过相关性分析可以看出，房屋面积、卫的数量、卧室数量、厅的数量和租金之间相关性最高，应着重分析，其次是地铁线路、区、总楼层，其他特征相关性比较低。</a:t>
            </a:r>
            <a:endParaRPr kumimoji="0" lang="zh-CN" altLang="zh-CN" sz="1800" b="0" i="0" u="none" strike="noStrike" kern="1200" cap="none" spc="0" normalizeH="0" baseline="0" noProof="0" dirty="0">
              <a:ln>
                <a:noFill/>
              </a:ln>
              <a:solidFill>
                <a:srgbClr val="374552"/>
              </a:solidFill>
              <a:effectLst/>
              <a:uLnTx/>
              <a:uFillTx/>
              <a:latin typeface="微软雅黑"/>
              <a:ea typeface="微软雅黑"/>
              <a:cs typeface="+mn-ea"/>
            </a:endParaRPr>
          </a:p>
        </p:txBody>
      </p:sp>
      <p:sp>
        <p:nvSpPr>
          <p:cNvPr id="37" name="TextBox 6"/>
          <p:cNvSpPr txBox="1">
            <a:spLocks noChangeArrowheads="1"/>
          </p:cNvSpPr>
          <p:nvPr/>
        </p:nvSpPr>
        <p:spPr bwMode="auto">
          <a:xfrm>
            <a:off x="201251" y="74022"/>
            <a:ext cx="20510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ea"/>
              </a:rPr>
              <a:t>租金预测</a:t>
            </a:r>
            <a:endParaRPr kumimoji="0" lang="zh-CN" altLang="en-US" sz="2400" b="0" i="0" u="none" strike="noStrike" kern="1200" cap="none" spc="0" normalizeH="0" baseline="0" noProof="0" dirty="0">
              <a:ln>
                <a:noFill/>
              </a:ln>
              <a:solidFill>
                <a:prstClr val="black">
                  <a:lumMod val="65000"/>
                  <a:lumOff val="35000"/>
                </a:prstClr>
              </a:solidFill>
              <a:effectLst/>
              <a:uLnTx/>
              <a:uFillTx/>
              <a:latin typeface="Arial" pitchFamily="34" charset="0"/>
              <a:ea typeface="微软雅黑"/>
              <a:cs typeface="+mn-ea"/>
            </a:endParaRPr>
          </a:p>
        </p:txBody>
      </p:sp>
      <p:sp>
        <p:nvSpPr>
          <p:cNvPr id="38" name="TextBox 6"/>
          <p:cNvSpPr txBox="1">
            <a:spLocks noChangeArrowheads="1"/>
          </p:cNvSpPr>
          <p:nvPr/>
        </p:nvSpPr>
        <p:spPr bwMode="auto">
          <a:xfrm>
            <a:off x="568793" y="535687"/>
            <a:ext cx="13159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prstClr val="white">
                    <a:lumMod val="50000"/>
                  </a:prstClr>
                </a:solidFill>
                <a:effectLst/>
                <a:uLnTx/>
                <a:uFillTx/>
                <a:latin typeface="Arial Narrow" panose="020B0606020202030204" pitchFamily="34" charset="0"/>
                <a:ea typeface="微软雅黑"/>
                <a:cs typeface="+mn-ea"/>
              </a:rPr>
              <a:t>数据处理</a:t>
            </a:r>
            <a:endParaRPr kumimoji="0" lang="zh-CN" altLang="en-US" sz="1400" b="0" i="0" u="none" strike="noStrike" kern="1200" cap="none" spc="0" normalizeH="0" baseline="0" noProof="0" dirty="0">
              <a:ln>
                <a:noFill/>
              </a:ln>
              <a:solidFill>
                <a:prstClr val="white">
                  <a:lumMod val="50000"/>
                </a:prstClr>
              </a:solidFill>
              <a:effectLst/>
              <a:uLnTx/>
              <a:uFillTx/>
              <a:latin typeface="Arial Narrow" panose="020B0606020202030204" pitchFamily="34" charset="0"/>
              <a:ea typeface="微软雅黑"/>
              <a:cs typeface="+mn-ea"/>
            </a:endParaRPr>
          </a:p>
        </p:txBody>
      </p:sp>
      <p:pic>
        <p:nvPicPr>
          <p:cNvPr id="2050" name="Picture 2" descr="在这里插入图片描述">
            <a:extLst>
              <a:ext uri="{FF2B5EF4-FFF2-40B4-BE49-F238E27FC236}">
                <a16:creationId xmlns:a16="http://schemas.microsoft.com/office/drawing/2014/main" id="{901BC41C-914C-4737-9D82-43CF2AC213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4086" y="74172"/>
            <a:ext cx="5820683" cy="4995155"/>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a:extLst>
              <a:ext uri="{FF2B5EF4-FFF2-40B4-BE49-F238E27FC236}">
                <a16:creationId xmlns:a16="http://schemas.microsoft.com/office/drawing/2014/main" id="{C27DB3F0-1193-42C6-9123-6BD8C28D303C}"/>
              </a:ext>
            </a:extLst>
          </p:cNvPr>
          <p:cNvSpPr/>
          <p:nvPr/>
        </p:nvSpPr>
        <p:spPr>
          <a:xfrm>
            <a:off x="7690552" y="646443"/>
            <a:ext cx="540931" cy="3040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2BD05DFE-C7BD-4C40-B457-340BE2CFB879}"/>
              </a:ext>
            </a:extLst>
          </p:cNvPr>
          <p:cNvSpPr/>
          <p:nvPr/>
        </p:nvSpPr>
        <p:spPr>
          <a:xfrm>
            <a:off x="7691705" y="947552"/>
            <a:ext cx="540931" cy="3040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03042C5E-A1A2-421F-902C-5A74E2DB36AA}"/>
              </a:ext>
            </a:extLst>
          </p:cNvPr>
          <p:cNvSpPr/>
          <p:nvPr/>
        </p:nvSpPr>
        <p:spPr>
          <a:xfrm>
            <a:off x="7727128" y="2937761"/>
            <a:ext cx="540931" cy="3040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C27DB3F0-1193-42C6-9123-6BD8C28D303C}"/>
              </a:ext>
            </a:extLst>
          </p:cNvPr>
          <p:cNvSpPr/>
          <p:nvPr/>
        </p:nvSpPr>
        <p:spPr>
          <a:xfrm>
            <a:off x="7685033" y="1263819"/>
            <a:ext cx="540931" cy="3040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21702347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2" fill="hold" grpId="1" nodeType="with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p:tgtEl>
                                          <p:spTgt spid="36"/>
                                        </p:tgtEl>
                                        <p:attrNameLst>
                                          <p:attrName>ppt_x</p:attrName>
                                        </p:attrNameLst>
                                      </p:cBhvr>
                                      <p:tavLst>
                                        <p:tav tm="0">
                                          <p:val>
                                            <p:strVal val="#ppt_x+#ppt_w*1.125000"/>
                                          </p:val>
                                        </p:tav>
                                        <p:tav tm="100000">
                                          <p:val>
                                            <p:strVal val="#ppt_x"/>
                                          </p:val>
                                        </p:tav>
                                      </p:tavLst>
                                    </p:anim>
                                    <p:animEffect transition="in" filter="wipe(left)">
                                      <p:cBhvr>
                                        <p:cTn id="1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6"/>
          <p:cNvSpPr txBox="1">
            <a:spLocks noChangeArrowheads="1"/>
          </p:cNvSpPr>
          <p:nvPr/>
        </p:nvSpPr>
        <p:spPr bwMode="auto">
          <a:xfrm>
            <a:off x="909637" y="3771125"/>
            <a:ext cx="7324725"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fontAlgn="base">
              <a:lnSpc>
                <a:spcPct val="150000"/>
              </a:lnSpc>
              <a:spcBef>
                <a:spcPct val="0"/>
              </a:spcBef>
              <a:spcAft>
                <a:spcPct val="0"/>
              </a:spcAft>
              <a:defRPr/>
            </a:pPr>
            <a:r>
              <a:rPr lang="zh-CN" altLang="en-US" sz="2000" dirty="0">
                <a:solidFill>
                  <a:prstClr val="black">
                    <a:lumMod val="50000"/>
                    <a:lumOff val="50000"/>
                  </a:prstClr>
                </a:solidFill>
                <a:latin typeface="微软雅黑"/>
                <a:cs typeface="+mn-ea"/>
              </a:rPr>
              <a:t>从图中可以看出房屋面积数据中存在异常点，并将异常点删除</a:t>
            </a:r>
            <a:endParaRPr kumimoji="0" lang="zh-CN" altLang="zh-CN" sz="20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endParaRPr>
          </a:p>
        </p:txBody>
      </p:sp>
      <p:sp>
        <p:nvSpPr>
          <p:cNvPr id="38" name="TextBox 6"/>
          <p:cNvSpPr txBox="1">
            <a:spLocks noChangeArrowheads="1"/>
          </p:cNvSpPr>
          <p:nvPr/>
        </p:nvSpPr>
        <p:spPr bwMode="auto">
          <a:xfrm>
            <a:off x="568793" y="535687"/>
            <a:ext cx="13159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prstClr val="white">
                    <a:lumMod val="50000"/>
                  </a:prstClr>
                </a:solidFill>
                <a:effectLst/>
                <a:uLnTx/>
                <a:uFillTx/>
                <a:latin typeface="Arial Narrow" panose="020B0606020202030204" pitchFamily="34" charset="0"/>
                <a:ea typeface="微软雅黑"/>
                <a:cs typeface="+mn-ea"/>
              </a:rPr>
              <a:t>房屋面积</a:t>
            </a:r>
            <a:endParaRPr kumimoji="0" lang="zh-CN" altLang="en-US" sz="1400" b="0" i="0" u="none" strike="noStrike" kern="1200" cap="none" spc="0" normalizeH="0" baseline="0" noProof="0" dirty="0">
              <a:ln>
                <a:noFill/>
              </a:ln>
              <a:solidFill>
                <a:prstClr val="white">
                  <a:lumMod val="50000"/>
                </a:prstClr>
              </a:solidFill>
              <a:effectLst/>
              <a:uLnTx/>
              <a:uFillTx/>
              <a:latin typeface="Arial Narrow" panose="020B0606020202030204" pitchFamily="34" charset="0"/>
              <a:ea typeface="微软雅黑"/>
              <a:cs typeface="+mn-ea"/>
            </a:endParaRPr>
          </a:p>
        </p:txBody>
      </p:sp>
      <p:pic>
        <p:nvPicPr>
          <p:cNvPr id="1026" name="Picture 2">
            <a:extLst>
              <a:ext uri="{FF2B5EF4-FFF2-40B4-BE49-F238E27FC236}">
                <a16:creationId xmlns:a16="http://schemas.microsoft.com/office/drawing/2014/main" id="{AA5E625D-C702-40B9-BD26-951D008E9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11" y="837905"/>
            <a:ext cx="7877175" cy="24003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D9CE3D1-03AC-4CDB-9501-1D9DB8D4C83A}"/>
              </a:ext>
            </a:extLst>
          </p:cNvPr>
          <p:cNvSpPr txBox="1">
            <a:spLocks noChangeArrowheads="1"/>
          </p:cNvSpPr>
          <p:nvPr/>
        </p:nvSpPr>
        <p:spPr bwMode="auto">
          <a:xfrm>
            <a:off x="201251" y="74022"/>
            <a:ext cx="20510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ea"/>
              </a:rPr>
              <a:t>数据处理</a:t>
            </a:r>
            <a:endParaRPr kumimoji="0" lang="zh-CN" altLang="en-US" sz="2400" b="0" i="0" u="none" strike="noStrike" kern="1200" cap="none" spc="0" normalizeH="0" baseline="0" noProof="0" dirty="0">
              <a:ln>
                <a:noFill/>
              </a:ln>
              <a:solidFill>
                <a:prstClr val="black">
                  <a:lumMod val="65000"/>
                  <a:lumOff val="35000"/>
                </a:prstClr>
              </a:solidFill>
              <a:effectLst/>
              <a:uLnTx/>
              <a:uFillTx/>
              <a:latin typeface="Arial" pitchFamily="34" charset="0"/>
              <a:ea typeface="微软雅黑"/>
              <a:cs typeface="+mn-ea"/>
            </a:endParaRPr>
          </a:p>
        </p:txBody>
      </p:sp>
    </p:spTree>
    <p:extLst>
      <p:ext uri="{BB962C8B-B14F-4D97-AF65-F5344CB8AC3E}">
        <p14:creationId xmlns:p14="http://schemas.microsoft.com/office/powerpoint/2010/main" val="239746453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2" fill="hold" grpId="1" nodeType="with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p:tgtEl>
                                          <p:spTgt spid="36"/>
                                        </p:tgtEl>
                                        <p:attrNameLst>
                                          <p:attrName>ppt_x</p:attrName>
                                        </p:attrNameLst>
                                      </p:cBhvr>
                                      <p:tavLst>
                                        <p:tav tm="0">
                                          <p:val>
                                            <p:strVal val="#ppt_x+#ppt_w*1.125000"/>
                                          </p:val>
                                        </p:tav>
                                        <p:tav tm="100000">
                                          <p:val>
                                            <p:strVal val="#ppt_x"/>
                                          </p:val>
                                        </p:tav>
                                      </p:tavLst>
                                    </p:anim>
                                    <p:animEffect transition="in" filter="wipe(left)">
                                      <p:cBhvr>
                                        <p:cTn id="1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6"/>
          <p:cNvSpPr txBox="1">
            <a:spLocks noChangeArrowheads="1"/>
          </p:cNvSpPr>
          <p:nvPr/>
        </p:nvSpPr>
        <p:spPr bwMode="auto">
          <a:xfrm>
            <a:off x="824293" y="2849112"/>
            <a:ext cx="7324725" cy="199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fontAlgn="base">
              <a:lnSpc>
                <a:spcPct val="150000"/>
              </a:lnSpc>
              <a:spcBef>
                <a:spcPct val="0"/>
              </a:spcBef>
              <a:spcAft>
                <a:spcPct val="0"/>
              </a:spcAft>
              <a:defRPr/>
            </a:pPr>
            <a:r>
              <a:rPr lang="zh-CN" altLang="en-US" sz="1400" dirty="0">
                <a:solidFill>
                  <a:prstClr val="black">
                    <a:lumMod val="50000"/>
                    <a:lumOff val="50000"/>
                  </a:prstClr>
                </a:solidFill>
                <a:latin typeface="微软雅黑"/>
                <a:cs typeface="+mn-ea"/>
              </a:rPr>
              <a:t>通过以上可视化分析可以看出，卫的数量、卧室数量以及厅的数量和租金之间均大致呈现正相关关系。</a:t>
            </a:r>
          </a:p>
          <a:p>
            <a:pPr lvl="0" fontAlgn="base">
              <a:lnSpc>
                <a:spcPct val="150000"/>
              </a:lnSpc>
              <a:spcBef>
                <a:spcPct val="0"/>
              </a:spcBef>
              <a:spcAft>
                <a:spcPct val="0"/>
              </a:spcAft>
              <a:defRPr/>
            </a:pPr>
            <a:endParaRPr lang="zh-CN" altLang="en-US" sz="1400" dirty="0">
              <a:solidFill>
                <a:prstClr val="black">
                  <a:lumMod val="50000"/>
                  <a:lumOff val="50000"/>
                </a:prstClr>
              </a:solidFill>
              <a:latin typeface="微软雅黑"/>
              <a:cs typeface="+mn-ea"/>
            </a:endParaRPr>
          </a:p>
          <a:p>
            <a:pPr lvl="0" fontAlgn="base">
              <a:lnSpc>
                <a:spcPct val="150000"/>
              </a:lnSpc>
              <a:spcBef>
                <a:spcPct val="0"/>
              </a:spcBef>
              <a:spcAft>
                <a:spcPct val="0"/>
              </a:spcAft>
              <a:defRPr/>
            </a:pPr>
            <a:r>
              <a:rPr lang="zh-CN" altLang="en-US" sz="1400" dirty="0">
                <a:solidFill>
                  <a:prstClr val="black">
                    <a:lumMod val="50000"/>
                    <a:lumOff val="50000"/>
                  </a:prstClr>
                </a:solidFill>
                <a:latin typeface="微软雅黑"/>
                <a:cs typeface="+mn-ea"/>
              </a:rPr>
              <a:t>在之前的缺失值分析中，地铁线路、地铁站点和距离缺失比例相同，将缺失地铁数据的房子数据导出，进一步观察可知三者缺失位置也完全一致，可以猜测缺失原因为该房源周围没有地铁线路，因此将缺失的地铁线路填充为</a:t>
            </a:r>
            <a:r>
              <a:rPr lang="en-US" altLang="zh-CN" sz="1400" dirty="0">
                <a:solidFill>
                  <a:prstClr val="black">
                    <a:lumMod val="50000"/>
                    <a:lumOff val="50000"/>
                  </a:prstClr>
                </a:solidFill>
                <a:latin typeface="微软雅黑"/>
                <a:cs typeface="+mn-ea"/>
              </a:rPr>
              <a:t>0</a:t>
            </a:r>
            <a:r>
              <a:rPr lang="zh-CN" altLang="en-US" sz="1400" dirty="0">
                <a:solidFill>
                  <a:prstClr val="black">
                    <a:lumMod val="50000"/>
                    <a:lumOff val="50000"/>
                  </a:prstClr>
                </a:solidFill>
                <a:latin typeface="微软雅黑"/>
                <a:cs typeface="+mn-ea"/>
              </a:rPr>
              <a:t>。</a:t>
            </a:r>
            <a:endParaRPr kumimoji="0" lang="zh-CN" altLang="zh-CN" sz="14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endParaRPr>
          </a:p>
        </p:txBody>
      </p:sp>
      <p:sp>
        <p:nvSpPr>
          <p:cNvPr id="37" name="TextBox 6"/>
          <p:cNvSpPr txBox="1">
            <a:spLocks noChangeArrowheads="1"/>
          </p:cNvSpPr>
          <p:nvPr/>
        </p:nvSpPr>
        <p:spPr bwMode="auto">
          <a:xfrm>
            <a:off x="201251" y="74022"/>
            <a:ext cx="20510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ea"/>
              </a:rPr>
              <a:t>数据处理</a:t>
            </a:r>
            <a:endParaRPr kumimoji="0" lang="zh-CN" altLang="en-US" sz="2400" b="0" i="0" u="none" strike="noStrike" kern="1200" cap="none" spc="0" normalizeH="0" baseline="0" noProof="0" dirty="0">
              <a:ln>
                <a:noFill/>
              </a:ln>
              <a:solidFill>
                <a:prstClr val="black">
                  <a:lumMod val="65000"/>
                  <a:lumOff val="35000"/>
                </a:prstClr>
              </a:solidFill>
              <a:effectLst/>
              <a:uLnTx/>
              <a:uFillTx/>
              <a:latin typeface="Arial" pitchFamily="34" charset="0"/>
              <a:ea typeface="微软雅黑"/>
              <a:cs typeface="+mn-ea"/>
            </a:endParaRPr>
          </a:p>
        </p:txBody>
      </p:sp>
      <p:pic>
        <p:nvPicPr>
          <p:cNvPr id="4098" name="Picture 2" descr="在这里插入图片描述">
            <a:extLst>
              <a:ext uri="{FF2B5EF4-FFF2-40B4-BE49-F238E27FC236}">
                <a16:creationId xmlns:a16="http://schemas.microsoft.com/office/drawing/2014/main" id="{289D0991-61C1-4B5F-8695-608EEBA3E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52" y="915156"/>
            <a:ext cx="2848866" cy="193395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在这里插入图片描述">
            <a:extLst>
              <a:ext uri="{FF2B5EF4-FFF2-40B4-BE49-F238E27FC236}">
                <a16:creationId xmlns:a16="http://schemas.microsoft.com/office/drawing/2014/main" id="{B59DF1CF-7918-4C2B-AEFA-96B2EC55BC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5018" y="915156"/>
            <a:ext cx="2848866" cy="193395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在这里插入图片描述">
            <a:extLst>
              <a:ext uri="{FF2B5EF4-FFF2-40B4-BE49-F238E27FC236}">
                <a16:creationId xmlns:a16="http://schemas.microsoft.com/office/drawing/2014/main" id="{5969A670-4370-4823-B2F9-BBC2328B75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5134" y="915156"/>
            <a:ext cx="2848866" cy="193395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6">
            <a:extLst>
              <a:ext uri="{FF2B5EF4-FFF2-40B4-BE49-F238E27FC236}">
                <a16:creationId xmlns:a16="http://schemas.microsoft.com/office/drawing/2014/main" id="{86C30A88-2806-4D09-8056-E0B5372CA3E1}"/>
              </a:ext>
            </a:extLst>
          </p:cNvPr>
          <p:cNvSpPr txBox="1">
            <a:spLocks noChangeArrowheads="1"/>
          </p:cNvSpPr>
          <p:nvPr/>
        </p:nvSpPr>
        <p:spPr bwMode="auto">
          <a:xfrm>
            <a:off x="568792" y="535687"/>
            <a:ext cx="33692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prstClr val="white">
                    <a:lumMod val="50000"/>
                  </a:prstClr>
                </a:solidFill>
                <a:effectLst/>
                <a:uLnTx/>
                <a:uFillTx/>
                <a:latin typeface="Arial Narrow" panose="020B0606020202030204" pitchFamily="34" charset="0"/>
                <a:ea typeface="微软雅黑"/>
                <a:cs typeface="+mn-ea"/>
              </a:rPr>
              <a:t>卫的数量、卧室数量、厅的数量</a:t>
            </a:r>
            <a:endParaRPr kumimoji="0" lang="zh-CN" altLang="en-US" sz="1400" b="0" i="0" u="none" strike="noStrike" kern="1200" cap="none" spc="0" normalizeH="0" baseline="0" noProof="0" dirty="0">
              <a:ln>
                <a:noFill/>
              </a:ln>
              <a:solidFill>
                <a:prstClr val="white">
                  <a:lumMod val="50000"/>
                </a:prstClr>
              </a:solidFill>
              <a:effectLst/>
              <a:uLnTx/>
              <a:uFillTx/>
              <a:latin typeface="Arial Narrow" panose="020B0606020202030204" pitchFamily="34" charset="0"/>
              <a:ea typeface="微软雅黑"/>
              <a:cs typeface="+mn-ea"/>
            </a:endParaRPr>
          </a:p>
        </p:txBody>
      </p:sp>
    </p:spTree>
    <p:extLst>
      <p:ext uri="{BB962C8B-B14F-4D97-AF65-F5344CB8AC3E}">
        <p14:creationId xmlns:p14="http://schemas.microsoft.com/office/powerpoint/2010/main" val="33854291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2" fill="hold" grpId="1" nodeType="with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p:tgtEl>
                                          <p:spTgt spid="36"/>
                                        </p:tgtEl>
                                        <p:attrNameLst>
                                          <p:attrName>ppt_x</p:attrName>
                                        </p:attrNameLst>
                                      </p:cBhvr>
                                      <p:tavLst>
                                        <p:tav tm="0">
                                          <p:val>
                                            <p:strVal val="#ppt_x+#ppt_w*1.125000"/>
                                          </p:val>
                                        </p:tav>
                                        <p:tav tm="100000">
                                          <p:val>
                                            <p:strVal val="#ppt_x"/>
                                          </p:val>
                                        </p:tav>
                                      </p:tavLst>
                                    </p:anim>
                                    <p:animEffect transition="in" filter="wipe(left)">
                                      <p:cBhvr>
                                        <p:cTn id="1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6"/>
          <p:cNvSpPr txBox="1">
            <a:spLocks noChangeArrowheads="1"/>
          </p:cNvSpPr>
          <p:nvPr/>
        </p:nvSpPr>
        <p:spPr bwMode="auto">
          <a:xfrm>
            <a:off x="799909" y="1166616"/>
            <a:ext cx="7324725" cy="32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fontAlgn="base">
              <a:lnSpc>
                <a:spcPct val="150000"/>
              </a:lnSpc>
              <a:spcBef>
                <a:spcPct val="0"/>
              </a:spcBef>
              <a:spcAft>
                <a:spcPct val="0"/>
              </a:spcAft>
              <a:defRPr/>
            </a:pPr>
            <a:r>
              <a:rPr lang="zh-CN" altLang="en-US" sz="1400" dirty="0">
                <a:solidFill>
                  <a:prstClr val="black">
                    <a:lumMod val="50000"/>
                    <a:lumOff val="50000"/>
                  </a:prstClr>
                </a:solidFill>
                <a:latin typeface="微软雅黑"/>
                <a:cs typeface="+mn-ea"/>
              </a:rPr>
              <a:t>“装修方式”以</a:t>
            </a:r>
            <a:r>
              <a:rPr lang="en-US" altLang="zh-CN" sz="1400" dirty="0">
                <a:solidFill>
                  <a:prstClr val="black">
                    <a:lumMod val="50000"/>
                    <a:lumOff val="50000"/>
                  </a:prstClr>
                </a:solidFill>
                <a:latin typeface="微软雅黑"/>
                <a:cs typeface="+mn-ea"/>
              </a:rPr>
              <a:t>0</a:t>
            </a:r>
            <a:r>
              <a:rPr lang="zh-CN" altLang="en-US" sz="1400" dirty="0">
                <a:solidFill>
                  <a:prstClr val="black">
                    <a:lumMod val="50000"/>
                    <a:lumOff val="50000"/>
                  </a:prstClr>
                </a:solidFill>
                <a:latin typeface="微软雅黑"/>
                <a:cs typeface="+mn-ea"/>
              </a:rPr>
              <a:t>填补，代表无装修</a:t>
            </a:r>
            <a:endParaRPr lang="en-US" altLang="zh-CN" sz="1400" dirty="0">
              <a:solidFill>
                <a:prstClr val="black">
                  <a:lumMod val="50000"/>
                  <a:lumOff val="50000"/>
                </a:prstClr>
              </a:solidFill>
              <a:latin typeface="微软雅黑"/>
              <a:cs typeface="+mn-ea"/>
            </a:endParaRPr>
          </a:p>
          <a:p>
            <a:pPr lvl="0" fontAlgn="base">
              <a:lnSpc>
                <a:spcPct val="150000"/>
              </a:lnSpc>
              <a:spcBef>
                <a:spcPct val="0"/>
              </a:spcBef>
              <a:spcAft>
                <a:spcPct val="0"/>
              </a:spcAft>
              <a:defRPr/>
            </a:pPr>
            <a:endParaRPr kumimoji="0" lang="en-US" altLang="zh-CN" sz="14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endParaRPr>
          </a:p>
          <a:p>
            <a:pPr lvl="0" fontAlgn="base">
              <a:lnSpc>
                <a:spcPct val="150000"/>
              </a:lnSpc>
              <a:spcBef>
                <a:spcPct val="0"/>
              </a:spcBef>
              <a:spcAft>
                <a:spcPct val="0"/>
              </a:spcAft>
              <a:defRPr/>
            </a:pPr>
            <a:r>
              <a:rPr lang="zh-CN" altLang="en-US" sz="1400" dirty="0">
                <a:solidFill>
                  <a:prstClr val="black">
                    <a:lumMod val="50000"/>
                    <a:lumOff val="50000"/>
                  </a:prstClr>
                </a:solidFill>
                <a:latin typeface="微软雅黑"/>
                <a:cs typeface="+mn-ea"/>
              </a:rPr>
              <a:t>“居住状态”空缺值众多，根据含义将其转化为</a:t>
            </a:r>
            <a:r>
              <a:rPr lang="en-US" altLang="zh-CN" sz="1400" dirty="0">
                <a:solidFill>
                  <a:prstClr val="black">
                    <a:lumMod val="50000"/>
                    <a:lumOff val="50000"/>
                  </a:prstClr>
                </a:solidFill>
                <a:latin typeface="微软雅黑"/>
                <a:cs typeface="+mn-ea"/>
              </a:rPr>
              <a:t>0-1</a:t>
            </a:r>
            <a:r>
              <a:rPr lang="zh-CN" altLang="en-US" sz="1400" dirty="0">
                <a:solidFill>
                  <a:prstClr val="black">
                    <a:lumMod val="50000"/>
                    <a:lumOff val="50000"/>
                  </a:prstClr>
                </a:solidFill>
                <a:latin typeface="微软雅黑"/>
                <a:cs typeface="+mn-ea"/>
              </a:rPr>
              <a:t>序列，</a:t>
            </a:r>
            <a:r>
              <a:rPr lang="en-US" altLang="zh-CN" sz="1400" dirty="0">
                <a:solidFill>
                  <a:prstClr val="black">
                    <a:lumMod val="50000"/>
                    <a:lumOff val="50000"/>
                  </a:prstClr>
                </a:solidFill>
                <a:latin typeface="微软雅黑"/>
                <a:cs typeface="+mn-ea"/>
              </a:rPr>
              <a:t>0</a:t>
            </a:r>
            <a:r>
              <a:rPr lang="zh-CN" altLang="en-US" sz="1400" dirty="0">
                <a:solidFill>
                  <a:prstClr val="black">
                    <a:lumMod val="50000"/>
                    <a:lumOff val="50000"/>
                  </a:prstClr>
                </a:solidFill>
                <a:latin typeface="微软雅黑"/>
                <a:cs typeface="+mn-ea"/>
              </a:rPr>
              <a:t>代表无人居住（空缺），</a:t>
            </a:r>
            <a:r>
              <a:rPr lang="en-US" altLang="zh-CN" sz="1400" dirty="0">
                <a:solidFill>
                  <a:prstClr val="black">
                    <a:lumMod val="50000"/>
                    <a:lumOff val="50000"/>
                  </a:prstClr>
                </a:solidFill>
                <a:latin typeface="微软雅黑"/>
                <a:cs typeface="+mn-ea"/>
              </a:rPr>
              <a:t>1</a:t>
            </a:r>
            <a:r>
              <a:rPr lang="zh-CN" altLang="en-US" sz="1400" dirty="0">
                <a:solidFill>
                  <a:prstClr val="black">
                    <a:lumMod val="50000"/>
                    <a:lumOff val="50000"/>
                  </a:prstClr>
                </a:solidFill>
                <a:latin typeface="微软雅黑"/>
                <a:cs typeface="+mn-ea"/>
              </a:rPr>
              <a:t>代表有人居住（非空缺），用于表示是否居住</a:t>
            </a:r>
            <a:endParaRPr lang="en-US" altLang="zh-CN" sz="1400" dirty="0">
              <a:solidFill>
                <a:prstClr val="black">
                  <a:lumMod val="50000"/>
                  <a:lumOff val="50000"/>
                </a:prstClr>
              </a:solidFill>
              <a:latin typeface="微软雅黑"/>
              <a:cs typeface="+mn-ea"/>
            </a:endParaRPr>
          </a:p>
          <a:p>
            <a:pPr lvl="0" fontAlgn="base">
              <a:lnSpc>
                <a:spcPct val="150000"/>
              </a:lnSpc>
              <a:spcBef>
                <a:spcPct val="0"/>
              </a:spcBef>
              <a:spcAft>
                <a:spcPct val="0"/>
              </a:spcAft>
              <a:defRPr/>
            </a:pPr>
            <a:endParaRPr kumimoji="0" lang="en-US" altLang="zh-CN" sz="14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endParaRPr>
          </a:p>
          <a:p>
            <a:pPr lvl="0" fontAlgn="base">
              <a:lnSpc>
                <a:spcPct val="150000"/>
              </a:lnSpc>
              <a:spcBef>
                <a:spcPct val="0"/>
              </a:spcBef>
              <a:spcAft>
                <a:spcPct val="0"/>
              </a:spcAft>
              <a:defRPr/>
            </a:pPr>
            <a:r>
              <a:rPr lang="zh-CN" altLang="en-US" sz="1400" dirty="0">
                <a:solidFill>
                  <a:prstClr val="black">
                    <a:lumMod val="50000"/>
                    <a:lumOff val="50000"/>
                  </a:prstClr>
                </a:solidFill>
                <a:latin typeface="微软雅黑"/>
                <a:cs typeface="+mn-ea"/>
              </a:rPr>
              <a:t>“出租方式”空缺值众多，且原数值含义不明，因此删除该列</a:t>
            </a:r>
            <a:endParaRPr lang="en-US" altLang="zh-CN" sz="1400" dirty="0">
              <a:solidFill>
                <a:prstClr val="black">
                  <a:lumMod val="50000"/>
                  <a:lumOff val="50000"/>
                </a:prstClr>
              </a:solidFill>
              <a:latin typeface="微软雅黑"/>
              <a:cs typeface="+mn-ea"/>
            </a:endParaRPr>
          </a:p>
          <a:p>
            <a:pPr lvl="0" fontAlgn="base">
              <a:lnSpc>
                <a:spcPct val="150000"/>
              </a:lnSpc>
              <a:spcBef>
                <a:spcPct val="0"/>
              </a:spcBef>
              <a:spcAft>
                <a:spcPct val="0"/>
              </a:spcAft>
              <a:defRPr/>
            </a:pPr>
            <a:endParaRPr kumimoji="0" lang="en-US" altLang="zh-CN" sz="14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endParaRPr>
          </a:p>
          <a:p>
            <a:pPr lvl="0" fontAlgn="base">
              <a:lnSpc>
                <a:spcPct val="150000"/>
              </a:lnSpc>
              <a:spcBef>
                <a:spcPct val="0"/>
              </a:spcBef>
              <a:spcAft>
                <a:spcPct val="0"/>
              </a:spcAft>
              <a:defRPr/>
            </a:pPr>
            <a:r>
              <a:rPr lang="zh-CN" altLang="en-US" sz="1400" dirty="0">
                <a:solidFill>
                  <a:prstClr val="black">
                    <a:lumMod val="50000"/>
                    <a:lumOff val="50000"/>
                  </a:prstClr>
                </a:solidFill>
                <a:latin typeface="微软雅黑"/>
                <a:cs typeface="+mn-ea"/>
              </a:rPr>
              <a:t>小区房屋出租数量含少量空缺，用平均值填补</a:t>
            </a:r>
            <a:endParaRPr lang="en-US" altLang="zh-CN" sz="1400" dirty="0">
              <a:solidFill>
                <a:prstClr val="black">
                  <a:lumMod val="50000"/>
                  <a:lumOff val="50000"/>
                </a:prstClr>
              </a:solidFill>
              <a:latin typeface="微软雅黑"/>
              <a:cs typeface="+mn-ea"/>
            </a:endParaRPr>
          </a:p>
          <a:p>
            <a:pPr lvl="0" fontAlgn="base">
              <a:lnSpc>
                <a:spcPct val="150000"/>
              </a:lnSpc>
              <a:spcBef>
                <a:spcPct val="0"/>
              </a:spcBef>
              <a:spcAft>
                <a:spcPct val="0"/>
              </a:spcAft>
              <a:defRPr/>
            </a:pPr>
            <a:endParaRPr kumimoji="0" lang="en-US" altLang="zh-CN" sz="14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endParaRPr>
          </a:p>
          <a:p>
            <a:pPr lvl="0" fontAlgn="base">
              <a:lnSpc>
                <a:spcPct val="150000"/>
              </a:lnSpc>
              <a:spcBef>
                <a:spcPct val="0"/>
              </a:spcBef>
              <a:spcAft>
                <a:spcPct val="0"/>
              </a:spcAft>
              <a:defRPr/>
            </a:pPr>
            <a:r>
              <a:rPr lang="zh-CN" altLang="en-US" sz="1400" dirty="0">
                <a:solidFill>
                  <a:prstClr val="black">
                    <a:lumMod val="50000"/>
                    <a:lumOff val="50000"/>
                  </a:prstClr>
                </a:solidFill>
                <a:latin typeface="微软雅黑"/>
                <a:cs typeface="+mn-ea"/>
              </a:rPr>
              <a:t>“位置”、“区”空缺值较少，且为类别型变量，以众数填补。</a:t>
            </a:r>
            <a:endParaRPr kumimoji="0" lang="zh-CN" altLang="zh-CN" sz="14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endParaRPr>
          </a:p>
        </p:txBody>
      </p:sp>
      <p:sp>
        <p:nvSpPr>
          <p:cNvPr id="37" name="TextBox 6"/>
          <p:cNvSpPr txBox="1">
            <a:spLocks noChangeArrowheads="1"/>
          </p:cNvSpPr>
          <p:nvPr/>
        </p:nvSpPr>
        <p:spPr bwMode="auto">
          <a:xfrm>
            <a:off x="201251" y="74022"/>
            <a:ext cx="20510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ea"/>
              </a:rPr>
              <a:t>数据处理</a:t>
            </a:r>
            <a:endParaRPr kumimoji="0" lang="zh-CN" altLang="en-US" sz="2400" b="0" i="0" u="none" strike="noStrike" kern="1200" cap="none" spc="0" normalizeH="0" baseline="0" noProof="0" dirty="0">
              <a:ln>
                <a:noFill/>
              </a:ln>
              <a:solidFill>
                <a:prstClr val="black">
                  <a:lumMod val="65000"/>
                  <a:lumOff val="35000"/>
                </a:prstClr>
              </a:solidFill>
              <a:effectLst/>
              <a:uLnTx/>
              <a:uFillTx/>
              <a:latin typeface="Arial" pitchFamily="34" charset="0"/>
              <a:ea typeface="微软雅黑"/>
              <a:cs typeface="+mn-ea"/>
            </a:endParaRPr>
          </a:p>
        </p:txBody>
      </p:sp>
    </p:spTree>
    <p:extLst>
      <p:ext uri="{BB962C8B-B14F-4D97-AF65-F5344CB8AC3E}">
        <p14:creationId xmlns:p14="http://schemas.microsoft.com/office/powerpoint/2010/main" val="14602264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2" fill="hold" grpId="1" nodeType="with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p:tgtEl>
                                          <p:spTgt spid="36"/>
                                        </p:tgtEl>
                                        <p:attrNameLst>
                                          <p:attrName>ppt_x</p:attrName>
                                        </p:attrNameLst>
                                      </p:cBhvr>
                                      <p:tavLst>
                                        <p:tav tm="0">
                                          <p:val>
                                            <p:strVal val="#ppt_x+#ppt_w*1.125000"/>
                                          </p:val>
                                        </p:tav>
                                        <p:tav tm="100000">
                                          <p:val>
                                            <p:strVal val="#ppt_x"/>
                                          </p:val>
                                        </p:tav>
                                      </p:tavLst>
                                    </p:anim>
                                    <p:animEffect transition="in" filter="wipe(left)">
                                      <p:cBhvr>
                                        <p:cTn id="1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6"/>
          <p:cNvSpPr txBox="1">
            <a:spLocks noChangeArrowheads="1"/>
          </p:cNvSpPr>
          <p:nvPr/>
        </p:nvSpPr>
        <p:spPr bwMode="auto">
          <a:xfrm>
            <a:off x="201251" y="74022"/>
            <a:ext cx="20510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ea"/>
              </a:rPr>
              <a:t>详细过程</a:t>
            </a:r>
            <a:endParaRPr kumimoji="0" lang="zh-CN" altLang="en-US" sz="2400" b="0" i="0" u="none" strike="noStrike" kern="1200" cap="none" spc="0" normalizeH="0" baseline="0" noProof="0" dirty="0">
              <a:ln>
                <a:noFill/>
              </a:ln>
              <a:solidFill>
                <a:prstClr val="black">
                  <a:lumMod val="65000"/>
                  <a:lumOff val="35000"/>
                </a:prstClr>
              </a:solidFill>
              <a:effectLst/>
              <a:uLnTx/>
              <a:uFillTx/>
              <a:latin typeface="Arial" pitchFamily="34" charset="0"/>
              <a:ea typeface="微软雅黑"/>
              <a:cs typeface="+mn-ea"/>
            </a:endParaRPr>
          </a:p>
        </p:txBody>
      </p:sp>
      <p:sp>
        <p:nvSpPr>
          <p:cNvPr id="38" name="TextBox 6"/>
          <p:cNvSpPr txBox="1">
            <a:spLocks noChangeArrowheads="1"/>
          </p:cNvSpPr>
          <p:nvPr/>
        </p:nvSpPr>
        <p:spPr bwMode="auto">
          <a:xfrm>
            <a:off x="568793" y="535687"/>
            <a:ext cx="13159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prstClr val="white">
                    <a:lumMod val="50000"/>
                  </a:prstClr>
                </a:solidFill>
                <a:effectLst/>
                <a:uLnTx/>
                <a:uFillTx/>
                <a:latin typeface="Arial Narrow" panose="020B0606020202030204" pitchFamily="34" charset="0"/>
                <a:ea typeface="微软雅黑"/>
                <a:cs typeface="+mn-ea"/>
              </a:rPr>
              <a:t>特征工程</a:t>
            </a:r>
            <a:endParaRPr kumimoji="0" lang="zh-CN" altLang="en-US" sz="1400" b="0" i="0" u="none" strike="noStrike" kern="1200" cap="none" spc="0" normalizeH="0" baseline="0" noProof="0" dirty="0">
              <a:ln>
                <a:noFill/>
              </a:ln>
              <a:solidFill>
                <a:prstClr val="white">
                  <a:lumMod val="50000"/>
                </a:prstClr>
              </a:solidFill>
              <a:effectLst/>
              <a:uLnTx/>
              <a:uFillTx/>
              <a:latin typeface="Arial Narrow" panose="020B0606020202030204" pitchFamily="34" charset="0"/>
              <a:ea typeface="微软雅黑"/>
              <a:cs typeface="+mn-ea"/>
            </a:endParaRPr>
          </a:p>
        </p:txBody>
      </p:sp>
      <p:sp>
        <p:nvSpPr>
          <p:cNvPr id="5" name="TextBox 6">
            <a:extLst>
              <a:ext uri="{FF2B5EF4-FFF2-40B4-BE49-F238E27FC236}">
                <a16:creationId xmlns:a16="http://schemas.microsoft.com/office/drawing/2014/main" id="{52C84E43-CD41-495A-835C-B71AD5EC060C}"/>
              </a:ext>
            </a:extLst>
          </p:cNvPr>
          <p:cNvSpPr txBox="1">
            <a:spLocks noChangeArrowheads="1"/>
          </p:cNvSpPr>
          <p:nvPr/>
        </p:nvSpPr>
        <p:spPr bwMode="auto">
          <a:xfrm>
            <a:off x="201251" y="1335906"/>
            <a:ext cx="4529245" cy="226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fontAlgn="base">
              <a:lnSpc>
                <a:spcPct val="150000"/>
              </a:lnSpc>
              <a:spcBef>
                <a:spcPct val="0"/>
              </a:spcBef>
              <a:spcAft>
                <a:spcPct val="0"/>
              </a:spcAft>
              <a:defRPr/>
            </a:pPr>
            <a:r>
              <a:rPr lang="zh-CN" altLang="en-US" sz="1600" dirty="0">
                <a:solidFill>
                  <a:prstClr val="black">
                    <a:lumMod val="50000"/>
                    <a:lumOff val="50000"/>
                  </a:prstClr>
                </a:solidFill>
                <a:latin typeface="微软雅黑"/>
                <a:cs typeface="+mn-ea"/>
              </a:rPr>
              <a:t>针对房屋朝向这一影响因素，通过查看房屋朝向不同值的出现次数，可以发现每个房源有多个朝向，在处理时将房屋朝向特征分为“东”、“南”、“西”、“北”、“东南”、“东北”、“西南”、“西北”八个特征，并将原来的房屋朝向特征删除，将房屋朝向转换成</a:t>
            </a:r>
            <a:r>
              <a:rPr lang="en-US" altLang="zh-CN" sz="1600" dirty="0">
                <a:solidFill>
                  <a:prstClr val="black">
                    <a:lumMod val="50000"/>
                    <a:lumOff val="50000"/>
                  </a:prstClr>
                </a:solidFill>
                <a:latin typeface="微软雅黑"/>
                <a:cs typeface="+mn-ea"/>
              </a:rPr>
              <a:t>8</a:t>
            </a:r>
            <a:r>
              <a:rPr lang="zh-CN" altLang="en-US" sz="1600" dirty="0">
                <a:solidFill>
                  <a:prstClr val="black">
                    <a:lumMod val="50000"/>
                    <a:lumOff val="50000"/>
                  </a:prstClr>
                </a:solidFill>
                <a:latin typeface="微软雅黑"/>
                <a:cs typeface="+mn-ea"/>
              </a:rPr>
              <a:t>个哑变量</a:t>
            </a:r>
            <a:endParaRPr kumimoji="0" lang="zh-CN" altLang="zh-CN" sz="1600" b="0" i="0" u="none" strike="noStrike" kern="1200" cap="none" spc="0" normalizeH="0" baseline="0" noProof="0" dirty="0">
              <a:ln>
                <a:noFill/>
              </a:ln>
              <a:solidFill>
                <a:prstClr val="black">
                  <a:lumMod val="50000"/>
                  <a:lumOff val="50000"/>
                </a:prstClr>
              </a:solidFill>
              <a:effectLst/>
              <a:uLnTx/>
              <a:uFillTx/>
              <a:latin typeface="微软雅黑"/>
              <a:ea typeface="微软雅黑"/>
              <a:cs typeface="+mn-ea"/>
            </a:endParaRPr>
          </a:p>
        </p:txBody>
      </p:sp>
      <p:pic>
        <p:nvPicPr>
          <p:cNvPr id="2" name="图片 1">
            <a:extLst>
              <a:ext uri="{FF2B5EF4-FFF2-40B4-BE49-F238E27FC236}">
                <a16:creationId xmlns:a16="http://schemas.microsoft.com/office/drawing/2014/main" id="{A117335A-2A65-408D-8A20-9DE91A0723ED}"/>
              </a:ext>
            </a:extLst>
          </p:cNvPr>
          <p:cNvPicPr>
            <a:picLocks noChangeAspect="1"/>
          </p:cNvPicPr>
          <p:nvPr/>
        </p:nvPicPr>
        <p:blipFill>
          <a:blip r:embed="rId2"/>
          <a:stretch>
            <a:fillRect/>
          </a:stretch>
        </p:blipFill>
        <p:spPr>
          <a:xfrm>
            <a:off x="6056908" y="224131"/>
            <a:ext cx="2419048" cy="4695238"/>
          </a:xfrm>
          <a:prstGeom prst="rect">
            <a:avLst/>
          </a:prstGeom>
        </p:spPr>
      </p:pic>
    </p:spTree>
    <p:extLst>
      <p:ext uri="{BB962C8B-B14F-4D97-AF65-F5344CB8AC3E}">
        <p14:creationId xmlns:p14="http://schemas.microsoft.com/office/powerpoint/2010/main" val="39378082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2" fill="hold" grpId="1"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ppt_x</p:attrName>
                                        </p:attrNameLst>
                                      </p:cBhvr>
                                      <p:tavLst>
                                        <p:tav tm="0">
                                          <p:val>
                                            <p:strVal val="#ppt_x+#ppt_w*1.125000"/>
                                          </p:val>
                                        </p:tav>
                                        <p:tav tm="100000">
                                          <p:val>
                                            <p:strVal val="#ppt_x"/>
                                          </p:val>
                                        </p:tav>
                                      </p:tavLst>
                                    </p:anim>
                                    <p:animEffect transition="in" filter="wipe(left)">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panose="020F0302020204030204"/>
        <a:ea typeface="微软雅黑"/>
        <a:cs typeface=""/>
      </a:majorFont>
      <a:minorFont>
        <a:latin typeface="Arial" panose="020F0502020204030204"/>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1519</TotalTime>
  <Words>1092</Words>
  <Application>Microsoft Office PowerPoint</Application>
  <PresentationFormat>全屏显示(16:9)</PresentationFormat>
  <Paragraphs>93</Paragraphs>
  <Slides>14</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Malgun Gothic</vt:lpstr>
      <vt:lpstr>等线</vt:lpstr>
      <vt:lpstr>微软雅黑</vt:lpstr>
      <vt:lpstr>站酷高端黑</vt:lpstr>
      <vt:lpstr>Arial</vt:lpstr>
      <vt:lpstr>Arial Narrow</vt:lpstr>
      <vt:lpstr>Calibri</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蓝色曲线</dc:title>
  <dc:creator>第一PPT</dc:creator>
  <cp:keywords>www.1ppt.com</cp:keywords>
  <dc:description>www.1ppt.com</dc:description>
  <cp:lastModifiedBy>凌 三三</cp:lastModifiedBy>
  <cp:revision>229</cp:revision>
  <dcterms:created xsi:type="dcterms:W3CDTF">2015-06-24T16:00:35Z</dcterms:created>
  <dcterms:modified xsi:type="dcterms:W3CDTF">2020-12-01T10:43:09Z</dcterms:modified>
</cp:coreProperties>
</file>