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84" r:id="rId3"/>
    <p:sldId id="257" r:id="rId4"/>
    <p:sldId id="258" r:id="rId5"/>
    <p:sldId id="259" r:id="rId6"/>
    <p:sldId id="264" r:id="rId7"/>
    <p:sldId id="287" r:id="rId8"/>
    <p:sldId id="268" r:id="rId9"/>
    <p:sldId id="288" r:id="rId10"/>
    <p:sldId id="289" r:id="rId11"/>
    <p:sldId id="269" r:id="rId12"/>
    <p:sldId id="270" r:id="rId13"/>
    <p:sldId id="260" r:id="rId14"/>
    <p:sldId id="271" r:id="rId15"/>
    <p:sldId id="276" r:id="rId16"/>
    <p:sldId id="290" r:id="rId17"/>
    <p:sldId id="282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7085"/>
    <a:srgbClr val="C8D6E8"/>
    <a:srgbClr val="B4C7E7"/>
    <a:srgbClr val="7199AF"/>
    <a:srgbClr val="C3C8CC"/>
    <a:srgbClr val="94AAB7"/>
    <a:srgbClr val="C3C9CD"/>
    <a:srgbClr val="DDE4E8"/>
    <a:srgbClr val="E6EEF3"/>
    <a:srgbClr val="EE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6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38AE0285-9929-4052-BA43-11373D386BB6}" type="datetimeFigureOut">
              <a:rPr lang="zh-CN" altLang="en-US" smtClean="0"/>
              <a:pPr/>
              <a:t>2020/12/17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A67F7FCA-FDDE-490C-A899-7F74B4200DE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117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7F7FCA-FDDE-490C-A899-7F74B4200DE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463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731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699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644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23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762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76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756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169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394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011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129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522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14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483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969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92B0D-067C-4EC0-AA3B-A620F2370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4A5CA4-A5A9-4AA7-BDC4-1A01464F9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3DE608-41E6-4E29-9D22-BF8D4B21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251B-BA4A-42E3-82E2-7F63D49BDEF8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E9F8B5-225C-4DF7-9788-737D5AB5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E6D3FF-EE56-4774-9CE0-D4F3819B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B436-16D9-4C5C-B15C-83D3D1964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44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87F7A-2474-44CB-8FF9-BB4A1845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3333B8-97BB-489F-B446-47646656C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A2F17C-0791-41B6-A5FE-95C9136A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251B-BA4A-42E3-82E2-7F63D49BDEF8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5D8928-DF8C-4325-A8B8-333A1F1C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88FAE6-8171-47F9-89F0-8EB412F3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B436-16D9-4C5C-B15C-83D3D1964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70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811791-B2D3-417E-974F-C14A81E0A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8598AF-3ED4-42F5-8037-DB65E8305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B3673-B5B6-48EB-ACB6-14CFB24B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251B-BA4A-42E3-82E2-7F63D49BDEF8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D7C36-FEE1-4743-8FF9-C0B8E0AF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B4571-A1C9-460B-B560-B4E52686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B436-16D9-4C5C-B15C-83D3D1964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843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2020/12/17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189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2020/12/17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170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530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ACF3B-9D45-4083-AD49-F1B90C0A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162519-6ED1-4295-9BDF-BD7E68A81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88D21-CD53-483A-A7C0-7EECC2FD5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251B-BA4A-42E3-82E2-7F63D49BDEF8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337CB-53C0-4BE4-8DE7-CFDB40D1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F544B9-5D13-4A25-B77D-8C3E23B2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B436-16D9-4C5C-B15C-83D3D1964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48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03311-41EF-4BA7-ABD3-06EA81D40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A7DA23-29B3-4D62-8944-57D0D19BC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E0F55-6EBD-4326-9417-EB74C89F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251B-BA4A-42E3-82E2-7F63D49BDEF8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07C574-436B-4B92-8A2C-7CEFF3E9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3AB73-ADEA-456C-8376-2121DBCC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B436-16D9-4C5C-B15C-83D3D1964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BC56F-E83A-4277-90C0-7C297E46C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EC5248-B524-49F3-8EF1-40D157292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BF336B-3F99-4C8F-BF56-F884EA96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651A04-E5FC-47DF-9550-4143C036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251B-BA4A-42E3-82E2-7F63D49BDEF8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D962BB-212C-4D3E-99A9-4010FA87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B449F6-97BF-4A31-A4A9-4FA3F05D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B436-16D9-4C5C-B15C-83D3D1964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5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EDCF6-0A5B-4A4C-96D0-F5F507B1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AAB38F-93FE-4F88-9BCE-B04AAF9AF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191C91-3BB2-4544-AF0D-CED0DC1FA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DE4638-7B0B-40F6-B1D4-96024974A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C974D8-3A6D-417A-AEAC-047ECED84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4A4361-095E-416B-8C51-504FA55B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251B-BA4A-42E3-82E2-7F63D49BDEF8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59C4AA-D5F0-4729-939D-4B5B3D02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F8A806-4677-4E3B-AF74-BAF4050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B436-16D9-4C5C-B15C-83D3D19640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55600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266737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A777B-80F3-4B6F-BC27-6938AB2F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FA19C5-6EA7-40BA-874F-43AF9E03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251B-BA4A-42E3-82E2-7F63D49BDEF8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0699ED-0BDF-4382-9BF4-ABB16711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3FB814-C321-4F74-AD16-8193ABF8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B436-16D9-4C5C-B15C-83D3D1964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62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0CB729-A2D5-4D31-AECE-EF6CC0A8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251B-BA4A-42E3-82E2-7F63D49BDEF8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E9F677-276E-4D39-8DC1-67B7EDDC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AA5634-65C7-41C2-B595-77AB8B60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B436-16D9-4C5C-B15C-83D3D1964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55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7459D-BA63-43EA-BD38-815C5785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CA0A11-8B97-4820-84B9-53C6085B0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DB8BA1-CD2A-4889-BF88-6F5DDD121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10AB9B-C2CB-4A53-84AB-7B263CD1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251B-BA4A-42E3-82E2-7F63D49BDEF8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DD733A-7B8D-426E-BAE8-DD521246A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201195-4225-40E5-B1AC-1DCF0F92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B436-16D9-4C5C-B15C-83D3D1964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9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E8896-3749-4B41-A8CF-115D7042B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A7D413-CD20-47D5-894D-6A43D1860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609C10-89E2-4A02-A610-16FD25519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A39C5A-CD71-498F-BE6F-5C3C3EE0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251B-BA4A-42E3-82E2-7F63D49BDEF8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644109-FCE2-4544-9876-6BE45DC1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AF5E1E-2C42-4BC8-AA17-05652F6C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B436-16D9-4C5C-B15C-83D3D1964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06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B17F0A-B442-4BC2-8109-666F244C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E6FC90-44AD-48B5-978F-FED1161BE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BCA8D6-3670-4DF3-8A5C-4C51163E1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A27E251B-BA4A-42E3-82E2-7F63D49BDEF8}" type="datetimeFigureOut">
              <a:rPr lang="zh-CN" altLang="en-US" smtClean="0"/>
              <a:pPr/>
              <a:t>2020/12/17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E354CC-083F-4C93-9CE4-B4B4AC834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317C5-8E35-4FB3-8836-56C271ECE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5E21B436-16D9-4C5C-B15C-83D3D196402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51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E320BCD-63B3-4EF0-97E4-2FC27E2C3089}"/>
              </a:ext>
            </a:extLst>
          </p:cNvPr>
          <p:cNvGrpSpPr/>
          <p:nvPr/>
        </p:nvGrpSpPr>
        <p:grpSpPr>
          <a:xfrm>
            <a:off x="4888088" y="1941689"/>
            <a:ext cx="7303912" cy="3872089"/>
            <a:chOff x="4888088" y="1941689"/>
            <a:chExt cx="7303912" cy="3872089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EF4263D-88AF-41AF-A657-CC98E4D67DF2}"/>
                </a:ext>
              </a:extLst>
            </p:cNvPr>
            <p:cNvGrpSpPr/>
            <p:nvPr/>
          </p:nvGrpSpPr>
          <p:grpSpPr>
            <a:xfrm>
              <a:off x="4888088" y="2912092"/>
              <a:ext cx="7303912" cy="1595187"/>
              <a:chOff x="4888088" y="2889956"/>
              <a:chExt cx="7303912" cy="1595187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E5F3623-4572-4BB6-B0D2-120B0E482FE8}"/>
                  </a:ext>
                </a:extLst>
              </p:cNvPr>
              <p:cNvSpPr/>
              <p:nvPr/>
            </p:nvSpPr>
            <p:spPr>
              <a:xfrm>
                <a:off x="4888089" y="2889956"/>
                <a:ext cx="7303911" cy="1240598"/>
              </a:xfrm>
              <a:custGeom>
                <a:avLst/>
                <a:gdLst>
                  <a:gd name="connsiteX0" fmla="*/ 0 w 6716889"/>
                  <a:gd name="connsiteY0" fmla="*/ 0 h 1557866"/>
                  <a:gd name="connsiteX1" fmla="*/ 6716889 w 6716889"/>
                  <a:gd name="connsiteY1" fmla="*/ 0 h 1557866"/>
                  <a:gd name="connsiteX2" fmla="*/ 6716889 w 6716889"/>
                  <a:gd name="connsiteY2" fmla="*/ 1557866 h 1557866"/>
                  <a:gd name="connsiteX3" fmla="*/ 0 w 6716889"/>
                  <a:gd name="connsiteY3" fmla="*/ 1557866 h 1557866"/>
                  <a:gd name="connsiteX4" fmla="*/ 0 w 6716889"/>
                  <a:gd name="connsiteY4" fmla="*/ 0 h 1557866"/>
                  <a:gd name="connsiteX0" fmla="*/ 790222 w 6716889"/>
                  <a:gd name="connsiteY0" fmla="*/ 11288 h 1557866"/>
                  <a:gd name="connsiteX1" fmla="*/ 6716889 w 6716889"/>
                  <a:gd name="connsiteY1" fmla="*/ 0 h 1557866"/>
                  <a:gd name="connsiteX2" fmla="*/ 6716889 w 6716889"/>
                  <a:gd name="connsiteY2" fmla="*/ 1557866 h 1557866"/>
                  <a:gd name="connsiteX3" fmla="*/ 0 w 6716889"/>
                  <a:gd name="connsiteY3" fmla="*/ 1557866 h 1557866"/>
                  <a:gd name="connsiteX4" fmla="*/ 790222 w 6716889"/>
                  <a:gd name="connsiteY4" fmla="*/ 11288 h 1557866"/>
                  <a:gd name="connsiteX0" fmla="*/ 925689 w 6716889"/>
                  <a:gd name="connsiteY0" fmla="*/ 11288 h 1557866"/>
                  <a:gd name="connsiteX1" fmla="*/ 6716889 w 6716889"/>
                  <a:gd name="connsiteY1" fmla="*/ 0 h 1557866"/>
                  <a:gd name="connsiteX2" fmla="*/ 6716889 w 6716889"/>
                  <a:gd name="connsiteY2" fmla="*/ 1557866 h 1557866"/>
                  <a:gd name="connsiteX3" fmla="*/ 0 w 6716889"/>
                  <a:gd name="connsiteY3" fmla="*/ 1557866 h 1557866"/>
                  <a:gd name="connsiteX4" fmla="*/ 925689 w 6716889"/>
                  <a:gd name="connsiteY4" fmla="*/ 11288 h 1557866"/>
                  <a:gd name="connsiteX0" fmla="*/ 790222 w 6716889"/>
                  <a:gd name="connsiteY0" fmla="*/ 11288 h 1557866"/>
                  <a:gd name="connsiteX1" fmla="*/ 6716889 w 6716889"/>
                  <a:gd name="connsiteY1" fmla="*/ 0 h 1557866"/>
                  <a:gd name="connsiteX2" fmla="*/ 6716889 w 6716889"/>
                  <a:gd name="connsiteY2" fmla="*/ 1557866 h 1557866"/>
                  <a:gd name="connsiteX3" fmla="*/ 0 w 6716889"/>
                  <a:gd name="connsiteY3" fmla="*/ 1557866 h 1557866"/>
                  <a:gd name="connsiteX4" fmla="*/ 790222 w 6716889"/>
                  <a:gd name="connsiteY4" fmla="*/ 11288 h 1557866"/>
                  <a:gd name="connsiteX0" fmla="*/ 711200 w 6716889"/>
                  <a:gd name="connsiteY0" fmla="*/ 22577 h 1557866"/>
                  <a:gd name="connsiteX1" fmla="*/ 6716889 w 6716889"/>
                  <a:gd name="connsiteY1" fmla="*/ 0 h 1557866"/>
                  <a:gd name="connsiteX2" fmla="*/ 6716889 w 6716889"/>
                  <a:gd name="connsiteY2" fmla="*/ 1557866 h 1557866"/>
                  <a:gd name="connsiteX3" fmla="*/ 0 w 6716889"/>
                  <a:gd name="connsiteY3" fmla="*/ 1557866 h 1557866"/>
                  <a:gd name="connsiteX4" fmla="*/ 711200 w 6716889"/>
                  <a:gd name="connsiteY4" fmla="*/ 22577 h 1557866"/>
                  <a:gd name="connsiteX0" fmla="*/ 575734 w 6716889"/>
                  <a:gd name="connsiteY0" fmla="*/ 22577 h 1557866"/>
                  <a:gd name="connsiteX1" fmla="*/ 6716889 w 6716889"/>
                  <a:gd name="connsiteY1" fmla="*/ 0 h 1557866"/>
                  <a:gd name="connsiteX2" fmla="*/ 6716889 w 6716889"/>
                  <a:gd name="connsiteY2" fmla="*/ 1557866 h 1557866"/>
                  <a:gd name="connsiteX3" fmla="*/ 0 w 6716889"/>
                  <a:gd name="connsiteY3" fmla="*/ 1557866 h 1557866"/>
                  <a:gd name="connsiteX4" fmla="*/ 575734 w 6716889"/>
                  <a:gd name="connsiteY4" fmla="*/ 22577 h 1557866"/>
                  <a:gd name="connsiteX0" fmla="*/ 541867 w 6716889"/>
                  <a:gd name="connsiteY0" fmla="*/ 22577 h 1557866"/>
                  <a:gd name="connsiteX1" fmla="*/ 6716889 w 6716889"/>
                  <a:gd name="connsiteY1" fmla="*/ 0 h 1557866"/>
                  <a:gd name="connsiteX2" fmla="*/ 6716889 w 6716889"/>
                  <a:gd name="connsiteY2" fmla="*/ 1557866 h 1557866"/>
                  <a:gd name="connsiteX3" fmla="*/ 0 w 6716889"/>
                  <a:gd name="connsiteY3" fmla="*/ 1557866 h 1557866"/>
                  <a:gd name="connsiteX4" fmla="*/ 541867 w 6716889"/>
                  <a:gd name="connsiteY4" fmla="*/ 22577 h 1557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16889" h="1557866">
                    <a:moveTo>
                      <a:pt x="541867" y="22577"/>
                    </a:moveTo>
                    <a:lnTo>
                      <a:pt x="6716889" y="0"/>
                    </a:lnTo>
                    <a:lnTo>
                      <a:pt x="6716889" y="1557866"/>
                    </a:lnTo>
                    <a:lnTo>
                      <a:pt x="0" y="1557866"/>
                    </a:lnTo>
                    <a:lnTo>
                      <a:pt x="541867" y="22577"/>
                    </a:lnTo>
                    <a:close/>
                  </a:path>
                </a:pathLst>
              </a:custGeom>
              <a:solidFill>
                <a:srgbClr val="4B70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印品黑体" panose="00000500000000000000" pitchFamily="2" charset="-122"/>
                  <a:ea typeface="印品黑体" panose="00000500000000000000" pitchFamily="2" charset="-122"/>
                  <a:cs typeface="+mn-cs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07A7D9E-75AD-4D75-8E8A-F9CC8C99A15E}"/>
                  </a:ext>
                </a:extLst>
              </p:cNvPr>
              <p:cNvSpPr txBox="1"/>
              <p:nvPr/>
            </p:nvSpPr>
            <p:spPr>
              <a:xfrm>
                <a:off x="5418666" y="3059879"/>
                <a:ext cx="612986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5400" dirty="0">
                    <a:solidFill>
                      <a:srgbClr val="EEF2F4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数据挖掘竞赛汇报</a:t>
                </a:r>
                <a:endParaRPr kumimoji="0" lang="zh-CN" alt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srgbClr val="EEF2F4"/>
                  </a:solidFill>
                  <a:effectLst/>
                  <a:uLnTx/>
                  <a:uFillTx/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08D75EB-F936-4B57-9BE3-75586A727914}"/>
                  </a:ext>
                </a:extLst>
              </p:cNvPr>
              <p:cNvSpPr txBox="1"/>
              <p:nvPr/>
            </p:nvSpPr>
            <p:spPr>
              <a:xfrm>
                <a:off x="4888088" y="4115811"/>
                <a:ext cx="7303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1" u="none" strike="noStrike" kern="1200" cap="none" spc="1800" normalizeH="0" baseline="0" noProof="0" dirty="0">
                    <a:ln>
                      <a:noFill/>
                    </a:ln>
                    <a:solidFill>
                      <a:srgbClr val="4B7085"/>
                    </a:solidFill>
                    <a:effectLst/>
                    <a:uLnTx/>
                    <a:uFillTx/>
                    <a:latin typeface="印品黑体" panose="00000500000000000000" pitchFamily="2" charset="-122"/>
                    <a:ea typeface="印品黑体" panose="00000500000000000000" pitchFamily="2" charset="-122"/>
                    <a:cs typeface="+mn-cs"/>
                  </a:rPr>
                  <a:t>    DATE MINING</a:t>
                </a:r>
                <a:endParaRPr kumimoji="0" lang="zh-CN" altLang="en-US" sz="1800" b="0" i="1" u="none" strike="noStrike" kern="1200" cap="none" spc="1800" normalizeH="0" baseline="0" noProof="0" dirty="0">
                  <a:ln>
                    <a:noFill/>
                  </a:ln>
                  <a:solidFill>
                    <a:srgbClr val="4B7085"/>
                  </a:solidFill>
                  <a:effectLst/>
                  <a:uLnTx/>
                  <a:uFillTx/>
                  <a:latin typeface="印品黑体" panose="00000500000000000000" pitchFamily="2" charset="-122"/>
                  <a:ea typeface="印品黑体" panose="00000500000000000000" pitchFamily="2" charset="-122"/>
                  <a:cs typeface="+mn-cs"/>
                </a:endParaRPr>
              </a:p>
            </p:txBody>
          </p:sp>
        </p:grpSp>
        <p:sp useBgFill="1">
          <p:nvSpPr>
            <p:cNvPr id="2" name="矩形 1">
              <a:extLst>
                <a:ext uri="{FF2B5EF4-FFF2-40B4-BE49-F238E27FC236}">
                  <a16:creationId xmlns:a16="http://schemas.microsoft.com/office/drawing/2014/main" id="{5F971482-A1CD-4FCA-94C0-1357FCBB1F98}"/>
                </a:ext>
              </a:extLst>
            </p:cNvPr>
            <p:cNvSpPr/>
            <p:nvPr/>
          </p:nvSpPr>
          <p:spPr>
            <a:xfrm>
              <a:off x="11413067" y="1941689"/>
              <a:ext cx="327378" cy="38720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印品黑体" panose="00000500000000000000" pitchFamily="2" charset="-122"/>
                <a:ea typeface="印品黑体" panose="00000500000000000000" pitchFamily="2" charset="-122"/>
                <a:cs typeface="+mn-cs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CF35FE8-BD9C-42A8-87A1-55DF02E481EC}"/>
              </a:ext>
            </a:extLst>
          </p:cNvPr>
          <p:cNvSpPr txBox="1"/>
          <p:nvPr/>
        </p:nvSpPr>
        <p:spPr>
          <a:xfrm>
            <a:off x="6533700" y="4708520"/>
            <a:ext cx="331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i="1" dirty="0">
                <a:solidFill>
                  <a:srgbClr val="4B7085"/>
                </a:solidFill>
                <a:ea typeface="印品黑体" panose="00000500000000000000" pitchFamily="2" charset="-122"/>
              </a:rPr>
              <a:t>计算机学院   张文欣  </a:t>
            </a:r>
            <a:r>
              <a:rPr lang="en-US" altLang="zh-CN" i="1" dirty="0">
                <a:solidFill>
                  <a:srgbClr val="4B7085"/>
                </a:solidFill>
                <a:ea typeface="印品黑体" panose="00000500000000000000" pitchFamily="2" charset="-122"/>
              </a:rPr>
              <a:t>19020138</a:t>
            </a:r>
            <a:endParaRPr lang="zh-CN" altLang="en-US" i="1" dirty="0">
              <a:solidFill>
                <a:srgbClr val="4B7085"/>
              </a:solidFill>
              <a:ea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118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1000">
        <p14:pan dir="u"/>
      </p:transition>
    </mc:Choice>
    <mc:Fallback xmlns="">
      <p:transition spd="slow"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AC1B1FAC-07B0-4E76-A6BE-FFB82FB265D6}"/>
              </a:ext>
            </a:extLst>
          </p:cNvPr>
          <p:cNvGrpSpPr/>
          <p:nvPr/>
        </p:nvGrpSpPr>
        <p:grpSpPr>
          <a:xfrm>
            <a:off x="959503" y="1052425"/>
            <a:ext cx="2823972" cy="1214750"/>
            <a:chOff x="1502378" y="5281684"/>
            <a:chExt cx="2823972" cy="1214750"/>
          </a:xfrm>
        </p:grpSpPr>
        <p:sp>
          <p:nvSpPr>
            <p:cNvPr id="32" name="平行四边形 31">
              <a:extLst>
                <a:ext uri="{FF2B5EF4-FFF2-40B4-BE49-F238E27FC236}">
                  <a16:creationId xmlns:a16="http://schemas.microsoft.com/office/drawing/2014/main" id="{1585AA7E-BACB-4A4D-9C33-E0C69E5AA5B8}"/>
                </a:ext>
              </a:extLst>
            </p:cNvPr>
            <p:cNvSpPr/>
            <p:nvPr/>
          </p:nvSpPr>
          <p:spPr>
            <a:xfrm>
              <a:off x="1502378" y="5281684"/>
              <a:ext cx="204717" cy="409433"/>
            </a:xfrm>
            <a:prstGeom prst="parallelogram">
              <a:avLst/>
            </a:prstGeom>
            <a:solidFill>
              <a:srgbClr val="4B7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 useBgFill="1">
          <p:nvSpPr>
            <p:cNvPr id="33" name="文本框 32">
              <a:extLst>
                <a:ext uri="{FF2B5EF4-FFF2-40B4-BE49-F238E27FC236}">
                  <a16:creationId xmlns:a16="http://schemas.microsoft.com/office/drawing/2014/main" id="{2C918A58-852F-4D95-8631-7028FBDBD841}"/>
                </a:ext>
              </a:extLst>
            </p:cNvPr>
            <p:cNvSpPr txBox="1"/>
            <p:nvPr/>
          </p:nvSpPr>
          <p:spPr>
            <a:xfrm>
              <a:off x="1707095" y="5311339"/>
              <a:ext cx="2332635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读取数据</a:t>
              </a:r>
            </a:p>
          </p:txBody>
        </p:sp>
        <p:sp useBgFill="1">
          <p:nvSpPr>
            <p:cNvPr id="34" name="文本框 33">
              <a:extLst>
                <a:ext uri="{FF2B5EF4-FFF2-40B4-BE49-F238E27FC236}">
                  <a16:creationId xmlns:a16="http://schemas.microsoft.com/office/drawing/2014/main" id="{A223C155-5951-4D77-8C14-738693ED7EB5}"/>
                </a:ext>
              </a:extLst>
            </p:cNvPr>
            <p:cNvSpPr txBox="1"/>
            <p:nvPr/>
          </p:nvSpPr>
          <p:spPr>
            <a:xfrm>
              <a:off x="1707095" y="5720772"/>
              <a:ext cx="2619255" cy="77566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读取训练数据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读取测试数据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2791735-95D7-46A6-8A77-0EF9A5AED098}"/>
                </a:ext>
              </a:extLst>
            </p:cNvPr>
            <p:cNvCxnSpPr>
              <a:cxnSpLocks/>
            </p:cNvCxnSpPr>
            <p:nvPr/>
          </p:nvCxnSpPr>
          <p:spPr>
            <a:xfrm>
              <a:off x="1788983" y="5775194"/>
              <a:ext cx="2424937" cy="0"/>
            </a:xfrm>
            <a:prstGeom prst="line">
              <a:avLst/>
            </a:prstGeom>
            <a:ln w="25400">
              <a:solidFill>
                <a:srgbClr val="4B7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F8DFC73-66B3-4EEE-AC0B-C17339E8ACB4}"/>
              </a:ext>
            </a:extLst>
          </p:cNvPr>
          <p:cNvGrpSpPr/>
          <p:nvPr/>
        </p:nvGrpSpPr>
        <p:grpSpPr>
          <a:xfrm>
            <a:off x="959503" y="2894872"/>
            <a:ext cx="2823972" cy="1214750"/>
            <a:chOff x="1502378" y="5281684"/>
            <a:chExt cx="2823972" cy="1214750"/>
          </a:xfrm>
        </p:grpSpPr>
        <p:sp>
          <p:nvSpPr>
            <p:cNvPr id="39" name="平行四边形 38">
              <a:extLst>
                <a:ext uri="{FF2B5EF4-FFF2-40B4-BE49-F238E27FC236}">
                  <a16:creationId xmlns:a16="http://schemas.microsoft.com/office/drawing/2014/main" id="{C90352CC-56BE-4884-8C9A-C29AA64FD512}"/>
                </a:ext>
              </a:extLst>
            </p:cNvPr>
            <p:cNvSpPr/>
            <p:nvPr/>
          </p:nvSpPr>
          <p:spPr>
            <a:xfrm>
              <a:off x="1502378" y="5281684"/>
              <a:ext cx="204717" cy="409433"/>
            </a:xfrm>
            <a:prstGeom prst="parallelogram">
              <a:avLst/>
            </a:prstGeom>
            <a:solidFill>
              <a:srgbClr val="4B7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 useBgFill="1">
          <p:nvSpPr>
            <p:cNvPr id="40" name="文本框 39">
              <a:extLst>
                <a:ext uri="{FF2B5EF4-FFF2-40B4-BE49-F238E27FC236}">
                  <a16:creationId xmlns:a16="http://schemas.microsoft.com/office/drawing/2014/main" id="{9165BCA1-E043-4C68-99C1-B56C60F307BE}"/>
                </a:ext>
              </a:extLst>
            </p:cNvPr>
            <p:cNvSpPr txBox="1"/>
            <p:nvPr/>
          </p:nvSpPr>
          <p:spPr>
            <a:xfrm>
              <a:off x="1707095" y="5311339"/>
              <a:ext cx="2332635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数据预处理</a:t>
              </a:r>
            </a:p>
          </p:txBody>
        </p:sp>
        <p:sp useBgFill="1">
          <p:nvSpPr>
            <p:cNvPr id="41" name="文本框 40">
              <a:extLst>
                <a:ext uri="{FF2B5EF4-FFF2-40B4-BE49-F238E27FC236}">
                  <a16:creationId xmlns:a16="http://schemas.microsoft.com/office/drawing/2014/main" id="{A4F19554-0B37-445E-A3B3-447B3E91621C}"/>
                </a:ext>
              </a:extLst>
            </p:cNvPr>
            <p:cNvSpPr txBox="1"/>
            <p:nvPr/>
          </p:nvSpPr>
          <p:spPr>
            <a:xfrm>
              <a:off x="1707095" y="5720772"/>
              <a:ext cx="2619255" cy="77566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缺失值填充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特征组合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F73D35E-89F5-4370-AC23-3DEC9EE9418A}"/>
                </a:ext>
              </a:extLst>
            </p:cNvPr>
            <p:cNvCxnSpPr>
              <a:cxnSpLocks/>
            </p:cNvCxnSpPr>
            <p:nvPr/>
          </p:nvCxnSpPr>
          <p:spPr>
            <a:xfrm>
              <a:off x="1788983" y="5775194"/>
              <a:ext cx="2424937" cy="0"/>
            </a:xfrm>
            <a:prstGeom prst="line">
              <a:avLst/>
            </a:prstGeom>
            <a:ln w="25400">
              <a:solidFill>
                <a:srgbClr val="4B7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1594B32-5A0E-4B05-BCC7-649042435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321" y="932665"/>
            <a:ext cx="3648075" cy="1485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A9E1CF1-B3BB-48F1-ABAE-5FC3D3301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220" y="4288143"/>
            <a:ext cx="87630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65701"/>
      </p:ext>
    </p:extLst>
  </p:cSld>
  <p:clrMapOvr>
    <a:masterClrMapping/>
  </p:clrMapOvr>
  <p:transition spd="slow" advClick="0" advTm="1000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FF34788-90AC-4376-A777-22222F93DEC2}"/>
              </a:ext>
            </a:extLst>
          </p:cNvPr>
          <p:cNvGrpSpPr/>
          <p:nvPr/>
        </p:nvGrpSpPr>
        <p:grpSpPr>
          <a:xfrm>
            <a:off x="3609476" y="131536"/>
            <a:ext cx="4970972" cy="6590110"/>
            <a:chOff x="3609476" y="131536"/>
            <a:chExt cx="4970972" cy="6590110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AB0AE53-626C-4145-9A8C-1FD3E322E8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476" y="2935713"/>
              <a:ext cx="946483" cy="3785933"/>
            </a:xfrm>
            <a:prstGeom prst="line">
              <a:avLst/>
            </a:prstGeom>
            <a:ln w="38100">
              <a:solidFill>
                <a:srgbClr val="DDE4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7A97F1C-3BAB-4715-A625-04B6E85274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3965" y="131536"/>
              <a:ext cx="946483" cy="3785933"/>
            </a:xfrm>
            <a:prstGeom prst="line">
              <a:avLst/>
            </a:prstGeom>
            <a:ln w="38100">
              <a:solidFill>
                <a:srgbClr val="DDE4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C87BE0-5EF5-49AB-AC42-A616FE225AFD}"/>
              </a:ext>
            </a:extLst>
          </p:cNvPr>
          <p:cNvGrpSpPr/>
          <p:nvPr/>
        </p:nvGrpSpPr>
        <p:grpSpPr>
          <a:xfrm>
            <a:off x="412749" y="1052425"/>
            <a:ext cx="2823972" cy="2651040"/>
            <a:chOff x="1502378" y="5281684"/>
            <a:chExt cx="2823972" cy="2651040"/>
          </a:xfrm>
        </p:grpSpPr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ED0F5075-A70D-4614-8746-C766EDC0991B}"/>
                </a:ext>
              </a:extLst>
            </p:cNvPr>
            <p:cNvSpPr/>
            <p:nvPr/>
          </p:nvSpPr>
          <p:spPr>
            <a:xfrm>
              <a:off x="1502378" y="5281684"/>
              <a:ext cx="204717" cy="409433"/>
            </a:xfrm>
            <a:prstGeom prst="parallelogram">
              <a:avLst/>
            </a:prstGeom>
            <a:solidFill>
              <a:srgbClr val="4B7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 useBgFill="1">
          <p:nvSpPr>
            <p:cNvPr id="11" name="文本框 10">
              <a:extLst>
                <a:ext uri="{FF2B5EF4-FFF2-40B4-BE49-F238E27FC236}">
                  <a16:creationId xmlns:a16="http://schemas.microsoft.com/office/drawing/2014/main" id="{2A160168-55C7-4208-8813-82BE9427487D}"/>
                </a:ext>
              </a:extLst>
            </p:cNvPr>
            <p:cNvSpPr txBox="1"/>
            <p:nvPr/>
          </p:nvSpPr>
          <p:spPr>
            <a:xfrm>
              <a:off x="1707095" y="5311339"/>
              <a:ext cx="2332635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模型选择</a:t>
              </a:r>
            </a:p>
          </p:txBody>
        </p:sp>
        <p:sp useBgFill="1">
          <p:nvSpPr>
            <p:cNvPr id="12" name="文本框 11">
              <a:extLst>
                <a:ext uri="{FF2B5EF4-FFF2-40B4-BE49-F238E27FC236}">
                  <a16:creationId xmlns:a16="http://schemas.microsoft.com/office/drawing/2014/main" id="{115196EC-32CD-4981-BC23-0B5E52D5D3EE}"/>
                </a:ext>
              </a:extLst>
            </p:cNvPr>
            <p:cNvSpPr txBox="1"/>
            <p:nvPr/>
          </p:nvSpPr>
          <p:spPr>
            <a:xfrm>
              <a:off x="1707095" y="5720772"/>
              <a:ext cx="2619255" cy="221195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选择了两种常见的算法进行对比测试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1. CART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决策树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2.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LightGBM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后者对于此题的分类效果更佳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5C8E32E-621A-47CB-84ED-734536688EC6}"/>
                </a:ext>
              </a:extLst>
            </p:cNvPr>
            <p:cNvCxnSpPr>
              <a:cxnSpLocks/>
            </p:cNvCxnSpPr>
            <p:nvPr/>
          </p:nvCxnSpPr>
          <p:spPr>
            <a:xfrm>
              <a:off x="1788983" y="5775194"/>
              <a:ext cx="2424937" cy="0"/>
            </a:xfrm>
            <a:prstGeom prst="line">
              <a:avLst/>
            </a:prstGeom>
            <a:ln w="25400">
              <a:solidFill>
                <a:srgbClr val="4B7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23BC4D7-8541-4969-9C29-B8ED163C5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380" y="1052425"/>
            <a:ext cx="3419475" cy="47053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0FD8BC7-8099-4931-B236-CFB9734A0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134" y="1052425"/>
            <a:ext cx="51625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309860B-A1A7-4D95-96E2-516D5043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25" name="箭头: 右 24">
            <a:extLst>
              <a:ext uri="{FF2B5EF4-FFF2-40B4-BE49-F238E27FC236}">
                <a16:creationId xmlns:a16="http://schemas.microsoft.com/office/drawing/2014/main" id="{1A5E0483-3789-4C8B-8A36-9DE40887C1BA}"/>
              </a:ext>
            </a:extLst>
          </p:cNvPr>
          <p:cNvSpPr/>
          <p:nvPr/>
        </p:nvSpPr>
        <p:spPr>
          <a:xfrm>
            <a:off x="1600818" y="2039625"/>
            <a:ext cx="5658284" cy="4437870"/>
          </a:xfrm>
          <a:prstGeom prst="rightArrow">
            <a:avLst/>
          </a:prstGeom>
          <a:solidFill>
            <a:srgbClr val="C3C9CD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9E98DB2-63FD-483F-B917-A6B5667C7FF4}"/>
              </a:ext>
            </a:extLst>
          </p:cNvPr>
          <p:cNvGrpSpPr/>
          <p:nvPr/>
        </p:nvGrpSpPr>
        <p:grpSpPr>
          <a:xfrm>
            <a:off x="1057001" y="3370986"/>
            <a:ext cx="2137691" cy="1775148"/>
            <a:chOff x="1057004" y="2541426"/>
            <a:chExt cx="2137691" cy="1775148"/>
          </a:xfrm>
        </p:grpSpPr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D522959F-3891-4E2C-8E86-608927470C4B}"/>
                </a:ext>
              </a:extLst>
            </p:cNvPr>
            <p:cNvSpPr/>
            <p:nvPr/>
          </p:nvSpPr>
          <p:spPr>
            <a:xfrm>
              <a:off x="1101558" y="2541426"/>
              <a:ext cx="1997041" cy="1775148"/>
            </a:xfrm>
            <a:custGeom>
              <a:avLst/>
              <a:gdLst>
                <a:gd name="connsiteX0" fmla="*/ 0 w 1997041"/>
                <a:gd name="connsiteY0" fmla="*/ 295864 h 1775148"/>
                <a:gd name="connsiteX1" fmla="*/ 295864 w 1997041"/>
                <a:gd name="connsiteY1" fmla="*/ 0 h 1775148"/>
                <a:gd name="connsiteX2" fmla="*/ 1701177 w 1997041"/>
                <a:gd name="connsiteY2" fmla="*/ 0 h 1775148"/>
                <a:gd name="connsiteX3" fmla="*/ 1997041 w 1997041"/>
                <a:gd name="connsiteY3" fmla="*/ 295864 h 1775148"/>
                <a:gd name="connsiteX4" fmla="*/ 1997041 w 1997041"/>
                <a:gd name="connsiteY4" fmla="*/ 1479284 h 1775148"/>
                <a:gd name="connsiteX5" fmla="*/ 1701177 w 1997041"/>
                <a:gd name="connsiteY5" fmla="*/ 1775148 h 1775148"/>
                <a:gd name="connsiteX6" fmla="*/ 295864 w 1997041"/>
                <a:gd name="connsiteY6" fmla="*/ 1775148 h 1775148"/>
                <a:gd name="connsiteX7" fmla="*/ 0 w 1997041"/>
                <a:gd name="connsiteY7" fmla="*/ 1479284 h 1775148"/>
                <a:gd name="connsiteX8" fmla="*/ 0 w 1997041"/>
                <a:gd name="connsiteY8" fmla="*/ 295864 h 177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97041" h="1775148">
                  <a:moveTo>
                    <a:pt x="0" y="295864"/>
                  </a:moveTo>
                  <a:cubicBezTo>
                    <a:pt x="0" y="132463"/>
                    <a:pt x="132463" y="0"/>
                    <a:pt x="295864" y="0"/>
                  </a:cubicBezTo>
                  <a:lnTo>
                    <a:pt x="1701177" y="0"/>
                  </a:lnTo>
                  <a:cubicBezTo>
                    <a:pt x="1864578" y="0"/>
                    <a:pt x="1997041" y="132463"/>
                    <a:pt x="1997041" y="295864"/>
                  </a:cubicBezTo>
                  <a:lnTo>
                    <a:pt x="1997041" y="1479284"/>
                  </a:lnTo>
                  <a:cubicBezTo>
                    <a:pt x="1997041" y="1642685"/>
                    <a:pt x="1864578" y="1775148"/>
                    <a:pt x="1701177" y="1775148"/>
                  </a:cubicBezTo>
                  <a:lnTo>
                    <a:pt x="295864" y="1775148"/>
                  </a:lnTo>
                  <a:cubicBezTo>
                    <a:pt x="132463" y="1775148"/>
                    <a:pt x="0" y="1642685"/>
                    <a:pt x="0" y="1479284"/>
                  </a:cubicBezTo>
                  <a:lnTo>
                    <a:pt x="0" y="295864"/>
                  </a:lnTo>
                  <a:close/>
                </a:path>
              </a:pathLst>
            </a:custGeom>
            <a:solidFill>
              <a:srgbClr val="4B708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3346" tIns="273346" rIns="273346" bIns="273346" numCol="1" spcCol="1270" anchor="ctr" anchorCtr="0">
              <a:noAutofit/>
            </a:bodyPr>
            <a:lstStyle/>
            <a:p>
              <a:pPr marL="0" lvl="0" indent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900" kern="12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EE6C43D-E9E5-4614-AB0D-335CD119A498}"/>
                </a:ext>
              </a:extLst>
            </p:cNvPr>
            <p:cNvSpPr txBox="1"/>
            <p:nvPr/>
          </p:nvSpPr>
          <p:spPr>
            <a:xfrm>
              <a:off x="1057004" y="3217660"/>
              <a:ext cx="2137691" cy="422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zh-CN" altLang="en-US" sz="2000" dirty="0">
                  <a:solidFill>
                    <a:srgbClr val="E6EEF3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模型调参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4B7B9C85-C612-4DE5-B0E8-24D9B5BB7136}"/>
              </a:ext>
            </a:extLst>
          </p:cNvPr>
          <p:cNvGrpSpPr/>
          <p:nvPr/>
        </p:nvGrpSpPr>
        <p:grpSpPr>
          <a:xfrm>
            <a:off x="3361113" y="3361560"/>
            <a:ext cx="2137691" cy="1775148"/>
            <a:chOff x="3361113" y="2541426"/>
            <a:chExt cx="2137691" cy="1775148"/>
          </a:xfrm>
        </p:grpSpPr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DE5984DE-EC15-4106-9D5E-B6A0407EB53C}"/>
                </a:ext>
              </a:extLst>
            </p:cNvPr>
            <p:cNvSpPr/>
            <p:nvPr/>
          </p:nvSpPr>
          <p:spPr>
            <a:xfrm>
              <a:off x="3431439" y="2541426"/>
              <a:ext cx="1997041" cy="1775148"/>
            </a:xfrm>
            <a:custGeom>
              <a:avLst/>
              <a:gdLst>
                <a:gd name="connsiteX0" fmla="*/ 0 w 1997041"/>
                <a:gd name="connsiteY0" fmla="*/ 295864 h 1775148"/>
                <a:gd name="connsiteX1" fmla="*/ 295864 w 1997041"/>
                <a:gd name="connsiteY1" fmla="*/ 0 h 1775148"/>
                <a:gd name="connsiteX2" fmla="*/ 1701177 w 1997041"/>
                <a:gd name="connsiteY2" fmla="*/ 0 h 1775148"/>
                <a:gd name="connsiteX3" fmla="*/ 1997041 w 1997041"/>
                <a:gd name="connsiteY3" fmla="*/ 295864 h 1775148"/>
                <a:gd name="connsiteX4" fmla="*/ 1997041 w 1997041"/>
                <a:gd name="connsiteY4" fmla="*/ 1479284 h 1775148"/>
                <a:gd name="connsiteX5" fmla="*/ 1701177 w 1997041"/>
                <a:gd name="connsiteY5" fmla="*/ 1775148 h 1775148"/>
                <a:gd name="connsiteX6" fmla="*/ 295864 w 1997041"/>
                <a:gd name="connsiteY6" fmla="*/ 1775148 h 1775148"/>
                <a:gd name="connsiteX7" fmla="*/ 0 w 1997041"/>
                <a:gd name="connsiteY7" fmla="*/ 1479284 h 1775148"/>
                <a:gd name="connsiteX8" fmla="*/ 0 w 1997041"/>
                <a:gd name="connsiteY8" fmla="*/ 295864 h 177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97041" h="1775148">
                  <a:moveTo>
                    <a:pt x="0" y="295864"/>
                  </a:moveTo>
                  <a:cubicBezTo>
                    <a:pt x="0" y="132463"/>
                    <a:pt x="132463" y="0"/>
                    <a:pt x="295864" y="0"/>
                  </a:cubicBezTo>
                  <a:lnTo>
                    <a:pt x="1701177" y="0"/>
                  </a:lnTo>
                  <a:cubicBezTo>
                    <a:pt x="1864578" y="0"/>
                    <a:pt x="1997041" y="132463"/>
                    <a:pt x="1997041" y="295864"/>
                  </a:cubicBezTo>
                  <a:lnTo>
                    <a:pt x="1997041" y="1479284"/>
                  </a:lnTo>
                  <a:cubicBezTo>
                    <a:pt x="1997041" y="1642685"/>
                    <a:pt x="1864578" y="1775148"/>
                    <a:pt x="1701177" y="1775148"/>
                  </a:cubicBezTo>
                  <a:lnTo>
                    <a:pt x="295864" y="1775148"/>
                  </a:lnTo>
                  <a:cubicBezTo>
                    <a:pt x="132463" y="1775148"/>
                    <a:pt x="0" y="1642685"/>
                    <a:pt x="0" y="1479284"/>
                  </a:cubicBezTo>
                  <a:lnTo>
                    <a:pt x="0" y="295864"/>
                  </a:lnTo>
                  <a:close/>
                </a:path>
              </a:pathLst>
            </a:custGeom>
            <a:solidFill>
              <a:srgbClr val="4B708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3346" tIns="273346" rIns="273346" bIns="273346" numCol="1" spcCol="1270" anchor="ctr" anchorCtr="0">
              <a:noAutofit/>
            </a:bodyPr>
            <a:lstStyle/>
            <a:p>
              <a:pPr marL="0" lvl="0" indent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900" kern="12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66D3F9DD-8DF5-483F-B14A-0FDEF6185C9D}"/>
                </a:ext>
              </a:extLst>
            </p:cNvPr>
            <p:cNvSpPr txBox="1"/>
            <p:nvPr/>
          </p:nvSpPr>
          <p:spPr>
            <a:xfrm>
              <a:off x="3361113" y="3217660"/>
              <a:ext cx="2137691" cy="422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zh-CN" altLang="en-US" sz="2000" dirty="0">
                  <a:solidFill>
                    <a:srgbClr val="E6EEF3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模型训练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8E5080C-1F4C-449F-B007-4E14EDFC8B9F}"/>
              </a:ext>
            </a:extLst>
          </p:cNvPr>
          <p:cNvGrpSpPr/>
          <p:nvPr/>
        </p:nvGrpSpPr>
        <p:grpSpPr>
          <a:xfrm>
            <a:off x="5685905" y="3361560"/>
            <a:ext cx="2137691" cy="1775148"/>
            <a:chOff x="5690995" y="2541426"/>
            <a:chExt cx="2137691" cy="1775148"/>
          </a:xfrm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3F7C30D5-DC1E-4938-906D-FBD9A43821C6}"/>
                </a:ext>
              </a:extLst>
            </p:cNvPr>
            <p:cNvSpPr/>
            <p:nvPr/>
          </p:nvSpPr>
          <p:spPr>
            <a:xfrm>
              <a:off x="5761321" y="2541426"/>
              <a:ext cx="1997041" cy="1775148"/>
            </a:xfrm>
            <a:custGeom>
              <a:avLst/>
              <a:gdLst>
                <a:gd name="connsiteX0" fmla="*/ 0 w 1997041"/>
                <a:gd name="connsiteY0" fmla="*/ 295864 h 1775148"/>
                <a:gd name="connsiteX1" fmla="*/ 295864 w 1997041"/>
                <a:gd name="connsiteY1" fmla="*/ 0 h 1775148"/>
                <a:gd name="connsiteX2" fmla="*/ 1701177 w 1997041"/>
                <a:gd name="connsiteY2" fmla="*/ 0 h 1775148"/>
                <a:gd name="connsiteX3" fmla="*/ 1997041 w 1997041"/>
                <a:gd name="connsiteY3" fmla="*/ 295864 h 1775148"/>
                <a:gd name="connsiteX4" fmla="*/ 1997041 w 1997041"/>
                <a:gd name="connsiteY4" fmla="*/ 1479284 h 1775148"/>
                <a:gd name="connsiteX5" fmla="*/ 1701177 w 1997041"/>
                <a:gd name="connsiteY5" fmla="*/ 1775148 h 1775148"/>
                <a:gd name="connsiteX6" fmla="*/ 295864 w 1997041"/>
                <a:gd name="connsiteY6" fmla="*/ 1775148 h 1775148"/>
                <a:gd name="connsiteX7" fmla="*/ 0 w 1997041"/>
                <a:gd name="connsiteY7" fmla="*/ 1479284 h 1775148"/>
                <a:gd name="connsiteX8" fmla="*/ 0 w 1997041"/>
                <a:gd name="connsiteY8" fmla="*/ 295864 h 177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97041" h="1775148">
                  <a:moveTo>
                    <a:pt x="0" y="295864"/>
                  </a:moveTo>
                  <a:cubicBezTo>
                    <a:pt x="0" y="132463"/>
                    <a:pt x="132463" y="0"/>
                    <a:pt x="295864" y="0"/>
                  </a:cubicBezTo>
                  <a:lnTo>
                    <a:pt x="1701177" y="0"/>
                  </a:lnTo>
                  <a:cubicBezTo>
                    <a:pt x="1864578" y="0"/>
                    <a:pt x="1997041" y="132463"/>
                    <a:pt x="1997041" y="295864"/>
                  </a:cubicBezTo>
                  <a:lnTo>
                    <a:pt x="1997041" y="1479284"/>
                  </a:lnTo>
                  <a:cubicBezTo>
                    <a:pt x="1997041" y="1642685"/>
                    <a:pt x="1864578" y="1775148"/>
                    <a:pt x="1701177" y="1775148"/>
                  </a:cubicBezTo>
                  <a:lnTo>
                    <a:pt x="295864" y="1775148"/>
                  </a:lnTo>
                  <a:cubicBezTo>
                    <a:pt x="132463" y="1775148"/>
                    <a:pt x="0" y="1642685"/>
                    <a:pt x="0" y="1479284"/>
                  </a:cubicBezTo>
                  <a:lnTo>
                    <a:pt x="0" y="295864"/>
                  </a:lnTo>
                  <a:close/>
                </a:path>
              </a:pathLst>
            </a:custGeom>
            <a:solidFill>
              <a:srgbClr val="4B708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3346" tIns="273346" rIns="273346" bIns="273346" numCol="1" spcCol="1270" anchor="ctr" anchorCtr="0">
              <a:noAutofit/>
            </a:bodyPr>
            <a:lstStyle/>
            <a:p>
              <a:pPr marL="0" lvl="0" indent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900" kern="12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46CEF7F-DB00-4EA4-908B-F4DA5CA7F4C5}"/>
                </a:ext>
              </a:extLst>
            </p:cNvPr>
            <p:cNvSpPr txBox="1"/>
            <p:nvPr/>
          </p:nvSpPr>
          <p:spPr>
            <a:xfrm>
              <a:off x="5690995" y="3217660"/>
              <a:ext cx="2137691" cy="422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zh-CN" altLang="en-US" sz="2000" dirty="0">
                  <a:solidFill>
                    <a:srgbClr val="E6EEF3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分类预测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E09D657-30C0-4EEB-9CCF-91D9BEACD963}"/>
              </a:ext>
            </a:extLst>
          </p:cNvPr>
          <p:cNvGrpSpPr/>
          <p:nvPr/>
        </p:nvGrpSpPr>
        <p:grpSpPr>
          <a:xfrm>
            <a:off x="1463092" y="959630"/>
            <a:ext cx="5658283" cy="2125184"/>
            <a:chOff x="6942141" y="2598727"/>
            <a:chExt cx="5249859" cy="2007051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3EC4812-AA5C-4822-91E7-09FA267A2611}"/>
                </a:ext>
              </a:extLst>
            </p:cNvPr>
            <p:cNvSpPr txBox="1"/>
            <p:nvPr/>
          </p:nvSpPr>
          <p:spPr>
            <a:xfrm>
              <a:off x="6942141" y="2598727"/>
              <a:ext cx="3578578" cy="1017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LightGBM</a:t>
              </a:r>
              <a:r>
                <a:rPr lang="zh-CN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求解流程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835700C-9BF6-456B-AF40-114589FBA4F8}"/>
                </a:ext>
              </a:extLst>
            </p:cNvPr>
            <p:cNvSpPr txBox="1"/>
            <p:nvPr/>
          </p:nvSpPr>
          <p:spPr>
            <a:xfrm>
              <a:off x="6942141" y="3183502"/>
              <a:ext cx="4557478" cy="1422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设定一些初始参数，使用</a:t>
              </a:r>
              <a:r>
                <a:rPr lang="en-US" altLang="zh-CN" sz="2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LightGBM</a:t>
              </a:r>
              <a:r>
                <a:rPr lang="zh-CN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的</a:t>
              </a:r>
              <a:r>
                <a:rPr lang="en-US" altLang="zh-CN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cv</a:t>
              </a:r>
              <a:r>
                <a:rPr lang="zh-CN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交叉验证函数，逐个搜索最优参数。</a:t>
              </a:r>
              <a:endPara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使用最优参数训练模型，再用模型进行分类预测。</a:t>
              </a: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0016614-CFAA-4ED4-A1AE-81BC8D7CBCF9}"/>
                </a:ext>
              </a:extLst>
            </p:cNvPr>
            <p:cNvCxnSpPr>
              <a:cxnSpLocks/>
            </p:cNvCxnSpPr>
            <p:nvPr/>
          </p:nvCxnSpPr>
          <p:spPr>
            <a:xfrm>
              <a:off x="6942141" y="3183288"/>
              <a:ext cx="5249859" cy="0"/>
            </a:xfrm>
            <a:prstGeom prst="line">
              <a:avLst/>
            </a:prstGeom>
            <a:ln w="25400">
              <a:solidFill>
                <a:srgbClr val="4B7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534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pageCurlDouble"/>
      </p:transition>
    </mc:Choice>
    <mc:Fallback xmlns="">
      <p:transition spd="slow" advClick="0" advTm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244078E-E2C9-4C58-B9AC-FE17A59E9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605" y="0"/>
            <a:ext cx="1414395" cy="6462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2587CF-A4A3-4A9E-9082-3934B22FB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637" y="1525619"/>
            <a:ext cx="4657725" cy="4410075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234B8FF9-227E-4E2F-A297-DA8596AC75FA}"/>
              </a:ext>
            </a:extLst>
          </p:cNvPr>
          <p:cNvGrpSpPr/>
          <p:nvPr/>
        </p:nvGrpSpPr>
        <p:grpSpPr>
          <a:xfrm>
            <a:off x="1006637" y="807526"/>
            <a:ext cx="2711542" cy="493510"/>
            <a:chOff x="1502378" y="5281684"/>
            <a:chExt cx="2711542" cy="493510"/>
          </a:xfrm>
        </p:grpSpPr>
        <p:sp>
          <p:nvSpPr>
            <p:cNvPr id="26" name="平行四边形 25">
              <a:extLst>
                <a:ext uri="{FF2B5EF4-FFF2-40B4-BE49-F238E27FC236}">
                  <a16:creationId xmlns:a16="http://schemas.microsoft.com/office/drawing/2014/main" id="{0227B7D3-543E-49AC-AA30-97A4C43241FB}"/>
                </a:ext>
              </a:extLst>
            </p:cNvPr>
            <p:cNvSpPr/>
            <p:nvPr/>
          </p:nvSpPr>
          <p:spPr>
            <a:xfrm>
              <a:off x="1502378" y="5281684"/>
              <a:ext cx="204717" cy="409433"/>
            </a:xfrm>
            <a:prstGeom prst="parallelogram">
              <a:avLst/>
            </a:prstGeom>
            <a:solidFill>
              <a:srgbClr val="4B7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 useBgFill="1">
          <p:nvSpPr>
            <p:cNvPr id="29" name="文本框 28">
              <a:extLst>
                <a:ext uri="{FF2B5EF4-FFF2-40B4-BE49-F238E27FC236}">
                  <a16:creationId xmlns:a16="http://schemas.microsoft.com/office/drawing/2014/main" id="{1E0E0E5B-88D5-48FA-9FCD-0C19003B1F32}"/>
                </a:ext>
              </a:extLst>
            </p:cNvPr>
            <p:cNvSpPr txBox="1"/>
            <p:nvPr/>
          </p:nvSpPr>
          <p:spPr>
            <a:xfrm>
              <a:off x="1707095" y="5311339"/>
              <a:ext cx="2332635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参数调优</a:t>
              </a: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BC2E8005-6EDD-45C5-B278-D84B2876C0B9}"/>
                </a:ext>
              </a:extLst>
            </p:cNvPr>
            <p:cNvCxnSpPr>
              <a:cxnSpLocks/>
            </p:cNvCxnSpPr>
            <p:nvPr/>
          </p:nvCxnSpPr>
          <p:spPr>
            <a:xfrm>
              <a:off x="1788983" y="5775194"/>
              <a:ext cx="2424937" cy="0"/>
            </a:xfrm>
            <a:prstGeom prst="line">
              <a:avLst/>
            </a:prstGeom>
            <a:ln w="25400">
              <a:solidFill>
                <a:srgbClr val="4B7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085ADD9-B4E0-4168-9117-BECE45BB1263}"/>
              </a:ext>
            </a:extLst>
          </p:cNvPr>
          <p:cNvGrpSpPr/>
          <p:nvPr/>
        </p:nvGrpSpPr>
        <p:grpSpPr>
          <a:xfrm>
            <a:off x="6094429" y="821258"/>
            <a:ext cx="2711542" cy="493510"/>
            <a:chOff x="1502378" y="5281684"/>
            <a:chExt cx="2711542" cy="493510"/>
          </a:xfrm>
        </p:grpSpPr>
        <p:sp>
          <p:nvSpPr>
            <p:cNvPr id="40" name="平行四边形 39">
              <a:extLst>
                <a:ext uri="{FF2B5EF4-FFF2-40B4-BE49-F238E27FC236}">
                  <a16:creationId xmlns:a16="http://schemas.microsoft.com/office/drawing/2014/main" id="{CC768DC2-AB34-4367-B5DA-9EF779B3DA69}"/>
                </a:ext>
              </a:extLst>
            </p:cNvPr>
            <p:cNvSpPr/>
            <p:nvPr/>
          </p:nvSpPr>
          <p:spPr>
            <a:xfrm>
              <a:off x="1502378" y="5281684"/>
              <a:ext cx="204717" cy="409433"/>
            </a:xfrm>
            <a:prstGeom prst="parallelogram">
              <a:avLst/>
            </a:prstGeom>
            <a:solidFill>
              <a:srgbClr val="4B7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 useBgFill="1">
          <p:nvSpPr>
            <p:cNvPr id="41" name="文本框 40">
              <a:extLst>
                <a:ext uri="{FF2B5EF4-FFF2-40B4-BE49-F238E27FC236}">
                  <a16:creationId xmlns:a16="http://schemas.microsoft.com/office/drawing/2014/main" id="{FB10AF37-42D7-4F54-930B-9422EA21BBD0}"/>
                </a:ext>
              </a:extLst>
            </p:cNvPr>
            <p:cNvSpPr txBox="1"/>
            <p:nvPr/>
          </p:nvSpPr>
          <p:spPr>
            <a:xfrm>
              <a:off x="1707095" y="5311339"/>
              <a:ext cx="2332635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模型训练</a:t>
              </a: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F56DB9F1-05BA-47AA-95F0-B2F6BB2BC232}"/>
                </a:ext>
              </a:extLst>
            </p:cNvPr>
            <p:cNvCxnSpPr>
              <a:cxnSpLocks/>
            </p:cNvCxnSpPr>
            <p:nvPr/>
          </p:nvCxnSpPr>
          <p:spPr>
            <a:xfrm>
              <a:off x="1788983" y="5775194"/>
              <a:ext cx="2424937" cy="0"/>
            </a:xfrm>
            <a:prstGeom prst="line">
              <a:avLst/>
            </a:prstGeom>
            <a:ln w="25400">
              <a:solidFill>
                <a:srgbClr val="4B7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D6A8F26-9AD2-43F5-92CC-6E927A765DE3}"/>
              </a:ext>
            </a:extLst>
          </p:cNvPr>
          <p:cNvGrpSpPr/>
          <p:nvPr/>
        </p:nvGrpSpPr>
        <p:grpSpPr>
          <a:xfrm>
            <a:off x="6076296" y="3646002"/>
            <a:ext cx="2711542" cy="493510"/>
            <a:chOff x="1502378" y="5281684"/>
            <a:chExt cx="2711542" cy="493510"/>
          </a:xfrm>
        </p:grpSpPr>
        <p:sp>
          <p:nvSpPr>
            <p:cNvPr id="44" name="平行四边形 43">
              <a:extLst>
                <a:ext uri="{FF2B5EF4-FFF2-40B4-BE49-F238E27FC236}">
                  <a16:creationId xmlns:a16="http://schemas.microsoft.com/office/drawing/2014/main" id="{E0D9C50F-DF3B-4612-8EBE-13B6221B4C6D}"/>
                </a:ext>
              </a:extLst>
            </p:cNvPr>
            <p:cNvSpPr/>
            <p:nvPr/>
          </p:nvSpPr>
          <p:spPr>
            <a:xfrm>
              <a:off x="1502378" y="5281684"/>
              <a:ext cx="204717" cy="409433"/>
            </a:xfrm>
            <a:prstGeom prst="parallelogram">
              <a:avLst/>
            </a:prstGeom>
            <a:solidFill>
              <a:srgbClr val="4B7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 useBgFill="1">
          <p:nvSpPr>
            <p:cNvPr id="45" name="文本框 44">
              <a:extLst>
                <a:ext uri="{FF2B5EF4-FFF2-40B4-BE49-F238E27FC236}">
                  <a16:creationId xmlns:a16="http://schemas.microsoft.com/office/drawing/2014/main" id="{F7AD86A7-C74E-4B34-A3F0-4173FACD1B53}"/>
                </a:ext>
              </a:extLst>
            </p:cNvPr>
            <p:cNvSpPr txBox="1"/>
            <p:nvPr/>
          </p:nvSpPr>
          <p:spPr>
            <a:xfrm>
              <a:off x="1707095" y="5311339"/>
              <a:ext cx="2332635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分类预测</a:t>
              </a: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FEB6BF61-211D-4FEB-9C33-92E599912C3C}"/>
                </a:ext>
              </a:extLst>
            </p:cNvPr>
            <p:cNvCxnSpPr>
              <a:cxnSpLocks/>
            </p:cNvCxnSpPr>
            <p:nvPr/>
          </p:nvCxnSpPr>
          <p:spPr>
            <a:xfrm>
              <a:off x="1788983" y="5775194"/>
              <a:ext cx="2424937" cy="0"/>
            </a:xfrm>
            <a:prstGeom prst="line">
              <a:avLst/>
            </a:prstGeom>
            <a:ln w="25400">
              <a:solidFill>
                <a:srgbClr val="4B7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672DF164-872E-4AD8-9E00-468D705630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730" y="1573153"/>
            <a:ext cx="3838575" cy="10858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45D00AE-5897-4D04-A299-0F48F9AC9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29" y="4439350"/>
            <a:ext cx="56197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1791"/>
      </p:ext>
    </p:extLst>
  </p:cSld>
  <p:clrMapOvr>
    <a:masterClrMapping/>
  </p:clrMapOvr>
  <p:transition spd="slow" advClick="0" advTm="1000">
    <p:push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FF34788-90AC-4376-A777-22222F93DEC2}"/>
              </a:ext>
            </a:extLst>
          </p:cNvPr>
          <p:cNvGrpSpPr/>
          <p:nvPr/>
        </p:nvGrpSpPr>
        <p:grpSpPr>
          <a:xfrm>
            <a:off x="3609476" y="131536"/>
            <a:ext cx="4970972" cy="6590110"/>
            <a:chOff x="3609476" y="131536"/>
            <a:chExt cx="4970972" cy="659011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270D4C7-2679-46E4-B2FF-12C3CD9D1926}"/>
                </a:ext>
              </a:extLst>
            </p:cNvPr>
            <p:cNvGrpSpPr/>
            <p:nvPr/>
          </p:nvGrpSpPr>
          <p:grpSpPr>
            <a:xfrm>
              <a:off x="4137378" y="2825045"/>
              <a:ext cx="3917245" cy="1207911"/>
              <a:chOff x="4357510" y="2235200"/>
              <a:chExt cx="3917245" cy="1207911"/>
            </a:xfrm>
          </p:grpSpPr>
          <p:sp>
            <p:nvSpPr>
              <p:cNvPr id="6" name="平行四边形 5">
                <a:extLst>
                  <a:ext uri="{FF2B5EF4-FFF2-40B4-BE49-F238E27FC236}">
                    <a16:creationId xmlns:a16="http://schemas.microsoft.com/office/drawing/2014/main" id="{A3265831-C840-4D95-BA8A-AD16F0D1007B}"/>
                  </a:ext>
                </a:extLst>
              </p:cNvPr>
              <p:cNvSpPr/>
              <p:nvPr/>
            </p:nvSpPr>
            <p:spPr>
              <a:xfrm>
                <a:off x="4357510" y="2235200"/>
                <a:ext cx="3917245" cy="1207911"/>
              </a:xfrm>
              <a:prstGeom prst="parallelogram">
                <a:avLst/>
              </a:prstGeom>
              <a:solidFill>
                <a:srgbClr val="4B70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E8A91D-F49C-4D71-8472-E2AD3E6765F0}"/>
                  </a:ext>
                </a:extLst>
              </p:cNvPr>
              <p:cNvSpPr txBox="1"/>
              <p:nvPr/>
            </p:nvSpPr>
            <p:spPr>
              <a:xfrm>
                <a:off x="4526843" y="2411357"/>
                <a:ext cx="357857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5400" dirty="0">
                    <a:solidFill>
                      <a:srgbClr val="EEF2F4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竞赛排名</a:t>
                </a:r>
              </a:p>
            </p:txBody>
          </p:sp>
        </p:grp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AB0AE53-626C-4145-9A8C-1FD3E322E8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476" y="2935713"/>
              <a:ext cx="946483" cy="3785933"/>
            </a:xfrm>
            <a:prstGeom prst="line">
              <a:avLst/>
            </a:prstGeom>
            <a:ln w="38100">
              <a:solidFill>
                <a:srgbClr val="DDE4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7A97F1C-3BAB-4715-A625-04B6E85274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3965" y="131536"/>
              <a:ext cx="946483" cy="3785933"/>
            </a:xfrm>
            <a:prstGeom prst="line">
              <a:avLst/>
            </a:prstGeom>
            <a:ln w="38100">
              <a:solidFill>
                <a:srgbClr val="DDE4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275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FF34788-90AC-4376-A777-22222F93DEC2}"/>
              </a:ext>
            </a:extLst>
          </p:cNvPr>
          <p:cNvGrpSpPr/>
          <p:nvPr/>
        </p:nvGrpSpPr>
        <p:grpSpPr>
          <a:xfrm>
            <a:off x="3609476" y="131536"/>
            <a:ext cx="4970972" cy="6590110"/>
            <a:chOff x="3609476" y="131536"/>
            <a:chExt cx="4970972" cy="6590110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AB0AE53-626C-4145-9A8C-1FD3E322E8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476" y="2935713"/>
              <a:ext cx="946483" cy="3785933"/>
            </a:xfrm>
            <a:prstGeom prst="line">
              <a:avLst/>
            </a:prstGeom>
            <a:ln w="38100">
              <a:solidFill>
                <a:srgbClr val="DDE4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7A97F1C-3BAB-4715-A625-04B6E85274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3965" y="131536"/>
              <a:ext cx="946483" cy="3785933"/>
            </a:xfrm>
            <a:prstGeom prst="line">
              <a:avLst/>
            </a:prstGeom>
            <a:ln w="38100">
              <a:solidFill>
                <a:srgbClr val="DDE4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9D21622-703C-4366-9D88-F45206AFB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98" y="285649"/>
            <a:ext cx="7382091" cy="568784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DA9C633-6D95-4797-B262-4045E848B983}"/>
              </a:ext>
            </a:extLst>
          </p:cNvPr>
          <p:cNvSpPr txBox="1"/>
          <p:nvPr/>
        </p:nvSpPr>
        <p:spPr>
          <a:xfrm>
            <a:off x="2215298" y="6127783"/>
            <a:ext cx="5260674" cy="410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使用决策树模型时最好排名为第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41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937BE4-3074-4C73-ACBA-8E47584D3EDA}"/>
              </a:ext>
            </a:extLst>
          </p:cNvPr>
          <p:cNvSpPr txBox="1"/>
          <p:nvPr/>
        </p:nvSpPr>
        <p:spPr>
          <a:xfrm>
            <a:off x="5702700" y="6189071"/>
            <a:ext cx="60944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使用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LightGBM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后最好排名上升为第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19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名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819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E320BCD-63B3-4EF0-97E4-2FC27E2C3089}"/>
              </a:ext>
            </a:extLst>
          </p:cNvPr>
          <p:cNvGrpSpPr/>
          <p:nvPr/>
        </p:nvGrpSpPr>
        <p:grpSpPr>
          <a:xfrm>
            <a:off x="4888089" y="1941689"/>
            <a:ext cx="7303911" cy="3872089"/>
            <a:chOff x="4888089" y="1941689"/>
            <a:chExt cx="7303911" cy="3872089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EF4263D-88AF-41AF-A657-CC98E4D67DF2}"/>
                </a:ext>
              </a:extLst>
            </p:cNvPr>
            <p:cNvGrpSpPr/>
            <p:nvPr/>
          </p:nvGrpSpPr>
          <p:grpSpPr>
            <a:xfrm>
              <a:off x="4888089" y="2912092"/>
              <a:ext cx="7303911" cy="1595187"/>
              <a:chOff x="4888089" y="2889956"/>
              <a:chExt cx="7303911" cy="1595187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E5F3623-4572-4BB6-B0D2-120B0E482FE8}"/>
                  </a:ext>
                </a:extLst>
              </p:cNvPr>
              <p:cNvSpPr/>
              <p:nvPr/>
            </p:nvSpPr>
            <p:spPr>
              <a:xfrm>
                <a:off x="4888089" y="2889956"/>
                <a:ext cx="7303911" cy="1240598"/>
              </a:xfrm>
              <a:custGeom>
                <a:avLst/>
                <a:gdLst>
                  <a:gd name="connsiteX0" fmla="*/ 0 w 6716889"/>
                  <a:gd name="connsiteY0" fmla="*/ 0 h 1557866"/>
                  <a:gd name="connsiteX1" fmla="*/ 6716889 w 6716889"/>
                  <a:gd name="connsiteY1" fmla="*/ 0 h 1557866"/>
                  <a:gd name="connsiteX2" fmla="*/ 6716889 w 6716889"/>
                  <a:gd name="connsiteY2" fmla="*/ 1557866 h 1557866"/>
                  <a:gd name="connsiteX3" fmla="*/ 0 w 6716889"/>
                  <a:gd name="connsiteY3" fmla="*/ 1557866 h 1557866"/>
                  <a:gd name="connsiteX4" fmla="*/ 0 w 6716889"/>
                  <a:gd name="connsiteY4" fmla="*/ 0 h 1557866"/>
                  <a:gd name="connsiteX0" fmla="*/ 790222 w 6716889"/>
                  <a:gd name="connsiteY0" fmla="*/ 11288 h 1557866"/>
                  <a:gd name="connsiteX1" fmla="*/ 6716889 w 6716889"/>
                  <a:gd name="connsiteY1" fmla="*/ 0 h 1557866"/>
                  <a:gd name="connsiteX2" fmla="*/ 6716889 w 6716889"/>
                  <a:gd name="connsiteY2" fmla="*/ 1557866 h 1557866"/>
                  <a:gd name="connsiteX3" fmla="*/ 0 w 6716889"/>
                  <a:gd name="connsiteY3" fmla="*/ 1557866 h 1557866"/>
                  <a:gd name="connsiteX4" fmla="*/ 790222 w 6716889"/>
                  <a:gd name="connsiteY4" fmla="*/ 11288 h 1557866"/>
                  <a:gd name="connsiteX0" fmla="*/ 925689 w 6716889"/>
                  <a:gd name="connsiteY0" fmla="*/ 11288 h 1557866"/>
                  <a:gd name="connsiteX1" fmla="*/ 6716889 w 6716889"/>
                  <a:gd name="connsiteY1" fmla="*/ 0 h 1557866"/>
                  <a:gd name="connsiteX2" fmla="*/ 6716889 w 6716889"/>
                  <a:gd name="connsiteY2" fmla="*/ 1557866 h 1557866"/>
                  <a:gd name="connsiteX3" fmla="*/ 0 w 6716889"/>
                  <a:gd name="connsiteY3" fmla="*/ 1557866 h 1557866"/>
                  <a:gd name="connsiteX4" fmla="*/ 925689 w 6716889"/>
                  <a:gd name="connsiteY4" fmla="*/ 11288 h 1557866"/>
                  <a:gd name="connsiteX0" fmla="*/ 790222 w 6716889"/>
                  <a:gd name="connsiteY0" fmla="*/ 11288 h 1557866"/>
                  <a:gd name="connsiteX1" fmla="*/ 6716889 w 6716889"/>
                  <a:gd name="connsiteY1" fmla="*/ 0 h 1557866"/>
                  <a:gd name="connsiteX2" fmla="*/ 6716889 w 6716889"/>
                  <a:gd name="connsiteY2" fmla="*/ 1557866 h 1557866"/>
                  <a:gd name="connsiteX3" fmla="*/ 0 w 6716889"/>
                  <a:gd name="connsiteY3" fmla="*/ 1557866 h 1557866"/>
                  <a:gd name="connsiteX4" fmla="*/ 790222 w 6716889"/>
                  <a:gd name="connsiteY4" fmla="*/ 11288 h 1557866"/>
                  <a:gd name="connsiteX0" fmla="*/ 711200 w 6716889"/>
                  <a:gd name="connsiteY0" fmla="*/ 22577 h 1557866"/>
                  <a:gd name="connsiteX1" fmla="*/ 6716889 w 6716889"/>
                  <a:gd name="connsiteY1" fmla="*/ 0 h 1557866"/>
                  <a:gd name="connsiteX2" fmla="*/ 6716889 w 6716889"/>
                  <a:gd name="connsiteY2" fmla="*/ 1557866 h 1557866"/>
                  <a:gd name="connsiteX3" fmla="*/ 0 w 6716889"/>
                  <a:gd name="connsiteY3" fmla="*/ 1557866 h 1557866"/>
                  <a:gd name="connsiteX4" fmla="*/ 711200 w 6716889"/>
                  <a:gd name="connsiteY4" fmla="*/ 22577 h 1557866"/>
                  <a:gd name="connsiteX0" fmla="*/ 575734 w 6716889"/>
                  <a:gd name="connsiteY0" fmla="*/ 22577 h 1557866"/>
                  <a:gd name="connsiteX1" fmla="*/ 6716889 w 6716889"/>
                  <a:gd name="connsiteY1" fmla="*/ 0 h 1557866"/>
                  <a:gd name="connsiteX2" fmla="*/ 6716889 w 6716889"/>
                  <a:gd name="connsiteY2" fmla="*/ 1557866 h 1557866"/>
                  <a:gd name="connsiteX3" fmla="*/ 0 w 6716889"/>
                  <a:gd name="connsiteY3" fmla="*/ 1557866 h 1557866"/>
                  <a:gd name="connsiteX4" fmla="*/ 575734 w 6716889"/>
                  <a:gd name="connsiteY4" fmla="*/ 22577 h 1557866"/>
                  <a:gd name="connsiteX0" fmla="*/ 541867 w 6716889"/>
                  <a:gd name="connsiteY0" fmla="*/ 22577 h 1557866"/>
                  <a:gd name="connsiteX1" fmla="*/ 6716889 w 6716889"/>
                  <a:gd name="connsiteY1" fmla="*/ 0 h 1557866"/>
                  <a:gd name="connsiteX2" fmla="*/ 6716889 w 6716889"/>
                  <a:gd name="connsiteY2" fmla="*/ 1557866 h 1557866"/>
                  <a:gd name="connsiteX3" fmla="*/ 0 w 6716889"/>
                  <a:gd name="connsiteY3" fmla="*/ 1557866 h 1557866"/>
                  <a:gd name="connsiteX4" fmla="*/ 541867 w 6716889"/>
                  <a:gd name="connsiteY4" fmla="*/ 22577 h 1557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16889" h="1557866">
                    <a:moveTo>
                      <a:pt x="541867" y="22577"/>
                    </a:moveTo>
                    <a:lnTo>
                      <a:pt x="6716889" y="0"/>
                    </a:lnTo>
                    <a:lnTo>
                      <a:pt x="6716889" y="1557866"/>
                    </a:lnTo>
                    <a:lnTo>
                      <a:pt x="0" y="1557866"/>
                    </a:lnTo>
                    <a:lnTo>
                      <a:pt x="541867" y="22577"/>
                    </a:lnTo>
                    <a:close/>
                  </a:path>
                </a:pathLst>
              </a:custGeom>
              <a:solidFill>
                <a:srgbClr val="4B70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07A7D9E-75AD-4D75-8E8A-F9CC8C99A15E}"/>
                  </a:ext>
                </a:extLst>
              </p:cNvPr>
              <p:cNvSpPr txBox="1"/>
              <p:nvPr/>
            </p:nvSpPr>
            <p:spPr>
              <a:xfrm>
                <a:off x="5418666" y="3059879"/>
                <a:ext cx="612986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5400" dirty="0">
                    <a:solidFill>
                      <a:srgbClr val="EEF2F4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谢谢聆听</a:t>
                </a: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08D75EB-F936-4B57-9BE3-75586A727914}"/>
                  </a:ext>
                </a:extLst>
              </p:cNvPr>
              <p:cNvSpPr txBox="1"/>
              <p:nvPr/>
            </p:nvSpPr>
            <p:spPr>
              <a:xfrm>
                <a:off x="5762511" y="4115811"/>
                <a:ext cx="26533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spc="1600" dirty="0">
                    <a:solidFill>
                      <a:srgbClr val="4B7085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THANKS</a:t>
                </a:r>
                <a:endParaRPr lang="zh-CN" altLang="en-US" i="1" spc="1600" dirty="0">
                  <a:solidFill>
                    <a:srgbClr val="4B7085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sp useBgFill="1">
          <p:nvSpPr>
            <p:cNvPr id="2" name="矩形 1">
              <a:extLst>
                <a:ext uri="{FF2B5EF4-FFF2-40B4-BE49-F238E27FC236}">
                  <a16:creationId xmlns:a16="http://schemas.microsoft.com/office/drawing/2014/main" id="{5F971482-A1CD-4FCA-94C0-1357FCBB1F98}"/>
                </a:ext>
              </a:extLst>
            </p:cNvPr>
            <p:cNvSpPr/>
            <p:nvPr/>
          </p:nvSpPr>
          <p:spPr>
            <a:xfrm>
              <a:off x="11413067" y="1941689"/>
              <a:ext cx="327378" cy="38720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344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1000">
        <p14:pan dir="d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29251983-7D00-4E0F-8ADC-98F954450DE5}"/>
              </a:ext>
            </a:extLst>
          </p:cNvPr>
          <p:cNvGrpSpPr/>
          <p:nvPr/>
        </p:nvGrpSpPr>
        <p:grpSpPr>
          <a:xfrm>
            <a:off x="-344311" y="780682"/>
            <a:ext cx="3516489" cy="3872089"/>
            <a:chOff x="-344311" y="780682"/>
            <a:chExt cx="3516489" cy="3872089"/>
          </a:xfrm>
        </p:grpSpPr>
        <p:sp>
          <p:nvSpPr>
            <p:cNvPr id="8" name="矩形 13">
              <a:extLst>
                <a:ext uri="{FF2B5EF4-FFF2-40B4-BE49-F238E27FC236}">
                  <a16:creationId xmlns:a16="http://schemas.microsoft.com/office/drawing/2014/main" id="{A39D7330-BE24-4738-87A9-2F93AD1955A7}"/>
                </a:ext>
              </a:extLst>
            </p:cNvPr>
            <p:cNvSpPr/>
            <p:nvPr/>
          </p:nvSpPr>
          <p:spPr>
            <a:xfrm flipH="1" flipV="1">
              <a:off x="-1" y="1502161"/>
              <a:ext cx="3172179" cy="1240598"/>
            </a:xfrm>
            <a:custGeom>
              <a:avLst/>
              <a:gdLst>
                <a:gd name="connsiteX0" fmla="*/ 0 w 6716889"/>
                <a:gd name="connsiteY0" fmla="*/ 0 h 1557866"/>
                <a:gd name="connsiteX1" fmla="*/ 6716889 w 6716889"/>
                <a:gd name="connsiteY1" fmla="*/ 0 h 1557866"/>
                <a:gd name="connsiteX2" fmla="*/ 6716889 w 6716889"/>
                <a:gd name="connsiteY2" fmla="*/ 1557866 h 1557866"/>
                <a:gd name="connsiteX3" fmla="*/ 0 w 6716889"/>
                <a:gd name="connsiteY3" fmla="*/ 1557866 h 1557866"/>
                <a:gd name="connsiteX4" fmla="*/ 0 w 6716889"/>
                <a:gd name="connsiteY4" fmla="*/ 0 h 1557866"/>
                <a:gd name="connsiteX0" fmla="*/ 790222 w 6716889"/>
                <a:gd name="connsiteY0" fmla="*/ 11288 h 1557866"/>
                <a:gd name="connsiteX1" fmla="*/ 6716889 w 6716889"/>
                <a:gd name="connsiteY1" fmla="*/ 0 h 1557866"/>
                <a:gd name="connsiteX2" fmla="*/ 6716889 w 6716889"/>
                <a:gd name="connsiteY2" fmla="*/ 1557866 h 1557866"/>
                <a:gd name="connsiteX3" fmla="*/ 0 w 6716889"/>
                <a:gd name="connsiteY3" fmla="*/ 1557866 h 1557866"/>
                <a:gd name="connsiteX4" fmla="*/ 790222 w 6716889"/>
                <a:gd name="connsiteY4" fmla="*/ 11288 h 1557866"/>
                <a:gd name="connsiteX0" fmla="*/ 925689 w 6716889"/>
                <a:gd name="connsiteY0" fmla="*/ 11288 h 1557866"/>
                <a:gd name="connsiteX1" fmla="*/ 6716889 w 6716889"/>
                <a:gd name="connsiteY1" fmla="*/ 0 h 1557866"/>
                <a:gd name="connsiteX2" fmla="*/ 6716889 w 6716889"/>
                <a:gd name="connsiteY2" fmla="*/ 1557866 h 1557866"/>
                <a:gd name="connsiteX3" fmla="*/ 0 w 6716889"/>
                <a:gd name="connsiteY3" fmla="*/ 1557866 h 1557866"/>
                <a:gd name="connsiteX4" fmla="*/ 925689 w 6716889"/>
                <a:gd name="connsiteY4" fmla="*/ 11288 h 1557866"/>
                <a:gd name="connsiteX0" fmla="*/ 790222 w 6716889"/>
                <a:gd name="connsiteY0" fmla="*/ 11288 h 1557866"/>
                <a:gd name="connsiteX1" fmla="*/ 6716889 w 6716889"/>
                <a:gd name="connsiteY1" fmla="*/ 0 h 1557866"/>
                <a:gd name="connsiteX2" fmla="*/ 6716889 w 6716889"/>
                <a:gd name="connsiteY2" fmla="*/ 1557866 h 1557866"/>
                <a:gd name="connsiteX3" fmla="*/ 0 w 6716889"/>
                <a:gd name="connsiteY3" fmla="*/ 1557866 h 1557866"/>
                <a:gd name="connsiteX4" fmla="*/ 790222 w 6716889"/>
                <a:gd name="connsiteY4" fmla="*/ 11288 h 1557866"/>
                <a:gd name="connsiteX0" fmla="*/ 711200 w 6716889"/>
                <a:gd name="connsiteY0" fmla="*/ 22577 h 1557866"/>
                <a:gd name="connsiteX1" fmla="*/ 6716889 w 6716889"/>
                <a:gd name="connsiteY1" fmla="*/ 0 h 1557866"/>
                <a:gd name="connsiteX2" fmla="*/ 6716889 w 6716889"/>
                <a:gd name="connsiteY2" fmla="*/ 1557866 h 1557866"/>
                <a:gd name="connsiteX3" fmla="*/ 0 w 6716889"/>
                <a:gd name="connsiteY3" fmla="*/ 1557866 h 1557866"/>
                <a:gd name="connsiteX4" fmla="*/ 711200 w 6716889"/>
                <a:gd name="connsiteY4" fmla="*/ 22577 h 1557866"/>
                <a:gd name="connsiteX0" fmla="*/ 575734 w 6716889"/>
                <a:gd name="connsiteY0" fmla="*/ 22577 h 1557866"/>
                <a:gd name="connsiteX1" fmla="*/ 6716889 w 6716889"/>
                <a:gd name="connsiteY1" fmla="*/ 0 h 1557866"/>
                <a:gd name="connsiteX2" fmla="*/ 6716889 w 6716889"/>
                <a:gd name="connsiteY2" fmla="*/ 1557866 h 1557866"/>
                <a:gd name="connsiteX3" fmla="*/ 0 w 6716889"/>
                <a:gd name="connsiteY3" fmla="*/ 1557866 h 1557866"/>
                <a:gd name="connsiteX4" fmla="*/ 575734 w 6716889"/>
                <a:gd name="connsiteY4" fmla="*/ 22577 h 1557866"/>
                <a:gd name="connsiteX0" fmla="*/ 541867 w 6716889"/>
                <a:gd name="connsiteY0" fmla="*/ 22577 h 1557866"/>
                <a:gd name="connsiteX1" fmla="*/ 6716889 w 6716889"/>
                <a:gd name="connsiteY1" fmla="*/ 0 h 1557866"/>
                <a:gd name="connsiteX2" fmla="*/ 6716889 w 6716889"/>
                <a:gd name="connsiteY2" fmla="*/ 1557866 h 1557866"/>
                <a:gd name="connsiteX3" fmla="*/ 0 w 6716889"/>
                <a:gd name="connsiteY3" fmla="*/ 1557866 h 1557866"/>
                <a:gd name="connsiteX4" fmla="*/ 541867 w 6716889"/>
                <a:gd name="connsiteY4" fmla="*/ 22577 h 1557866"/>
                <a:gd name="connsiteX0" fmla="*/ 841506 w 7016528"/>
                <a:gd name="connsiteY0" fmla="*/ 22577 h 1557866"/>
                <a:gd name="connsiteX1" fmla="*/ 7016528 w 7016528"/>
                <a:gd name="connsiteY1" fmla="*/ 0 h 1557866"/>
                <a:gd name="connsiteX2" fmla="*/ 7016528 w 7016528"/>
                <a:gd name="connsiteY2" fmla="*/ 1557866 h 1557866"/>
                <a:gd name="connsiteX3" fmla="*/ 0 w 7016528"/>
                <a:gd name="connsiteY3" fmla="*/ 1543690 h 1557866"/>
                <a:gd name="connsiteX4" fmla="*/ 841506 w 7016528"/>
                <a:gd name="connsiteY4" fmla="*/ 22577 h 155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16528" h="1557866">
                  <a:moveTo>
                    <a:pt x="841506" y="22577"/>
                  </a:moveTo>
                  <a:lnTo>
                    <a:pt x="7016528" y="0"/>
                  </a:lnTo>
                  <a:lnTo>
                    <a:pt x="7016528" y="1557866"/>
                  </a:lnTo>
                  <a:lnTo>
                    <a:pt x="0" y="1543690"/>
                  </a:lnTo>
                  <a:lnTo>
                    <a:pt x="841506" y="22577"/>
                  </a:lnTo>
                  <a:close/>
                </a:path>
              </a:pathLst>
            </a:custGeom>
            <a:solidFill>
              <a:srgbClr val="4B7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B43C0BC-36FD-46FE-BD83-7F7B8B60E286}"/>
                </a:ext>
              </a:extLst>
            </p:cNvPr>
            <p:cNvSpPr txBox="1"/>
            <p:nvPr/>
          </p:nvSpPr>
          <p:spPr>
            <a:xfrm>
              <a:off x="259644" y="1683373"/>
              <a:ext cx="24045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EEF2F4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目  录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CA460CC-87AF-4623-9636-594FB41EC993}"/>
                </a:ext>
              </a:extLst>
            </p:cNvPr>
            <p:cNvSpPr txBox="1"/>
            <p:nvPr/>
          </p:nvSpPr>
          <p:spPr>
            <a:xfrm>
              <a:off x="-344311" y="2716727"/>
              <a:ext cx="3211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i="1" spc="1400" dirty="0">
                  <a:solidFill>
                    <a:srgbClr val="4B7085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CONTENTS</a:t>
              </a:r>
              <a:endParaRPr lang="zh-CN" altLang="en-US" sz="1600" i="1" spc="1400" dirty="0">
                <a:solidFill>
                  <a:srgbClr val="4B7085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 useBgFill="1">
          <p:nvSpPr>
            <p:cNvPr id="11" name="矩形 10">
              <a:extLst>
                <a:ext uri="{FF2B5EF4-FFF2-40B4-BE49-F238E27FC236}">
                  <a16:creationId xmlns:a16="http://schemas.microsoft.com/office/drawing/2014/main" id="{0303F621-57EE-426B-9E2D-3DB04ADE9AB2}"/>
                </a:ext>
              </a:extLst>
            </p:cNvPr>
            <p:cNvSpPr/>
            <p:nvPr/>
          </p:nvSpPr>
          <p:spPr>
            <a:xfrm>
              <a:off x="146757" y="780682"/>
              <a:ext cx="191910" cy="38720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8811648-3B2E-49DC-89D6-73529A547781}"/>
              </a:ext>
            </a:extLst>
          </p:cNvPr>
          <p:cNvCxnSpPr/>
          <p:nvPr/>
        </p:nvCxnSpPr>
        <p:spPr>
          <a:xfrm>
            <a:off x="-11289" y="3555997"/>
            <a:ext cx="5441244" cy="0"/>
          </a:xfrm>
          <a:prstGeom prst="line">
            <a:avLst/>
          </a:prstGeom>
          <a:ln w="25400">
            <a:solidFill>
              <a:srgbClr val="4B7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B758B39-4256-4F0A-A32A-7CDDE90BAC0D}"/>
              </a:ext>
            </a:extLst>
          </p:cNvPr>
          <p:cNvGrpSpPr/>
          <p:nvPr/>
        </p:nvGrpSpPr>
        <p:grpSpPr>
          <a:xfrm>
            <a:off x="372534" y="3544708"/>
            <a:ext cx="1416756" cy="1153336"/>
            <a:chOff x="338667" y="3555997"/>
            <a:chExt cx="1416756" cy="1153336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764FE58-0D04-48D6-9E8D-367E1B79F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043" y="3555997"/>
              <a:ext cx="152401" cy="499220"/>
            </a:xfrm>
            <a:prstGeom prst="line">
              <a:avLst/>
            </a:prstGeom>
            <a:ln w="25400">
              <a:solidFill>
                <a:srgbClr val="4B7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E825B55-F6F5-48C3-83BD-B63F8A20F2EA}"/>
                </a:ext>
              </a:extLst>
            </p:cNvPr>
            <p:cNvGrpSpPr/>
            <p:nvPr/>
          </p:nvGrpSpPr>
          <p:grpSpPr>
            <a:xfrm>
              <a:off x="338667" y="4084395"/>
              <a:ext cx="1416756" cy="624938"/>
              <a:chOff x="1450621" y="4266912"/>
              <a:chExt cx="1416756" cy="624938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F749255-0339-4C30-8A12-91A789561CC5}"/>
                  </a:ext>
                </a:extLst>
              </p:cNvPr>
              <p:cNvSpPr txBox="1"/>
              <p:nvPr/>
            </p:nvSpPr>
            <p:spPr>
              <a:xfrm>
                <a:off x="1461910" y="4266912"/>
                <a:ext cx="14054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赛题简介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BAD63F5-3B4D-4057-B9A3-9449AD02E49E}"/>
                  </a:ext>
                </a:extLst>
              </p:cNvPr>
              <p:cNvSpPr txBox="1"/>
              <p:nvPr/>
            </p:nvSpPr>
            <p:spPr>
              <a:xfrm>
                <a:off x="1450621" y="4614851"/>
                <a:ext cx="13828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i="1" spc="300" dirty="0">
                    <a:solidFill>
                      <a:srgbClr val="4B7085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PART ONE</a:t>
                </a:r>
                <a:endParaRPr lang="zh-CN" altLang="en-US" sz="1200" i="1" spc="300" dirty="0">
                  <a:solidFill>
                    <a:srgbClr val="4B7085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198D90A-DA74-46BD-901C-9FBB2A17F961}"/>
              </a:ext>
            </a:extLst>
          </p:cNvPr>
          <p:cNvGrpSpPr/>
          <p:nvPr/>
        </p:nvGrpSpPr>
        <p:grpSpPr>
          <a:xfrm>
            <a:off x="1769063" y="3544708"/>
            <a:ext cx="1416756" cy="1143909"/>
            <a:chOff x="338667" y="3555997"/>
            <a:chExt cx="1416756" cy="1143909"/>
          </a:xfrm>
        </p:grpSpPr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FE56418-78D2-4B5C-8DE4-DC79E8D0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043" y="3555997"/>
              <a:ext cx="152401" cy="499220"/>
            </a:xfrm>
            <a:prstGeom prst="line">
              <a:avLst/>
            </a:prstGeom>
            <a:ln w="25400">
              <a:solidFill>
                <a:srgbClr val="4B7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879FB2B-F185-4BA8-8386-FFB09CFCEAAD}"/>
                </a:ext>
              </a:extLst>
            </p:cNvPr>
            <p:cNvGrpSpPr/>
            <p:nvPr/>
          </p:nvGrpSpPr>
          <p:grpSpPr>
            <a:xfrm>
              <a:off x="338667" y="4084395"/>
              <a:ext cx="1416756" cy="615511"/>
              <a:chOff x="1450621" y="4266912"/>
              <a:chExt cx="1416756" cy="615511"/>
            </a:xfrm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8ACE07F-C861-4A4E-8F68-8DE48ECB9F69}"/>
                  </a:ext>
                </a:extLst>
              </p:cNvPr>
              <p:cNvSpPr txBox="1"/>
              <p:nvPr/>
            </p:nvSpPr>
            <p:spPr>
              <a:xfrm>
                <a:off x="1461910" y="4266912"/>
                <a:ext cx="14054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数据探索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33508BF-9AF0-4DAA-AB4B-74B12649C692}"/>
                  </a:ext>
                </a:extLst>
              </p:cNvPr>
              <p:cNvSpPr txBox="1"/>
              <p:nvPr/>
            </p:nvSpPr>
            <p:spPr>
              <a:xfrm>
                <a:off x="1450621" y="4605424"/>
                <a:ext cx="13828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i="1" spc="300" dirty="0">
                    <a:solidFill>
                      <a:srgbClr val="4B7085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PART TWO</a:t>
                </a:r>
                <a:endParaRPr lang="zh-CN" altLang="en-US" sz="1200" i="1" spc="300" dirty="0">
                  <a:solidFill>
                    <a:srgbClr val="4B7085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EFC6FF5-3E7A-4272-9C51-54B2E67AE368}"/>
              </a:ext>
            </a:extLst>
          </p:cNvPr>
          <p:cNvGrpSpPr/>
          <p:nvPr/>
        </p:nvGrpSpPr>
        <p:grpSpPr>
          <a:xfrm>
            <a:off x="3127884" y="3544708"/>
            <a:ext cx="1547810" cy="1134482"/>
            <a:chOff x="300959" y="3555997"/>
            <a:chExt cx="1547810" cy="1134482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36B38262-7AA4-4EC8-A29B-1C28A4EFC5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043" y="3555997"/>
              <a:ext cx="152401" cy="499220"/>
            </a:xfrm>
            <a:prstGeom prst="line">
              <a:avLst/>
            </a:prstGeom>
            <a:ln w="25400">
              <a:solidFill>
                <a:srgbClr val="4B7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5050DA9-5C2E-4AB8-8E36-E676AA616B5E}"/>
                </a:ext>
              </a:extLst>
            </p:cNvPr>
            <p:cNvGrpSpPr/>
            <p:nvPr/>
          </p:nvGrpSpPr>
          <p:grpSpPr>
            <a:xfrm>
              <a:off x="300959" y="4084395"/>
              <a:ext cx="1547810" cy="606084"/>
              <a:chOff x="1412913" y="4266912"/>
              <a:chExt cx="1547810" cy="606084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A8C0468-2C5E-4FDA-91DC-591D56603635}"/>
                  </a:ext>
                </a:extLst>
              </p:cNvPr>
              <p:cNvSpPr txBox="1"/>
              <p:nvPr/>
            </p:nvSpPr>
            <p:spPr>
              <a:xfrm>
                <a:off x="1461910" y="4266912"/>
                <a:ext cx="14054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求解过程</a:t>
                </a: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F7061C9-17C3-47B9-BB13-6A2BF5320E8E}"/>
                  </a:ext>
                </a:extLst>
              </p:cNvPr>
              <p:cNvSpPr txBox="1"/>
              <p:nvPr/>
            </p:nvSpPr>
            <p:spPr>
              <a:xfrm>
                <a:off x="1412913" y="4595997"/>
                <a:ext cx="15478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i="1" spc="300" dirty="0">
                    <a:solidFill>
                      <a:srgbClr val="4B7085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PART THREE</a:t>
                </a:r>
                <a:endParaRPr lang="zh-CN" altLang="en-US" sz="1200" i="1" spc="300" dirty="0">
                  <a:solidFill>
                    <a:srgbClr val="4B7085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9DB4C71-CF0A-43C3-AFC4-A7A0353A6DAB}"/>
              </a:ext>
            </a:extLst>
          </p:cNvPr>
          <p:cNvGrpSpPr/>
          <p:nvPr/>
        </p:nvGrpSpPr>
        <p:grpSpPr>
          <a:xfrm>
            <a:off x="4573410" y="3544708"/>
            <a:ext cx="1405467" cy="1319148"/>
            <a:chOff x="349956" y="3555997"/>
            <a:chExt cx="1405467" cy="1319148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0D92D4FA-32E1-4356-8F38-6D3A559F11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043" y="3555997"/>
              <a:ext cx="152401" cy="499220"/>
            </a:xfrm>
            <a:prstGeom prst="line">
              <a:avLst/>
            </a:prstGeom>
            <a:ln w="25400">
              <a:solidFill>
                <a:srgbClr val="4B7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2232EB42-5C19-4B7D-8062-96BF5E1A2F51}"/>
                </a:ext>
              </a:extLst>
            </p:cNvPr>
            <p:cNvGrpSpPr/>
            <p:nvPr/>
          </p:nvGrpSpPr>
          <p:grpSpPr>
            <a:xfrm>
              <a:off x="349956" y="4084395"/>
              <a:ext cx="1405467" cy="790750"/>
              <a:chOff x="1461910" y="4266912"/>
              <a:chExt cx="1405467" cy="790750"/>
            </a:xfrm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617146E-4238-4FF3-8F83-4285E9A6D868}"/>
                  </a:ext>
                </a:extLst>
              </p:cNvPr>
              <p:cNvSpPr txBox="1"/>
              <p:nvPr/>
            </p:nvSpPr>
            <p:spPr>
              <a:xfrm>
                <a:off x="1461910" y="4266912"/>
                <a:ext cx="14054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竞赛排名</a:t>
                </a: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D62A438-89BB-4D25-AE14-BBB865AB2CD9}"/>
                  </a:ext>
                </a:extLst>
              </p:cNvPr>
              <p:cNvSpPr txBox="1"/>
              <p:nvPr/>
            </p:nvSpPr>
            <p:spPr>
              <a:xfrm>
                <a:off x="1469475" y="4595997"/>
                <a:ext cx="13828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i="1" spc="300" dirty="0">
                    <a:solidFill>
                      <a:srgbClr val="4B7085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PART FOUR</a:t>
                </a:r>
                <a:endParaRPr lang="zh-CN" altLang="en-US" sz="1200" i="1" spc="300" dirty="0">
                  <a:solidFill>
                    <a:srgbClr val="4B7085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1276977"/>
      </p:ext>
    </p:extLst>
  </p:cSld>
  <p:clrMapOvr>
    <a:masterClrMapping/>
  </p:clrMapOvr>
  <p:transition spd="slow" advClick="0" advTm="1000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FF34788-90AC-4376-A777-22222F93DEC2}"/>
              </a:ext>
            </a:extLst>
          </p:cNvPr>
          <p:cNvGrpSpPr/>
          <p:nvPr/>
        </p:nvGrpSpPr>
        <p:grpSpPr>
          <a:xfrm>
            <a:off x="3609476" y="131536"/>
            <a:ext cx="4970972" cy="6590110"/>
            <a:chOff x="3609476" y="131536"/>
            <a:chExt cx="4970972" cy="659011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270D4C7-2679-46E4-B2FF-12C3CD9D1926}"/>
                </a:ext>
              </a:extLst>
            </p:cNvPr>
            <p:cNvGrpSpPr/>
            <p:nvPr/>
          </p:nvGrpSpPr>
          <p:grpSpPr>
            <a:xfrm>
              <a:off x="4137378" y="2825045"/>
              <a:ext cx="3917245" cy="1207911"/>
              <a:chOff x="4357510" y="2235200"/>
              <a:chExt cx="3917245" cy="1207911"/>
            </a:xfrm>
          </p:grpSpPr>
          <p:sp>
            <p:nvSpPr>
              <p:cNvPr id="6" name="平行四边形 5">
                <a:extLst>
                  <a:ext uri="{FF2B5EF4-FFF2-40B4-BE49-F238E27FC236}">
                    <a16:creationId xmlns:a16="http://schemas.microsoft.com/office/drawing/2014/main" id="{A3265831-C840-4D95-BA8A-AD16F0D1007B}"/>
                  </a:ext>
                </a:extLst>
              </p:cNvPr>
              <p:cNvSpPr/>
              <p:nvPr/>
            </p:nvSpPr>
            <p:spPr>
              <a:xfrm>
                <a:off x="4357510" y="2235200"/>
                <a:ext cx="3917245" cy="1207911"/>
              </a:xfrm>
              <a:prstGeom prst="parallelogram">
                <a:avLst/>
              </a:prstGeom>
              <a:solidFill>
                <a:srgbClr val="4B70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E8A91D-F49C-4D71-8472-E2AD3E6765F0}"/>
                  </a:ext>
                </a:extLst>
              </p:cNvPr>
              <p:cNvSpPr txBox="1"/>
              <p:nvPr/>
            </p:nvSpPr>
            <p:spPr>
              <a:xfrm>
                <a:off x="4526843" y="2411357"/>
                <a:ext cx="357857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5400" dirty="0">
                    <a:solidFill>
                      <a:srgbClr val="EEF2F4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赛题简介</a:t>
                </a:r>
              </a:p>
            </p:txBody>
          </p:sp>
        </p:grp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AB0AE53-626C-4145-9A8C-1FD3E322E8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476" y="2935713"/>
              <a:ext cx="946483" cy="3785933"/>
            </a:xfrm>
            <a:prstGeom prst="line">
              <a:avLst/>
            </a:prstGeom>
            <a:ln w="38100">
              <a:solidFill>
                <a:srgbClr val="DDE4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7A97F1C-3BAB-4715-A625-04B6E85274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3965" y="131536"/>
              <a:ext cx="946483" cy="3785933"/>
            </a:xfrm>
            <a:prstGeom prst="line">
              <a:avLst/>
            </a:prstGeom>
            <a:ln w="38100">
              <a:solidFill>
                <a:srgbClr val="DDE4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110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1E3E130E-632E-41B6-9E6A-3E29CF751882}"/>
              </a:ext>
            </a:extLst>
          </p:cNvPr>
          <p:cNvGrpSpPr/>
          <p:nvPr/>
        </p:nvGrpSpPr>
        <p:grpSpPr>
          <a:xfrm>
            <a:off x="6402738" y="1276537"/>
            <a:ext cx="4142046" cy="1047966"/>
            <a:chOff x="6942141" y="2598727"/>
            <a:chExt cx="5249859" cy="989713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144126D-6E68-4F79-ACD7-D45B825BC15A}"/>
                </a:ext>
              </a:extLst>
            </p:cNvPr>
            <p:cNvSpPr txBox="1"/>
            <p:nvPr/>
          </p:nvSpPr>
          <p:spPr>
            <a:xfrm>
              <a:off x="6942141" y="2598727"/>
              <a:ext cx="35785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赛题简介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43B0C9D-550A-4563-B470-8D492B4C9A89}"/>
                </a:ext>
              </a:extLst>
            </p:cNvPr>
            <p:cNvSpPr txBox="1"/>
            <p:nvPr/>
          </p:nvSpPr>
          <p:spPr>
            <a:xfrm>
              <a:off x="6942141" y="3183502"/>
              <a:ext cx="4557478" cy="404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根据企业财务信息识别该企业是否可能成为失信企业</a:t>
              </a:r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1E0482E-CD97-4FAB-9753-21A1B55FEED1}"/>
                </a:ext>
              </a:extLst>
            </p:cNvPr>
            <p:cNvCxnSpPr>
              <a:cxnSpLocks/>
            </p:cNvCxnSpPr>
            <p:nvPr/>
          </p:nvCxnSpPr>
          <p:spPr>
            <a:xfrm>
              <a:off x="6942141" y="3183288"/>
              <a:ext cx="5249859" cy="0"/>
            </a:xfrm>
            <a:prstGeom prst="line">
              <a:avLst/>
            </a:prstGeom>
            <a:ln w="25400">
              <a:solidFill>
                <a:srgbClr val="4B7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9DD07049-8FC5-4C74-8530-33CAADDB2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24" y="1296672"/>
            <a:ext cx="5681661" cy="4738696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A4F36C8E-D939-4AF3-8A07-F9385AD4A0BA}"/>
              </a:ext>
            </a:extLst>
          </p:cNvPr>
          <p:cNvSpPr txBox="1"/>
          <p:nvPr/>
        </p:nvSpPr>
        <p:spPr>
          <a:xfrm>
            <a:off x="6402738" y="4351912"/>
            <a:ext cx="58368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ea typeface="印品黑体" panose="00000500000000000000" pitchFamily="2" charset="-122"/>
              </a:rPr>
              <a:t>https://js.dclab.run/v2/cmptDetail.html?id=360</a:t>
            </a:r>
            <a:endParaRPr lang="zh-CN" altLang="en-US" sz="2200" dirty="0">
              <a:solidFill>
                <a:schemeClr val="tx1">
                  <a:lumMod val="75000"/>
                  <a:lumOff val="25000"/>
                </a:schemeClr>
              </a:solidFill>
              <a:ea typeface="印品黑体" panose="00000500000000000000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77BF8A9-96A7-4FBD-9352-6F597DEA73ED}"/>
              </a:ext>
            </a:extLst>
          </p:cNvPr>
          <p:cNvSpPr txBox="1"/>
          <p:nvPr/>
        </p:nvSpPr>
        <p:spPr>
          <a:xfrm>
            <a:off x="6402738" y="3214614"/>
            <a:ext cx="359577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赛题来源：</a:t>
            </a:r>
            <a:r>
              <a:rPr lang="en-US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  <a:ea typeface="印品黑体" panose="00000500000000000000" pitchFamily="2" charset="-122"/>
              </a:rPr>
              <a:t>DataCastle</a:t>
            </a:r>
            <a:r>
              <a:rPr lang="en-US" altLang="zh-CN" sz="2400" dirty="0"/>
              <a:t> </a:t>
            </a:r>
            <a:endParaRPr lang="zh-CN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FCA7585-2D2D-48FC-98EA-5C4F09C41412}"/>
              </a:ext>
            </a:extLst>
          </p:cNvPr>
          <p:cNvSpPr txBox="1"/>
          <p:nvPr/>
        </p:nvSpPr>
        <p:spPr>
          <a:xfrm>
            <a:off x="6402738" y="3783263"/>
            <a:ext cx="359577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赛题类型：长期赛</a:t>
            </a:r>
            <a:r>
              <a:rPr lang="en-US" altLang="zh-CN" sz="2400" dirty="0"/>
              <a:t> </a:t>
            </a:r>
            <a:endParaRPr lang="zh-CN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333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3C5E3D6-8B2C-4E0D-9594-63FB56F26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772955"/>
            <a:ext cx="11963400" cy="2028825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7AB05130-FA67-4521-90B2-990C1F4EB667}"/>
              </a:ext>
            </a:extLst>
          </p:cNvPr>
          <p:cNvGrpSpPr/>
          <p:nvPr/>
        </p:nvGrpSpPr>
        <p:grpSpPr>
          <a:xfrm>
            <a:off x="680668" y="863258"/>
            <a:ext cx="9864116" cy="1032243"/>
            <a:chOff x="-310328" y="2208423"/>
            <a:chExt cx="12502328" cy="974865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74DC6BC-AE72-4FB2-BE42-B357C21268D4}"/>
                </a:ext>
              </a:extLst>
            </p:cNvPr>
            <p:cNvSpPr txBox="1"/>
            <p:nvPr/>
          </p:nvSpPr>
          <p:spPr>
            <a:xfrm>
              <a:off x="4834998" y="2208423"/>
              <a:ext cx="3578578" cy="55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数据概览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759B579-E2AB-4220-8D4C-BB5F72FC0D3C}"/>
                </a:ext>
              </a:extLst>
            </p:cNvPr>
            <p:cNvSpPr txBox="1"/>
            <p:nvPr/>
          </p:nvSpPr>
          <p:spPr>
            <a:xfrm>
              <a:off x="-310328" y="2484558"/>
              <a:ext cx="4557478" cy="404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D065D44-2166-4ACC-B5A5-5B67C1D84951}"/>
                </a:ext>
              </a:extLst>
            </p:cNvPr>
            <p:cNvCxnSpPr>
              <a:cxnSpLocks/>
            </p:cNvCxnSpPr>
            <p:nvPr/>
          </p:nvCxnSpPr>
          <p:spPr>
            <a:xfrm>
              <a:off x="6942141" y="3183288"/>
              <a:ext cx="5249859" cy="0"/>
            </a:xfrm>
            <a:prstGeom prst="line">
              <a:avLst/>
            </a:prstGeom>
            <a:ln w="25400">
              <a:solidFill>
                <a:srgbClr val="4B7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4B30620A-01E4-40C7-AB3F-ADDD2C7D6581}"/>
              </a:ext>
            </a:extLst>
          </p:cNvPr>
          <p:cNvSpPr txBox="1"/>
          <p:nvPr/>
        </p:nvSpPr>
        <p:spPr>
          <a:xfrm>
            <a:off x="5163219" y="4269587"/>
            <a:ext cx="4951742" cy="1146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赛题数据共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3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个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csv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文件，包括一个训练集，一个测试集，一个提交模板。数据集较小，因此训练及分类时间较短。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40EA17-8E3E-4A10-92BC-3A2CCD58E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3523" y="4268261"/>
            <a:ext cx="2723546" cy="116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3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FF34788-90AC-4376-A777-22222F93DEC2}"/>
              </a:ext>
            </a:extLst>
          </p:cNvPr>
          <p:cNvGrpSpPr/>
          <p:nvPr/>
        </p:nvGrpSpPr>
        <p:grpSpPr>
          <a:xfrm>
            <a:off x="3609476" y="131536"/>
            <a:ext cx="4970972" cy="6590110"/>
            <a:chOff x="3609476" y="131536"/>
            <a:chExt cx="4970972" cy="659011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270D4C7-2679-46E4-B2FF-12C3CD9D1926}"/>
                </a:ext>
              </a:extLst>
            </p:cNvPr>
            <p:cNvGrpSpPr/>
            <p:nvPr/>
          </p:nvGrpSpPr>
          <p:grpSpPr>
            <a:xfrm>
              <a:off x="4137378" y="2825045"/>
              <a:ext cx="3917245" cy="1207911"/>
              <a:chOff x="4357510" y="2235200"/>
              <a:chExt cx="3917245" cy="1207911"/>
            </a:xfrm>
          </p:grpSpPr>
          <p:sp>
            <p:nvSpPr>
              <p:cNvPr id="6" name="平行四边形 5">
                <a:extLst>
                  <a:ext uri="{FF2B5EF4-FFF2-40B4-BE49-F238E27FC236}">
                    <a16:creationId xmlns:a16="http://schemas.microsoft.com/office/drawing/2014/main" id="{A3265831-C840-4D95-BA8A-AD16F0D1007B}"/>
                  </a:ext>
                </a:extLst>
              </p:cNvPr>
              <p:cNvSpPr/>
              <p:nvPr/>
            </p:nvSpPr>
            <p:spPr>
              <a:xfrm>
                <a:off x="4357510" y="2235200"/>
                <a:ext cx="3917245" cy="1207911"/>
              </a:xfrm>
              <a:prstGeom prst="parallelogram">
                <a:avLst/>
              </a:prstGeom>
              <a:solidFill>
                <a:srgbClr val="4B70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E8A91D-F49C-4D71-8472-E2AD3E6765F0}"/>
                  </a:ext>
                </a:extLst>
              </p:cNvPr>
              <p:cNvSpPr txBox="1"/>
              <p:nvPr/>
            </p:nvSpPr>
            <p:spPr>
              <a:xfrm>
                <a:off x="4526843" y="2411357"/>
                <a:ext cx="357857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5400" dirty="0">
                    <a:solidFill>
                      <a:srgbClr val="EEF2F4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数据探索</a:t>
                </a:r>
              </a:p>
            </p:txBody>
          </p:sp>
        </p:grp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AB0AE53-626C-4145-9A8C-1FD3E322E8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476" y="2935713"/>
              <a:ext cx="946483" cy="3785933"/>
            </a:xfrm>
            <a:prstGeom prst="line">
              <a:avLst/>
            </a:prstGeom>
            <a:ln w="38100">
              <a:solidFill>
                <a:srgbClr val="DDE4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7A97F1C-3BAB-4715-A625-04B6E85274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3965" y="131536"/>
              <a:ext cx="946483" cy="3785933"/>
            </a:xfrm>
            <a:prstGeom prst="line">
              <a:avLst/>
            </a:prstGeom>
            <a:ln w="38100">
              <a:solidFill>
                <a:srgbClr val="DDE4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300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312780D5-688E-4603-92CD-EFC00757FD3B}"/>
              </a:ext>
            </a:extLst>
          </p:cNvPr>
          <p:cNvSpPr txBox="1"/>
          <p:nvPr/>
        </p:nvSpPr>
        <p:spPr>
          <a:xfrm>
            <a:off x="4005668" y="5265236"/>
            <a:ext cx="7042244" cy="77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从基本信息中可以看出，数据中包含大量缺失项，且按语义理解缺失应为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，故数据预处理时应将所有缺失值填充为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12CD59DB-5156-41AC-B8F4-89D92E8EB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1509" y="0"/>
            <a:ext cx="1420491" cy="64623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F3D3C08-4771-492A-83C4-2B8E667669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5631" y="1146928"/>
            <a:ext cx="36290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04403"/>
      </p:ext>
    </p:extLst>
  </p:cSld>
  <p:clrMapOvr>
    <a:masterClrMapping/>
  </p:clrMapOvr>
  <p:transition spd="slow" advClick="0" advTm="1000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2BA17C8-93F2-4408-ACC9-121B32E07F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301"/>
          <a:stretch/>
        </p:blipFill>
        <p:spPr>
          <a:xfrm rot="16200000">
            <a:off x="2667000" y="-2667002"/>
            <a:ext cx="6858001" cy="1219200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DD07694-802C-44F5-9718-7907D5DD5D09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E6EEF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62EDDF9E-E2FF-4C93-9BDB-9530ADD44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74" y="228207"/>
            <a:ext cx="6012337" cy="6012337"/>
          </a:xfrm>
          <a:prstGeom prst="rect">
            <a:avLst/>
          </a:prstGeom>
        </p:spPr>
      </p:pic>
      <p:sp>
        <p:nvSpPr>
          <p:cNvPr id="70" name="文本框 69">
            <a:extLst>
              <a:ext uri="{FF2B5EF4-FFF2-40B4-BE49-F238E27FC236}">
                <a16:creationId xmlns:a16="http://schemas.microsoft.com/office/drawing/2014/main" id="{D5365B1C-4970-48AF-B34A-8C5B57DFFA5D}"/>
              </a:ext>
            </a:extLst>
          </p:cNvPr>
          <p:cNvSpPr txBox="1"/>
          <p:nvPr/>
        </p:nvSpPr>
        <p:spPr>
          <a:xfrm>
            <a:off x="6868589" y="1664198"/>
            <a:ext cx="4909431" cy="185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heatmap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中可以看出，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stock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income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assert_1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assert_2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expenditure_1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 expenditure_2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 expenditure_3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等特征具有较强的相关性，因此数据预处理时可以对这些特征进行线性组合。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350B84A-2F0C-47F0-B0B0-EFC5FA83C0FE}"/>
              </a:ext>
            </a:extLst>
          </p:cNvPr>
          <p:cNvSpPr txBox="1"/>
          <p:nvPr/>
        </p:nvSpPr>
        <p:spPr>
          <a:xfrm>
            <a:off x="2426194" y="6260455"/>
            <a:ext cx="4909431" cy="416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特征热力图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25239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peelOff" invX="1"/>
      </p:transition>
    </mc:Choice>
    <mc:Fallback xmlns="">
      <p:transition spd="slow"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FF34788-90AC-4376-A777-22222F93DEC2}"/>
              </a:ext>
            </a:extLst>
          </p:cNvPr>
          <p:cNvGrpSpPr/>
          <p:nvPr/>
        </p:nvGrpSpPr>
        <p:grpSpPr>
          <a:xfrm>
            <a:off x="3609476" y="131536"/>
            <a:ext cx="4970972" cy="6590110"/>
            <a:chOff x="3609476" y="131536"/>
            <a:chExt cx="4970972" cy="659011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270D4C7-2679-46E4-B2FF-12C3CD9D1926}"/>
                </a:ext>
              </a:extLst>
            </p:cNvPr>
            <p:cNvGrpSpPr/>
            <p:nvPr/>
          </p:nvGrpSpPr>
          <p:grpSpPr>
            <a:xfrm>
              <a:off x="4137378" y="2825045"/>
              <a:ext cx="3917245" cy="1207911"/>
              <a:chOff x="4357510" y="2235200"/>
              <a:chExt cx="3917245" cy="1207911"/>
            </a:xfrm>
          </p:grpSpPr>
          <p:sp>
            <p:nvSpPr>
              <p:cNvPr id="6" name="平行四边形 5">
                <a:extLst>
                  <a:ext uri="{FF2B5EF4-FFF2-40B4-BE49-F238E27FC236}">
                    <a16:creationId xmlns:a16="http://schemas.microsoft.com/office/drawing/2014/main" id="{A3265831-C840-4D95-BA8A-AD16F0D1007B}"/>
                  </a:ext>
                </a:extLst>
              </p:cNvPr>
              <p:cNvSpPr/>
              <p:nvPr/>
            </p:nvSpPr>
            <p:spPr>
              <a:xfrm>
                <a:off x="4357510" y="2235200"/>
                <a:ext cx="3917245" cy="1207911"/>
              </a:xfrm>
              <a:prstGeom prst="parallelogram">
                <a:avLst/>
              </a:prstGeom>
              <a:solidFill>
                <a:srgbClr val="4B70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E8A91D-F49C-4D71-8472-E2AD3E6765F0}"/>
                  </a:ext>
                </a:extLst>
              </p:cNvPr>
              <p:cNvSpPr txBox="1"/>
              <p:nvPr/>
            </p:nvSpPr>
            <p:spPr>
              <a:xfrm>
                <a:off x="4526843" y="2411357"/>
                <a:ext cx="357857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5400" dirty="0">
                    <a:solidFill>
                      <a:srgbClr val="EEF2F4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求解过程</a:t>
                </a:r>
              </a:p>
            </p:txBody>
          </p:sp>
        </p:grp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AB0AE53-626C-4145-9A8C-1FD3E322E8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476" y="2935713"/>
              <a:ext cx="946483" cy="3785933"/>
            </a:xfrm>
            <a:prstGeom prst="line">
              <a:avLst/>
            </a:prstGeom>
            <a:ln w="38100">
              <a:solidFill>
                <a:srgbClr val="DDE4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7A97F1C-3BAB-4715-A625-04B6E85274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3965" y="131536"/>
              <a:ext cx="946483" cy="3785933"/>
            </a:xfrm>
            <a:prstGeom prst="line">
              <a:avLst/>
            </a:prstGeom>
            <a:ln w="38100">
              <a:solidFill>
                <a:srgbClr val="DDE4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019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334</Words>
  <Application>Microsoft Office PowerPoint</Application>
  <PresentationFormat>宽屏</PresentationFormat>
  <Paragraphs>67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方正正黑简体</vt:lpstr>
      <vt:lpstr>微软雅黑</vt:lpstr>
      <vt:lpstr>印品黑体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>第一PPT</dc:creator>
  <cp:keywords>www.1ppt.com</cp:keywords>
  <dc:description>www.1ppt.com</dc:description>
  <cp:lastModifiedBy>942230021@qq.com</cp:lastModifiedBy>
  <cp:revision>142</cp:revision>
  <dcterms:created xsi:type="dcterms:W3CDTF">2017-06-19T01:47:04Z</dcterms:created>
  <dcterms:modified xsi:type="dcterms:W3CDTF">2020-12-17T14:05:19Z</dcterms:modified>
</cp:coreProperties>
</file>