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65" r:id="rId4"/>
    <p:sldId id="266" r:id="rId5"/>
    <p:sldId id="270" r:id="rId6"/>
    <p:sldId id="289" r:id="rId7"/>
    <p:sldId id="295" r:id="rId8"/>
    <p:sldId id="286" r:id="rId9"/>
    <p:sldId id="287" r:id="rId10"/>
    <p:sldId id="288" r:id="rId11"/>
    <p:sldId id="294" r:id="rId12"/>
    <p:sldId id="291" r:id="rId13"/>
    <p:sldId id="290" r:id="rId14"/>
    <p:sldId id="278" r:id="rId15"/>
    <p:sldId id="292" r:id="rId16"/>
    <p:sldId id="293"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F4E"/>
    <a:srgbClr val="55C0AF"/>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7032" autoAdjust="0"/>
  </p:normalViewPr>
  <p:slideViewPr>
    <p:cSldViewPr snapToGrid="0">
      <p:cViewPr varScale="1">
        <p:scale>
          <a:sx n="87" d="100"/>
          <a:sy n="87" d="100"/>
        </p:scale>
        <p:origin x="1428" y="96"/>
      </p:cViewPr>
      <p:guideLst>
        <p:guide orient="horz" pos="2160"/>
        <p:guide pos="3840"/>
      </p:guideLst>
    </p:cSldViewPr>
  </p:slideViewPr>
  <p:notesTextViewPr>
    <p:cViewPr>
      <p:scale>
        <a:sx n="150" d="100"/>
        <a:sy n="15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pPr/>
              <a:t>2020/12/7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pPr/>
              <a:t>‹#›</a:t>
            </a:fld>
            <a:endParaRPr lang="zh-CN" altLang="en-US" dirty="0"/>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大家好，接下来我将介绍我的竞赛，我的竞赛题目是网络图像的文本检测</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运行模型预测得到输出后，还需要后置处理计算得出最终的文本框坐标。</a:t>
            </a:r>
            <a:endParaRPr lang="en-US" altLang="zh-CN" dirty="0"/>
          </a:p>
          <a:p>
            <a:r>
              <a:rPr lang="zh-CN" altLang="en-US" dirty="0"/>
              <a:t>输出的所有像素构成了文本框，然后只用边界像素去预测回归顶点坐标。</a:t>
            </a:r>
            <a:endParaRPr lang="en-US" altLang="zh-CN" dirty="0"/>
          </a:p>
          <a:p>
            <a:r>
              <a:rPr lang="zh-CN" altLang="en-US" dirty="0"/>
              <a:t>而边界像素是用所有的边界像素预测值的加权平均来预测头或尾的两个顶点，最后处理融合得到</a:t>
            </a:r>
            <a:r>
              <a:rPr lang="en-US" altLang="zh-CN" dirty="0"/>
              <a:t>4</a:t>
            </a:r>
            <a:r>
              <a:rPr lang="zh-CN" altLang="en-US" dirty="0"/>
              <a:t>个顶点坐标。</a:t>
            </a:r>
            <a:endParaRPr lang="en-US" altLang="zh-CN" dirty="0"/>
          </a:p>
          <a:p>
            <a:r>
              <a:rPr lang="zh-CN" altLang="en-US" dirty="0"/>
              <a:t>后置处理步骤为</a:t>
            </a:r>
            <a:r>
              <a:rPr lang="en-US" altLang="zh-CN" dirty="0"/>
              <a:t>:</a:t>
            </a:r>
          </a:p>
          <a:p>
            <a:pPr algn="just"/>
            <a:r>
              <a:rPr lang="en-US" altLang="zh-CN" b="0" i="0" dirty="0">
                <a:solidFill>
                  <a:srgbClr val="555555"/>
                </a:solidFill>
                <a:effectLst/>
                <a:latin typeface="Lato"/>
              </a:rPr>
              <a:t>1.</a:t>
            </a:r>
            <a:r>
              <a:rPr lang="zh-CN" altLang="en-US" b="0" i="0" dirty="0">
                <a:solidFill>
                  <a:srgbClr val="555555"/>
                </a:solidFill>
                <a:effectLst/>
                <a:latin typeface="Lato"/>
              </a:rPr>
              <a:t>由预测矩阵根据配置阈值得出激活像素集合</a:t>
            </a:r>
          </a:p>
          <a:p>
            <a:pPr algn="just"/>
            <a:r>
              <a:rPr lang="en-US" altLang="zh-CN" b="0" i="0" dirty="0">
                <a:solidFill>
                  <a:srgbClr val="555555"/>
                </a:solidFill>
                <a:effectLst/>
                <a:latin typeface="Lato"/>
              </a:rPr>
              <a:t>2.</a:t>
            </a:r>
            <a:r>
              <a:rPr lang="zh-CN" altLang="en-US" b="0" i="0" dirty="0">
                <a:solidFill>
                  <a:srgbClr val="555555"/>
                </a:solidFill>
                <a:effectLst/>
                <a:latin typeface="Lato"/>
              </a:rPr>
              <a:t>左右邻接像素集合生成</a:t>
            </a:r>
            <a:r>
              <a:rPr lang="en-US" altLang="zh-CN" b="0" i="0" dirty="0">
                <a:solidFill>
                  <a:srgbClr val="555555"/>
                </a:solidFill>
                <a:effectLst/>
                <a:latin typeface="Lato"/>
              </a:rPr>
              <a:t>region list</a:t>
            </a:r>
            <a:r>
              <a:rPr lang="zh-CN" altLang="en-US" b="0" i="0" dirty="0">
                <a:solidFill>
                  <a:srgbClr val="555555"/>
                </a:solidFill>
                <a:effectLst/>
                <a:latin typeface="Lato"/>
              </a:rPr>
              <a:t>集合</a:t>
            </a:r>
          </a:p>
          <a:p>
            <a:pPr algn="just"/>
            <a:r>
              <a:rPr lang="en-US" altLang="zh-CN" b="0" i="0" dirty="0">
                <a:solidFill>
                  <a:srgbClr val="555555"/>
                </a:solidFill>
                <a:effectLst/>
                <a:latin typeface="Lato"/>
              </a:rPr>
              <a:t>3.</a:t>
            </a:r>
            <a:r>
              <a:rPr lang="zh-CN" altLang="en-US" b="0" i="0" dirty="0">
                <a:solidFill>
                  <a:srgbClr val="555555"/>
                </a:solidFill>
                <a:effectLst/>
                <a:latin typeface="Lato"/>
              </a:rPr>
              <a:t>上下邻接</a:t>
            </a:r>
            <a:r>
              <a:rPr lang="en-US" altLang="zh-CN" b="0" i="0" dirty="0">
                <a:solidFill>
                  <a:srgbClr val="555555"/>
                </a:solidFill>
                <a:effectLst/>
                <a:latin typeface="Lato"/>
              </a:rPr>
              <a:t>region list</a:t>
            </a:r>
            <a:r>
              <a:rPr lang="zh-CN" altLang="en-US" b="0" i="0" dirty="0">
                <a:solidFill>
                  <a:srgbClr val="555555"/>
                </a:solidFill>
                <a:effectLst/>
                <a:latin typeface="Lato"/>
              </a:rPr>
              <a:t>组成</a:t>
            </a:r>
            <a:r>
              <a:rPr lang="en-US" altLang="zh-CN" b="0" i="0" dirty="0">
                <a:solidFill>
                  <a:srgbClr val="555555"/>
                </a:solidFill>
                <a:effectLst/>
                <a:latin typeface="Lato"/>
              </a:rPr>
              <a:t>region  group </a:t>
            </a:r>
            <a:r>
              <a:rPr lang="zh-CN" altLang="en-US" b="0" i="0" dirty="0">
                <a:solidFill>
                  <a:srgbClr val="555555"/>
                </a:solidFill>
                <a:effectLst/>
                <a:latin typeface="Lato"/>
              </a:rPr>
              <a:t>也就是文本框激活区域</a:t>
            </a:r>
          </a:p>
          <a:p>
            <a:pPr algn="just"/>
            <a:r>
              <a:rPr lang="en-US" altLang="zh-CN" b="0" i="0" dirty="0">
                <a:solidFill>
                  <a:srgbClr val="555555"/>
                </a:solidFill>
                <a:effectLst/>
                <a:latin typeface="Lato"/>
              </a:rPr>
              <a:t>4.</a:t>
            </a:r>
            <a:r>
              <a:rPr lang="zh-CN" altLang="en-US" b="0" i="0" dirty="0">
                <a:solidFill>
                  <a:srgbClr val="555555"/>
                </a:solidFill>
                <a:effectLst/>
                <a:latin typeface="Lato"/>
              </a:rPr>
              <a:t>遍历每个文本框激活区域，生成其头和尾边界像素集合</a:t>
            </a:r>
          </a:p>
          <a:p>
            <a:pPr algn="just"/>
            <a:r>
              <a:rPr lang="en-US" altLang="zh-CN" b="0" i="0" dirty="0">
                <a:solidFill>
                  <a:srgbClr val="555555"/>
                </a:solidFill>
                <a:effectLst/>
                <a:latin typeface="Lato"/>
              </a:rPr>
              <a:t>5.</a:t>
            </a:r>
            <a:r>
              <a:rPr lang="zh-CN" altLang="en-US" b="0" i="0" dirty="0">
                <a:solidFill>
                  <a:srgbClr val="555555"/>
                </a:solidFill>
                <a:effectLst/>
                <a:latin typeface="Lato"/>
              </a:rPr>
              <a:t>将头尾像素集合进行合成，得到最终文本位置</a:t>
            </a:r>
            <a:endParaRPr lang="en-US" altLang="zh-CN" b="0" i="0" dirty="0">
              <a:solidFill>
                <a:srgbClr val="555555"/>
              </a:solidFill>
              <a:effectLst/>
              <a:latin typeface="Lato"/>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263279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首先我对模型训练定义了神经网络和损失函数，在训练集当中对模型进行训练得出自己的模型，然后在根据该模型进行预测网络图像的文本位置。</a:t>
            </a:r>
            <a:endParaRPr lang="en-US" altLang="zh-CN" dirty="0"/>
          </a:p>
          <a:p>
            <a:endParaRPr lang="en-US" altLang="zh-CN" dirty="0"/>
          </a:p>
          <a:p>
            <a:r>
              <a:rPr lang="zh-CN" altLang="en-US"/>
              <a:t>预测的目标函数损失函数</a:t>
            </a:r>
            <a:r>
              <a:rPr lang="zh-CN" altLang="en-US" dirty="0"/>
              <a:t>的交叉</a:t>
            </a:r>
            <a:r>
              <a:rPr lang="zh-CN" altLang="en-US"/>
              <a:t>熵损失</a:t>
            </a:r>
            <a:endParaRPr lang="zh-CN" altLang="en-US" dirty="0"/>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14272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一个预测函数，根据训练好的模型对网络图像进行文本的预测；该函数首先对图像进行预处理，然后根据训练好的模型预测出网络图像的文本的位置，紧接着后置处理图像信息得到最终的文本预测位置，最后输出到文本当中。</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2124074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最后一部分是结果展示</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3447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zh-CN" altLang="en-US"/>
              <a:t>处理的过程的一些图像，中间图像当中的黄色部分为识别的文本头，绿色为文本尾部，然后对识别出的像素点进行</a:t>
            </a:r>
            <a:r>
              <a:rPr lang="zh-CN" altLang="en-US" dirty="0"/>
              <a:t>后</a:t>
            </a:r>
            <a:r>
              <a:rPr lang="zh-CN" altLang="en-US"/>
              <a:t>置处理，提取</a:t>
            </a:r>
            <a:r>
              <a:rPr lang="zh-CN" altLang="en-US" dirty="0"/>
              <a:t>文本的四</a:t>
            </a:r>
            <a:r>
              <a:rPr lang="zh-CN" altLang="en-US"/>
              <a:t>个坐标，最终</a:t>
            </a:r>
            <a:r>
              <a:rPr lang="zh-CN" altLang="en-US" dirty="0"/>
              <a:t>输出到文本当中。</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20443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最后我的成绩是在</a:t>
            </a:r>
            <a:r>
              <a:rPr lang="en-US" altLang="zh-CN" dirty="0"/>
              <a:t>152</a:t>
            </a:r>
            <a:r>
              <a:rPr lang="zh-CN" altLang="en-US" dirty="0"/>
              <a:t>名，相比于其他同学我的成绩不算好，但是接下去我将继续改进我的模型，争取能够提升自己的排名。</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2563172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145922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接下去我将从竞赛的背景及内容、模型的训练和结果展示三个部分来介绍我的竞赛</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188773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首先是竞赛的背景及内容</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15572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网络图像的文本检测在商业领域和学术领域都具有极高的利用价值，但是网络图像当中的文本格式比较复杂，因此需要通过一定的手段进行提取图像信息才能真正地利用网络图像进行商业开发和学术研究。</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148136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本次竞赛的主要要求是检测并定位图像当中的文字位置，</a:t>
            </a:r>
            <a:r>
              <a:rPr lang="zh-CN" altLang="en-US" dirty="0">
                <a:solidFill>
                  <a:srgbClr val="373D41"/>
                </a:solidFill>
                <a:latin typeface="微软雅黑" panose="020B0503020204020204" pitchFamily="34" charset="-122"/>
                <a:ea typeface="微软雅黑" panose="020B0503020204020204" pitchFamily="34" charset="-122"/>
              </a:rPr>
              <a:t>该竞赛数据集全部来源于网络图像，主要由合成图像，产品描述，网络广告构成。</a:t>
            </a:r>
            <a:r>
              <a:rPr lang="zh-CN" altLang="en-US" dirty="0"/>
              <a:t>竞赛提供了两万张网络图像作为比赛的数据集，其中百分之五十作为训练集，百分之五十作为测试集。</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48321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第二部分是模型训练过程</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2192301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面对数据集进行分析，最终采用的是</a:t>
            </a:r>
            <a:r>
              <a:rPr lang="en-US" altLang="zh-CN" dirty="0" err="1"/>
              <a:t>Advanced_EAST</a:t>
            </a:r>
            <a:r>
              <a:rPr lang="zh-CN" altLang="en-US" dirty="0"/>
              <a:t>文本检测算法，该模型参考了</a:t>
            </a:r>
            <a:r>
              <a:rPr lang="en-US" altLang="zh-CN" dirty="0"/>
              <a:t>EAST</a:t>
            </a:r>
            <a:r>
              <a:rPr lang="zh-CN" altLang="en-US" dirty="0"/>
              <a:t>的高级文本检测算法，比较容易训练得到一个模型，且在长文本检测当中也更准确</a:t>
            </a:r>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305242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该模型的网络主要分为三部分：特征提取层、特征融合层和输出层，特征提取层的四个图像的大小分别为原图像的</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32</m:t>
                        </m:r>
                      </m:den>
                    </m:f>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16</m:t>
                        </m:r>
                      </m:den>
                    </m:f>
                    <m:r>
                      <a:rPr lang="zh-CN" altLang="en-US"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8</m:t>
                        </m:r>
                      </m:den>
                    </m:f>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oMath>
                </a14:m>
                <a:r>
                  <a:rPr lang="zh-CN" altLang="en-US" dirty="0"/>
                  <a:t>，特征融合层的每一步包括上采样、特征融合。最终输出特征图像进行文本位置的预测。</a:t>
                </a:r>
              </a:p>
            </p:txBody>
          </p:sp>
        </mc:Choice>
        <mc:Fallback xmlns="">
          <p:sp>
            <p:nvSpPr>
              <p:cNvPr id="3" name="备注占位符 2"/>
              <p:cNvSpPr>
                <a:spLocks noGrp="1"/>
              </p:cNvSpPr>
              <p:nvPr>
                <p:ph type="body" idx="1"/>
              </p:nvPr>
            </p:nvSpPr>
            <p:spPr/>
            <p:txBody>
              <a:bodyPr/>
              <a:lstStyle/>
              <a:p>
                <a:r>
                  <a:rPr lang="zh-CN" altLang="en-US" dirty="0"/>
                  <a:t>对测试集进行预测的流程主要分为三部分：特征提取层、特征融合层和输出层，特征提取层的四个图像的大小分别为原图像的</a:t>
                </a:r>
                <a:r>
                  <a:rPr lang="en-US" altLang="zh-CN" b="0" i="0">
                    <a:latin typeface="Cambria Math" panose="02040503050406030204" pitchFamily="18" charset="0"/>
                  </a:rPr>
                  <a:t>1/32</a:t>
                </a:r>
                <a:r>
                  <a:rPr lang="zh-CN" altLang="en-US" dirty="0"/>
                  <a:t>、</a:t>
                </a:r>
                <a:r>
                  <a:rPr lang="en-US" altLang="zh-CN" dirty="0"/>
                  <a:t> </a:t>
                </a:r>
                <a:r>
                  <a:rPr lang="en-US" altLang="zh-CN" i="0">
                    <a:latin typeface="Cambria Math" panose="02040503050406030204" pitchFamily="18" charset="0"/>
                  </a:rPr>
                  <a:t>1/</a:t>
                </a:r>
                <a:r>
                  <a:rPr lang="en-US" altLang="zh-CN" b="0" i="0">
                    <a:latin typeface="Cambria Math" panose="02040503050406030204" pitchFamily="18" charset="0"/>
                  </a:rPr>
                  <a:t>16</a:t>
                </a:r>
                <a:r>
                  <a:rPr lang="zh-CN" altLang="en-US" b="0" i="0">
                    <a:latin typeface="Cambria Math" panose="02040503050406030204" pitchFamily="18" charset="0"/>
                  </a:rPr>
                  <a:t> </a:t>
                </a:r>
                <a:r>
                  <a:rPr lang="zh-CN" altLang="en-US" i="0">
                    <a:latin typeface="Cambria Math" panose="02040503050406030204" pitchFamily="18" charset="0"/>
                  </a:rPr>
                  <a:t>、</a:t>
                </a:r>
                <a:r>
                  <a:rPr lang="en-US" altLang="zh-CN" i="0">
                    <a:latin typeface="Cambria Math" panose="02040503050406030204" pitchFamily="18" charset="0"/>
                  </a:rPr>
                  <a:t> 1/</a:t>
                </a:r>
                <a:r>
                  <a:rPr lang="en-US" altLang="zh-CN" b="0" i="0">
                    <a:latin typeface="Cambria Math" panose="02040503050406030204" pitchFamily="18" charset="0"/>
                  </a:rPr>
                  <a:t>8</a:t>
                </a:r>
                <a:r>
                  <a:rPr lang="zh-CN" altLang="en-US" dirty="0"/>
                  <a:t>、</a:t>
                </a:r>
                <a:r>
                  <a:rPr lang="en-US" altLang="zh-CN" dirty="0"/>
                  <a:t> </a:t>
                </a:r>
                <a:r>
                  <a:rPr lang="en-US" altLang="zh-CN" i="0">
                    <a:latin typeface="Cambria Math" panose="02040503050406030204" pitchFamily="18" charset="0"/>
                  </a:rPr>
                  <a:t>1/</a:t>
                </a:r>
                <a:r>
                  <a:rPr lang="en-US" altLang="zh-CN" b="0" i="0">
                    <a:latin typeface="Cambria Math" panose="02040503050406030204" pitchFamily="18" charset="0"/>
                  </a:rPr>
                  <a:t>4</a:t>
                </a:r>
                <a:r>
                  <a:rPr lang="zh-CN" altLang="en-US" dirty="0"/>
                  <a:t>，特征融合层的每一步包括上采样、特征融合和卷积。最终输出特征图像进行文本位置的预测。</a:t>
                </a:r>
              </a:p>
            </p:txBody>
          </p:sp>
        </mc:Fallback>
      </mc:AlternateContent>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356434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网络层输出层分别是</a:t>
            </a:r>
            <a:r>
              <a:rPr lang="en-US" altLang="zh-CN" dirty="0"/>
              <a:t>1</a:t>
            </a:r>
            <a:r>
              <a:rPr lang="zh-CN" altLang="en-US" dirty="0"/>
              <a:t>位</a:t>
            </a:r>
            <a:r>
              <a:rPr lang="en-US" altLang="zh-CN" dirty="0"/>
              <a:t>score map </a:t>
            </a:r>
            <a:r>
              <a:rPr lang="zh-CN" altLang="en-US" dirty="0"/>
              <a:t>标记该像素是否在文本框当中；</a:t>
            </a:r>
            <a:r>
              <a:rPr lang="en-US" altLang="zh-CN" dirty="0"/>
              <a:t>2</a:t>
            </a:r>
            <a:r>
              <a:rPr lang="zh-CN" altLang="en-US" dirty="0"/>
              <a:t>位</a:t>
            </a:r>
            <a:r>
              <a:rPr lang="en-US" altLang="zh-CN" dirty="0"/>
              <a:t>vertex code</a:t>
            </a:r>
            <a:r>
              <a:rPr lang="zh-CN" altLang="en-US" dirty="0"/>
              <a:t>，是否属于文本框边界像素以及是头还是尾；</a:t>
            </a:r>
            <a:r>
              <a:rPr lang="en-US" altLang="zh-CN" dirty="0"/>
              <a:t>4</a:t>
            </a:r>
            <a:r>
              <a:rPr lang="zh-CN" altLang="en-US" dirty="0"/>
              <a:t>位</a:t>
            </a:r>
            <a:r>
              <a:rPr lang="en-US" altLang="zh-CN" dirty="0"/>
              <a:t>geo</a:t>
            </a:r>
            <a:r>
              <a:rPr lang="zh-CN" altLang="en-US" dirty="0"/>
              <a:t>，是边界像素坐标</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412152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
        <p:nvSpPr>
          <p:cNvPr id="11" name="矩形 10"/>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2020/12/7</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pPr/>
              <a:t>2020/12/7</a:t>
            </a:fld>
            <a:endParaRPr lang="zh-CN" altLang="en-US" dirty="0"/>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pPr/>
              <a:t>‹#›</a:t>
            </a:fld>
            <a:endParaRPr lang="zh-CN" altLang="en-US" dirty="0"/>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8" name="圆角矩形 17">
            <a:extLst>
              <a:ext uri="{FF2B5EF4-FFF2-40B4-BE49-F238E27FC236}">
                <a16:creationId xmlns:a16="http://schemas.microsoft.com/office/drawing/2014/main" id="{226707D0-568E-446A-B476-87F58A172B16}"/>
              </a:ext>
            </a:extLst>
          </p:cNvPr>
          <p:cNvSpPr/>
          <p:nvPr/>
        </p:nvSpPr>
        <p:spPr>
          <a:xfrm>
            <a:off x="6376409" y="4383389"/>
            <a:ext cx="1410649" cy="29943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黄伟春</a:t>
            </a:r>
          </a:p>
        </p:txBody>
      </p:sp>
      <p:sp>
        <p:nvSpPr>
          <p:cNvPr id="19" name="矩形 18">
            <a:extLst>
              <a:ext uri="{FF2B5EF4-FFF2-40B4-BE49-F238E27FC236}">
                <a16:creationId xmlns:a16="http://schemas.microsoft.com/office/drawing/2014/main" id="{647805D0-3C5E-4B70-854E-72AD90721F03}"/>
              </a:ext>
            </a:extLst>
          </p:cNvPr>
          <p:cNvSpPr/>
          <p:nvPr/>
        </p:nvSpPr>
        <p:spPr>
          <a:xfrm>
            <a:off x="5627383" y="2000467"/>
            <a:ext cx="6229320" cy="1569660"/>
          </a:xfrm>
          <a:prstGeom prst="rect">
            <a:avLst/>
          </a:prstGeom>
        </p:spPr>
        <p:txBody>
          <a:bodyPr wrap="square">
            <a:spAutoFit/>
            <a:scene3d>
              <a:camera prst="orthographicFront"/>
              <a:lightRig rig="threePt" dir="t"/>
            </a:scene3d>
            <a:sp3d contourW="12700"/>
          </a:bodyPr>
          <a:lstStyle/>
          <a:p>
            <a:r>
              <a:rPr lang="en-US" altLang="zh-CN" sz="4800" b="1" dirty="0"/>
              <a:t>MTWI 2018 </a:t>
            </a:r>
            <a:r>
              <a:rPr lang="zh-CN" altLang="en-US" sz="4800" b="1" dirty="0"/>
              <a:t>挑战赛二：网络图像的文本检测</a:t>
            </a:r>
            <a:endParaRPr lang="zh-CN" altLang="en-US" sz="28700" b="1" dirty="0">
              <a:solidFill>
                <a:srgbClr val="55C0AF"/>
              </a:solidFill>
              <a:latin typeface="微软雅黑" panose="020B0503020204020204" pitchFamily="34" charset="-122"/>
              <a:ea typeface="微软雅黑" panose="020B0503020204020204" pitchFamily="34" charset="-122"/>
            </a:endParaRPr>
          </a:p>
        </p:txBody>
      </p:sp>
      <p:sp>
        <p:nvSpPr>
          <p:cNvPr id="20" name="圆角矩形 17">
            <a:extLst>
              <a:ext uri="{FF2B5EF4-FFF2-40B4-BE49-F238E27FC236}">
                <a16:creationId xmlns:a16="http://schemas.microsoft.com/office/drawing/2014/main" id="{7279E109-A6EA-418B-9FFC-27111CBF6B4E}"/>
              </a:ext>
            </a:extLst>
          </p:cNvPr>
          <p:cNvSpPr/>
          <p:nvPr/>
        </p:nvSpPr>
        <p:spPr>
          <a:xfrm>
            <a:off x="8899845" y="4383389"/>
            <a:ext cx="1410649" cy="299436"/>
          </a:xfrm>
          <a:prstGeom prst="roundRect">
            <a:avLst>
              <a:gd name="adj" fmla="val 0"/>
            </a:avLst>
          </a:prstGeom>
          <a:solidFill>
            <a:srgbClr val="113F4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2020.12.7</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250"/>
                            </p:stCondLst>
                            <p:childTnLst>
                              <p:par>
                                <p:cTn id="13" presetID="47"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47"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8" cy="646331"/>
            <a:chOff x="956666" y="3447854"/>
            <a:chExt cx="2989128"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2017060" y="3447854"/>
              <a:ext cx="1928734"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模型训练</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a:p>
              <a:pPr algn="ct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98DC617F-02B1-4E00-9664-3E21CD738583}"/>
              </a:ext>
            </a:extLst>
          </p:cNvPr>
          <p:cNvPicPr>
            <a:picLocks noChangeAspect="1"/>
          </p:cNvPicPr>
          <p:nvPr/>
        </p:nvPicPr>
        <p:blipFill>
          <a:blip r:embed="rId3"/>
          <a:stretch>
            <a:fillRect/>
          </a:stretch>
        </p:blipFill>
        <p:spPr>
          <a:xfrm>
            <a:off x="729708" y="1503025"/>
            <a:ext cx="6151234" cy="4105949"/>
          </a:xfrm>
          <a:prstGeom prst="rect">
            <a:avLst/>
          </a:prstGeom>
        </p:spPr>
      </p:pic>
      <p:sp>
        <p:nvSpPr>
          <p:cNvPr id="12" name="矩形 11">
            <a:extLst>
              <a:ext uri="{FF2B5EF4-FFF2-40B4-BE49-F238E27FC236}">
                <a16:creationId xmlns:a16="http://schemas.microsoft.com/office/drawing/2014/main" id="{71459B73-6746-4547-9E71-314F7EBC76EA}"/>
              </a:ext>
            </a:extLst>
          </p:cNvPr>
          <p:cNvSpPr/>
          <p:nvPr/>
        </p:nvSpPr>
        <p:spPr>
          <a:xfrm>
            <a:off x="7313230" y="1806694"/>
            <a:ext cx="3750894" cy="1200329"/>
          </a:xfrm>
          <a:prstGeom prst="rect">
            <a:avLst/>
          </a:prstGeom>
        </p:spPr>
        <p:txBody>
          <a:bodyPr wrap="square">
            <a:spAutoFit/>
          </a:bodyPr>
          <a:lstStyle/>
          <a:p>
            <a:r>
              <a:rPr lang="zh-CN" altLang="en-US" dirty="0"/>
              <a:t>运行模型预测得到输出后，还需要根据模型输出计算得出最终的文本框坐标，这个过程就是后置处理。</a:t>
            </a:r>
            <a:endParaRPr lang="en-US" altLang="zh-CN" dirty="0"/>
          </a:p>
          <a:p>
            <a:r>
              <a:rPr lang="zh-CN" altLang="en-US" dirty="0"/>
              <a:t>后置处理步骤为</a:t>
            </a:r>
            <a:r>
              <a:rPr lang="en-US" altLang="zh-CN" dirty="0"/>
              <a:t>:</a:t>
            </a:r>
            <a:endParaRPr lang="zh-CN" altLang="en-US" dirty="0"/>
          </a:p>
        </p:txBody>
      </p:sp>
      <p:sp>
        <p:nvSpPr>
          <p:cNvPr id="15" name="矩形 14">
            <a:extLst>
              <a:ext uri="{FF2B5EF4-FFF2-40B4-BE49-F238E27FC236}">
                <a16:creationId xmlns:a16="http://schemas.microsoft.com/office/drawing/2014/main" id="{12EA22D4-36B0-43FE-B81C-7A3CE29D84A8}"/>
              </a:ext>
            </a:extLst>
          </p:cNvPr>
          <p:cNvSpPr/>
          <p:nvPr/>
        </p:nvSpPr>
        <p:spPr>
          <a:xfrm>
            <a:off x="7313230" y="2977198"/>
            <a:ext cx="3939411" cy="2862322"/>
          </a:xfrm>
          <a:prstGeom prst="rect">
            <a:avLst/>
          </a:prstGeom>
        </p:spPr>
        <p:txBody>
          <a:bodyPr wrap="square">
            <a:spAutoFit/>
          </a:bodyPr>
          <a:lstStyle/>
          <a:p>
            <a:pPr algn="just"/>
            <a:r>
              <a:rPr lang="en-US" altLang="zh-CN" b="0" i="0" dirty="0">
                <a:solidFill>
                  <a:srgbClr val="555555"/>
                </a:solidFill>
                <a:effectLst/>
                <a:latin typeface="Lato"/>
              </a:rPr>
              <a:t>1.</a:t>
            </a:r>
            <a:r>
              <a:rPr lang="zh-CN" altLang="en-US" b="0" i="0" dirty="0">
                <a:solidFill>
                  <a:srgbClr val="555555"/>
                </a:solidFill>
                <a:effectLst/>
                <a:latin typeface="Lato"/>
              </a:rPr>
              <a:t>由预测矩阵根据配置阈值得出激活像素集合</a:t>
            </a:r>
          </a:p>
          <a:p>
            <a:pPr algn="just"/>
            <a:r>
              <a:rPr lang="en-US" altLang="zh-CN" b="0" i="0" dirty="0">
                <a:solidFill>
                  <a:srgbClr val="555555"/>
                </a:solidFill>
                <a:effectLst/>
                <a:latin typeface="Lato"/>
              </a:rPr>
              <a:t>2.</a:t>
            </a:r>
            <a:r>
              <a:rPr lang="zh-CN" altLang="en-US" b="0" i="0" dirty="0">
                <a:solidFill>
                  <a:srgbClr val="555555"/>
                </a:solidFill>
                <a:effectLst/>
                <a:latin typeface="Lato"/>
              </a:rPr>
              <a:t>左右邻接像素集合生成</a:t>
            </a:r>
            <a:r>
              <a:rPr lang="en-US" altLang="zh-CN" b="0" i="0" dirty="0">
                <a:solidFill>
                  <a:srgbClr val="555555"/>
                </a:solidFill>
                <a:effectLst/>
                <a:latin typeface="Lato"/>
              </a:rPr>
              <a:t>region list</a:t>
            </a:r>
            <a:r>
              <a:rPr lang="zh-CN" altLang="en-US" b="0" i="0" dirty="0">
                <a:solidFill>
                  <a:srgbClr val="555555"/>
                </a:solidFill>
                <a:effectLst/>
                <a:latin typeface="Lato"/>
              </a:rPr>
              <a:t>集合</a:t>
            </a:r>
          </a:p>
          <a:p>
            <a:pPr algn="just"/>
            <a:r>
              <a:rPr lang="en-US" altLang="zh-CN" b="0" i="0" dirty="0">
                <a:solidFill>
                  <a:srgbClr val="555555"/>
                </a:solidFill>
                <a:effectLst/>
                <a:latin typeface="Lato"/>
              </a:rPr>
              <a:t>3.</a:t>
            </a:r>
            <a:r>
              <a:rPr lang="zh-CN" altLang="en-US" b="0" i="0" dirty="0">
                <a:solidFill>
                  <a:srgbClr val="555555"/>
                </a:solidFill>
                <a:effectLst/>
                <a:latin typeface="Lato"/>
              </a:rPr>
              <a:t>上下邻接</a:t>
            </a:r>
            <a:r>
              <a:rPr lang="en-US" altLang="zh-CN" b="0" i="0" dirty="0">
                <a:solidFill>
                  <a:srgbClr val="555555"/>
                </a:solidFill>
                <a:effectLst/>
                <a:latin typeface="Lato"/>
              </a:rPr>
              <a:t>region list</a:t>
            </a:r>
            <a:r>
              <a:rPr lang="zh-CN" altLang="en-US" b="0" i="0" dirty="0">
                <a:solidFill>
                  <a:srgbClr val="555555"/>
                </a:solidFill>
                <a:effectLst/>
                <a:latin typeface="Lato"/>
              </a:rPr>
              <a:t>组成</a:t>
            </a:r>
            <a:r>
              <a:rPr lang="en-US" altLang="zh-CN" b="0" i="0" dirty="0">
                <a:solidFill>
                  <a:srgbClr val="555555"/>
                </a:solidFill>
                <a:effectLst/>
                <a:latin typeface="Lato"/>
              </a:rPr>
              <a:t>region group</a:t>
            </a:r>
            <a:r>
              <a:rPr lang="zh-CN" altLang="en-US" b="0" i="0" dirty="0">
                <a:solidFill>
                  <a:srgbClr val="555555"/>
                </a:solidFill>
                <a:effectLst/>
                <a:latin typeface="Lato"/>
              </a:rPr>
              <a:t>集合</a:t>
            </a:r>
          </a:p>
          <a:p>
            <a:pPr algn="just"/>
            <a:r>
              <a:rPr lang="en-US" altLang="zh-CN" b="0" i="0" dirty="0">
                <a:solidFill>
                  <a:srgbClr val="555555"/>
                </a:solidFill>
                <a:effectLst/>
                <a:latin typeface="Lato"/>
              </a:rPr>
              <a:t>4.</a:t>
            </a:r>
            <a:r>
              <a:rPr lang="zh-CN" altLang="en-US" b="0" i="0" dirty="0">
                <a:solidFill>
                  <a:srgbClr val="555555"/>
                </a:solidFill>
                <a:effectLst/>
                <a:latin typeface="Lato"/>
              </a:rPr>
              <a:t>遍历每个</a:t>
            </a:r>
            <a:r>
              <a:rPr lang="en-US" altLang="zh-CN" b="0" i="0" dirty="0">
                <a:solidFill>
                  <a:srgbClr val="555555"/>
                </a:solidFill>
                <a:effectLst/>
                <a:latin typeface="Lato"/>
              </a:rPr>
              <a:t>region group</a:t>
            </a:r>
            <a:r>
              <a:rPr lang="zh-CN" altLang="en-US" b="0" i="0" dirty="0">
                <a:solidFill>
                  <a:srgbClr val="555555"/>
                </a:solidFill>
                <a:effectLst/>
                <a:latin typeface="Lato"/>
              </a:rPr>
              <a:t>，生成其头和尾边界像素集合</a:t>
            </a:r>
          </a:p>
          <a:p>
            <a:pPr algn="just"/>
            <a:r>
              <a:rPr lang="en-US" altLang="zh-CN" b="0" i="0" dirty="0">
                <a:solidFill>
                  <a:srgbClr val="555555"/>
                </a:solidFill>
                <a:effectLst/>
                <a:latin typeface="Lato"/>
              </a:rPr>
              <a:t>5.</a:t>
            </a:r>
            <a:r>
              <a:rPr lang="zh-CN" altLang="en-US" b="0" i="0" dirty="0">
                <a:solidFill>
                  <a:srgbClr val="555555"/>
                </a:solidFill>
                <a:effectLst/>
                <a:latin typeface="Lato"/>
              </a:rPr>
              <a:t>根据</a:t>
            </a:r>
            <a:r>
              <a:rPr lang="en-US" altLang="zh-CN" b="0" i="0" dirty="0">
                <a:solidFill>
                  <a:srgbClr val="555555"/>
                </a:solidFill>
                <a:effectLst/>
                <a:latin typeface="Lato"/>
              </a:rPr>
              <a:t>region group</a:t>
            </a:r>
            <a:r>
              <a:rPr lang="zh-CN" altLang="en-US" b="0" i="0" dirty="0">
                <a:solidFill>
                  <a:srgbClr val="555555"/>
                </a:solidFill>
                <a:effectLst/>
                <a:latin typeface="Lato"/>
              </a:rPr>
              <a:t>的头尾像素集合进行合成得到最终文本位置</a:t>
            </a:r>
            <a:endParaRPr lang="en-US" altLang="zh-CN" b="0" i="0" dirty="0">
              <a:solidFill>
                <a:srgbClr val="555555"/>
              </a:solidFill>
              <a:effectLst/>
              <a:latin typeface="Lato"/>
            </a:endParaRPr>
          </a:p>
        </p:txBody>
      </p:sp>
    </p:spTree>
    <p:extLst>
      <p:ext uri="{BB962C8B-B14F-4D97-AF65-F5344CB8AC3E}">
        <p14:creationId xmlns:p14="http://schemas.microsoft.com/office/powerpoint/2010/main" val="486806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8" cy="646331"/>
            <a:chOff x="956666" y="3447854"/>
            <a:chExt cx="2989128"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2017060" y="3447854"/>
              <a:ext cx="1928734"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模型训练</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a:p>
              <a:pPr algn="ct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B8BA7E74-35D7-4748-A10C-1D69B7C37FCF}"/>
              </a:ext>
            </a:extLst>
          </p:cNvPr>
          <p:cNvPicPr>
            <a:picLocks noChangeAspect="1"/>
          </p:cNvPicPr>
          <p:nvPr/>
        </p:nvPicPr>
        <p:blipFill>
          <a:blip r:embed="rId3"/>
          <a:stretch>
            <a:fillRect/>
          </a:stretch>
        </p:blipFill>
        <p:spPr>
          <a:xfrm>
            <a:off x="345622" y="2010455"/>
            <a:ext cx="5020271" cy="2463573"/>
          </a:xfrm>
          <a:prstGeom prst="rect">
            <a:avLst/>
          </a:prstGeom>
        </p:spPr>
      </p:pic>
      <p:sp>
        <p:nvSpPr>
          <p:cNvPr id="4" name="文本框 3">
            <a:extLst>
              <a:ext uri="{FF2B5EF4-FFF2-40B4-BE49-F238E27FC236}">
                <a16:creationId xmlns:a16="http://schemas.microsoft.com/office/drawing/2014/main" id="{2DF5B402-9A63-499D-A696-8246048E46C5}"/>
              </a:ext>
            </a:extLst>
          </p:cNvPr>
          <p:cNvSpPr txBox="1"/>
          <p:nvPr/>
        </p:nvSpPr>
        <p:spPr>
          <a:xfrm>
            <a:off x="2092053" y="4688492"/>
            <a:ext cx="2813539" cy="369332"/>
          </a:xfrm>
          <a:prstGeom prst="rect">
            <a:avLst/>
          </a:prstGeom>
          <a:noFill/>
        </p:spPr>
        <p:txBody>
          <a:bodyPr wrap="square" rtlCol="0">
            <a:spAutoFit/>
          </a:bodyPr>
          <a:lstStyle/>
          <a:p>
            <a:r>
              <a:rPr lang="zh-CN" altLang="en-US" dirty="0"/>
              <a:t>定义神经网络</a:t>
            </a:r>
          </a:p>
        </p:txBody>
      </p:sp>
      <p:sp>
        <p:nvSpPr>
          <p:cNvPr id="13" name="文本框 12">
            <a:extLst>
              <a:ext uri="{FF2B5EF4-FFF2-40B4-BE49-F238E27FC236}">
                <a16:creationId xmlns:a16="http://schemas.microsoft.com/office/drawing/2014/main" id="{7E65D6D0-D838-4360-9514-60ED541F6311}"/>
              </a:ext>
            </a:extLst>
          </p:cNvPr>
          <p:cNvSpPr txBox="1"/>
          <p:nvPr/>
        </p:nvSpPr>
        <p:spPr>
          <a:xfrm>
            <a:off x="7959034" y="6278045"/>
            <a:ext cx="2813539" cy="369332"/>
          </a:xfrm>
          <a:prstGeom prst="rect">
            <a:avLst/>
          </a:prstGeom>
          <a:noFill/>
        </p:spPr>
        <p:txBody>
          <a:bodyPr wrap="square" rtlCol="0">
            <a:spAutoFit/>
          </a:bodyPr>
          <a:lstStyle/>
          <a:p>
            <a:r>
              <a:rPr lang="zh-CN" altLang="en-US" dirty="0"/>
              <a:t>损失函数</a:t>
            </a:r>
          </a:p>
        </p:txBody>
      </p:sp>
      <p:pic>
        <p:nvPicPr>
          <p:cNvPr id="5" name="图片 4">
            <a:extLst>
              <a:ext uri="{FF2B5EF4-FFF2-40B4-BE49-F238E27FC236}">
                <a16:creationId xmlns:a16="http://schemas.microsoft.com/office/drawing/2014/main" id="{846DB3DF-9F6C-42DC-B865-171264C4FBDF}"/>
              </a:ext>
            </a:extLst>
          </p:cNvPr>
          <p:cNvPicPr>
            <a:picLocks noChangeAspect="1"/>
          </p:cNvPicPr>
          <p:nvPr/>
        </p:nvPicPr>
        <p:blipFill>
          <a:blip r:embed="rId4"/>
          <a:stretch>
            <a:fillRect/>
          </a:stretch>
        </p:blipFill>
        <p:spPr>
          <a:xfrm>
            <a:off x="6242147" y="537938"/>
            <a:ext cx="4677383" cy="5740107"/>
          </a:xfrm>
          <a:prstGeom prst="rect">
            <a:avLst/>
          </a:prstGeom>
        </p:spPr>
      </p:pic>
    </p:spTree>
    <p:extLst>
      <p:ext uri="{BB962C8B-B14F-4D97-AF65-F5344CB8AC3E}">
        <p14:creationId xmlns:p14="http://schemas.microsoft.com/office/powerpoint/2010/main" val="2673143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DE238CA-B4F1-4A87-915E-421FCF03601D}"/>
              </a:ext>
            </a:extLst>
          </p:cNvPr>
          <p:cNvPicPr>
            <a:picLocks noChangeAspect="1"/>
          </p:cNvPicPr>
          <p:nvPr/>
        </p:nvPicPr>
        <p:blipFill>
          <a:blip r:embed="rId3"/>
          <a:stretch>
            <a:fillRect/>
          </a:stretch>
        </p:blipFill>
        <p:spPr>
          <a:xfrm>
            <a:off x="802171" y="1176709"/>
            <a:ext cx="5393305" cy="5215782"/>
          </a:xfrm>
          <a:prstGeom prst="rect">
            <a:avLst/>
          </a:prstGeom>
        </p:spPr>
      </p:pic>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9" cy="622368"/>
            <a:chOff x="956666" y="3447854"/>
            <a:chExt cx="2989129"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1" y="3447854"/>
              <a:ext cx="1928734"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数据测试</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13" name="直接箭头连接符 12">
            <a:extLst>
              <a:ext uri="{FF2B5EF4-FFF2-40B4-BE49-F238E27FC236}">
                <a16:creationId xmlns:a16="http://schemas.microsoft.com/office/drawing/2014/main" id="{827CC604-F7A0-407A-A9A5-A39DA3B85921}"/>
              </a:ext>
            </a:extLst>
          </p:cNvPr>
          <p:cNvCxnSpPr>
            <a:cxnSpLocks/>
            <a:endCxn id="16" idx="1"/>
          </p:cNvCxnSpPr>
          <p:nvPr/>
        </p:nvCxnSpPr>
        <p:spPr>
          <a:xfrm>
            <a:off x="5035865" y="3941208"/>
            <a:ext cx="1609864" cy="2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0885B13-6A1A-4F28-B5A2-F2A29E43C1D7}"/>
              </a:ext>
            </a:extLst>
          </p:cNvPr>
          <p:cNvSpPr txBox="1"/>
          <p:nvPr/>
        </p:nvSpPr>
        <p:spPr>
          <a:xfrm>
            <a:off x="6502699" y="2704068"/>
            <a:ext cx="2647950" cy="369332"/>
          </a:xfrm>
          <a:prstGeom prst="rect">
            <a:avLst/>
          </a:prstGeom>
          <a:noFill/>
        </p:spPr>
        <p:txBody>
          <a:bodyPr wrap="square" rtlCol="0">
            <a:spAutoFit/>
          </a:bodyPr>
          <a:lstStyle/>
          <a:p>
            <a:r>
              <a:rPr lang="zh-CN" altLang="en-US" dirty="0"/>
              <a:t>预测图像文字位置</a:t>
            </a:r>
          </a:p>
        </p:txBody>
      </p:sp>
      <p:cxnSp>
        <p:nvCxnSpPr>
          <p:cNvPr id="15" name="直接箭头连接符 14">
            <a:extLst>
              <a:ext uri="{FF2B5EF4-FFF2-40B4-BE49-F238E27FC236}">
                <a16:creationId xmlns:a16="http://schemas.microsoft.com/office/drawing/2014/main" id="{47F44229-29E1-4CAA-AB93-3DB860B33437}"/>
              </a:ext>
            </a:extLst>
          </p:cNvPr>
          <p:cNvCxnSpPr>
            <a:cxnSpLocks/>
          </p:cNvCxnSpPr>
          <p:nvPr/>
        </p:nvCxnSpPr>
        <p:spPr>
          <a:xfrm>
            <a:off x="3060833" y="2833986"/>
            <a:ext cx="344186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7C63AE9-6EED-4887-9B46-502249EE7B6F}"/>
              </a:ext>
            </a:extLst>
          </p:cNvPr>
          <p:cNvSpPr txBox="1"/>
          <p:nvPr/>
        </p:nvSpPr>
        <p:spPr>
          <a:xfrm>
            <a:off x="6645729" y="3784601"/>
            <a:ext cx="1409700" cy="369332"/>
          </a:xfrm>
          <a:prstGeom prst="rect">
            <a:avLst/>
          </a:prstGeom>
          <a:noFill/>
        </p:spPr>
        <p:txBody>
          <a:bodyPr wrap="square" rtlCol="0">
            <a:spAutoFit/>
          </a:bodyPr>
          <a:lstStyle/>
          <a:p>
            <a:r>
              <a:rPr lang="zh-CN" altLang="en-US" dirty="0"/>
              <a:t>后置处理</a:t>
            </a:r>
          </a:p>
        </p:txBody>
      </p:sp>
      <p:cxnSp>
        <p:nvCxnSpPr>
          <p:cNvPr id="17" name="直接箭头连接符 16">
            <a:extLst>
              <a:ext uri="{FF2B5EF4-FFF2-40B4-BE49-F238E27FC236}">
                <a16:creationId xmlns:a16="http://schemas.microsoft.com/office/drawing/2014/main" id="{DAD15BDB-2BD7-4CC2-B76F-E850487C36CB}"/>
              </a:ext>
            </a:extLst>
          </p:cNvPr>
          <p:cNvCxnSpPr>
            <a:cxnSpLocks/>
          </p:cNvCxnSpPr>
          <p:nvPr/>
        </p:nvCxnSpPr>
        <p:spPr>
          <a:xfrm>
            <a:off x="4892835" y="4476288"/>
            <a:ext cx="1752894" cy="4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7995E45-16FA-4CC6-B767-222A7A74EA29}"/>
              </a:ext>
            </a:extLst>
          </p:cNvPr>
          <p:cNvSpPr txBox="1"/>
          <p:nvPr/>
        </p:nvSpPr>
        <p:spPr>
          <a:xfrm>
            <a:off x="6645729" y="4291622"/>
            <a:ext cx="3676650" cy="369332"/>
          </a:xfrm>
          <a:prstGeom prst="rect">
            <a:avLst/>
          </a:prstGeom>
          <a:noFill/>
        </p:spPr>
        <p:txBody>
          <a:bodyPr wrap="square" rtlCol="0">
            <a:spAutoFit/>
          </a:bodyPr>
          <a:lstStyle/>
          <a:p>
            <a:r>
              <a:rPr lang="zh-CN" altLang="en-US" dirty="0"/>
              <a:t>输出符合模型的文字位置信息</a:t>
            </a:r>
          </a:p>
        </p:txBody>
      </p:sp>
    </p:spTree>
    <p:extLst>
      <p:ext uri="{BB962C8B-B14F-4D97-AF65-F5344CB8AC3E}">
        <p14:creationId xmlns:p14="http://schemas.microsoft.com/office/powerpoint/2010/main" val="3786897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5" y="2400825"/>
            <a:ext cx="4348468" cy="1203355"/>
            <a:chOff x="6081486" y="800550"/>
            <a:chExt cx="4348468" cy="1203355"/>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584775"/>
            </a:xfrm>
            <a:prstGeom prst="rect">
              <a:avLst/>
            </a:prstGeom>
            <a:noFill/>
            <a:effectLst/>
          </p:spPr>
          <p:txBody>
            <a:bodyPr wrap="square" rtlCol="0">
              <a:spAutoFit/>
            </a:bodyPr>
            <a:lstStyle/>
            <a:p>
              <a:endParaRPr lang="zh-CN" altLang="en-US" sz="3200" dirty="0">
                <a:solidFill>
                  <a:srgbClr val="55C0AF"/>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6" y="1296019"/>
              <a:ext cx="3837214" cy="707886"/>
            </a:xfrm>
            <a:prstGeom prst="rect">
              <a:avLst/>
            </a:prstGeom>
            <a:noFill/>
          </p:spPr>
          <p:txBody>
            <a:bodyPr wrap="square" rtlCol="0">
              <a:spAutoFit/>
            </a:bodyPr>
            <a:lstStyle/>
            <a:p>
              <a:r>
                <a:rPr lang="zh-CN" altLang="en-US" sz="4000" b="1" dirty="0">
                  <a:solidFill>
                    <a:schemeClr val="accent1"/>
                  </a:solidFill>
                  <a:latin typeface="微软雅黑" pitchFamily="34" charset="-122"/>
                  <a:ea typeface="微软雅黑" pitchFamily="34" charset="-122"/>
                </a:rPr>
                <a:t>结果展示</a:t>
              </a: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601643"/>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3</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682851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ppt_x</p:attrName>
                                            </p:attrNameLst>
                                          </p:cBhvr>
                                          <p:tavLst>
                                            <p:tav tm="0">
                                              <p:val>
                                                <p:strVal val="#ppt_x-#ppt_w*1.125000"/>
                                              </p:val>
                                            </p:tav>
                                            <p:tav tm="100000">
                                              <p:val>
                                                <p:strVal val="#ppt_x"/>
                                              </p:val>
                                            </p:tav>
                                          </p:tavLst>
                                        </p:anim>
                                        <p:animEffect transition="in" filter="wipe(right)">
                                          <p:cBhvr>
                                            <p:cTn id="22" dur="500"/>
                                            <p:tgtEl>
                                              <p:spTgt spid="14"/>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ppt_x</p:attrName>
                                            </p:attrNameLst>
                                          </p:cBhvr>
                                          <p:tavLst>
                                            <p:tav tm="0">
                                              <p:val>
                                                <p:strVal val="#ppt_x-#ppt_w*1.125000"/>
                                              </p:val>
                                            </p:tav>
                                            <p:tav tm="100000">
                                              <p:val>
                                                <p:strVal val="#ppt_x"/>
                                              </p:val>
                                            </p:tav>
                                          </p:tavLst>
                                        </p:anim>
                                        <p:animEffect transition="in" filter="wipe(right)">
                                          <p:cBhvr>
                                            <p:cTn id="27" dur="500"/>
                                            <p:tgtEl>
                                              <p:spTgt spid="15"/>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ppt_x</p:attrName>
                                            </p:attrNameLst>
                                          </p:cBhvr>
                                          <p:tavLst>
                                            <p:tav tm="0">
                                              <p:val>
                                                <p:strVal val="#ppt_x-#ppt_w*1.125000"/>
                                              </p:val>
                                            </p:tav>
                                            <p:tav tm="100000">
                                              <p:val>
                                                <p:strVal val="#ppt_x"/>
                                              </p:val>
                                            </p:tav>
                                          </p:tavLst>
                                        </p:anim>
                                        <p:animEffect transition="in" filter="wipe(right)">
                                          <p:cBhvr>
                                            <p:cTn id="32" dur="500"/>
                                            <p:tgtEl>
                                              <p:spTgt spid="16"/>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9" cy="622368"/>
            <a:chOff x="956666" y="3447854"/>
            <a:chExt cx="2989129"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1" y="3447854"/>
              <a:ext cx="1928734"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结果展示</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4" name="Picture 2" descr="001原图">
            <a:extLst>
              <a:ext uri="{FF2B5EF4-FFF2-40B4-BE49-F238E27FC236}">
                <a16:creationId xmlns:a16="http://schemas.microsoft.com/office/drawing/2014/main" id="{D902768C-5347-40AA-9BBA-F4641E574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739900"/>
            <a:ext cx="3175000" cy="3175000"/>
          </a:xfrm>
          <a:prstGeom prst="rect">
            <a:avLst/>
          </a:prstGeom>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37C9A418-FDEA-4ADA-BBDC-17DB9E2A2F37}"/>
              </a:ext>
            </a:extLst>
          </p:cNvPr>
          <p:cNvSpPr txBox="1"/>
          <p:nvPr/>
        </p:nvSpPr>
        <p:spPr>
          <a:xfrm>
            <a:off x="1257300" y="4279900"/>
            <a:ext cx="3175000" cy="635000"/>
          </a:xfrm>
          <a:prstGeom prst="rect">
            <a:avLst/>
          </a:prstGeom>
          <a:solidFill>
            <a:srgbClr val="000000">
              <a:alpha val="50000"/>
            </a:srgbClr>
          </a:solidFill>
          <a:ln>
            <a:noFill/>
          </a:ln>
        </p:spPr>
        <p:txBody>
          <a:bodyPr wrap="square" rtlCol="0" anchor="ctr">
            <a:noAutofit/>
          </a:bodyPr>
          <a:lstStyle/>
          <a:p>
            <a:pPr algn="ctr">
              <a:spcAft>
                <a:spcPts val="600"/>
              </a:spcAft>
            </a:pPr>
            <a:r>
              <a:rPr lang="zh-CN" altLang="en-US" sz="1300">
                <a:solidFill>
                  <a:srgbClr val="FFFFFF"/>
                </a:solidFill>
              </a:rPr>
              <a:t>原始图像</a:t>
            </a:r>
          </a:p>
        </p:txBody>
      </p:sp>
      <p:pic>
        <p:nvPicPr>
          <p:cNvPr id="26" name="Picture 4" descr="001激活图">
            <a:extLst>
              <a:ext uri="{FF2B5EF4-FFF2-40B4-BE49-F238E27FC236}">
                <a16:creationId xmlns:a16="http://schemas.microsoft.com/office/drawing/2014/main" id="{9532CAB7-A260-44F4-8330-83D3DDA7A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739900"/>
            <a:ext cx="3175000" cy="3175000"/>
          </a:xfrm>
          <a:prstGeom prst="rect">
            <a:avLst/>
          </a:prstGeom>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745AA731-E60C-444F-99A5-9154D0C5F154}"/>
              </a:ext>
            </a:extLst>
          </p:cNvPr>
          <p:cNvSpPr txBox="1"/>
          <p:nvPr/>
        </p:nvSpPr>
        <p:spPr>
          <a:xfrm>
            <a:off x="4495800" y="4279900"/>
            <a:ext cx="3175000" cy="635000"/>
          </a:xfrm>
          <a:prstGeom prst="rect">
            <a:avLst/>
          </a:prstGeom>
          <a:solidFill>
            <a:srgbClr val="000000">
              <a:alpha val="50000"/>
            </a:srgbClr>
          </a:solidFill>
          <a:ln>
            <a:noFill/>
          </a:ln>
        </p:spPr>
        <p:txBody>
          <a:bodyPr wrap="square" rtlCol="0" anchor="ctr">
            <a:noAutofit/>
          </a:bodyPr>
          <a:lstStyle/>
          <a:p>
            <a:pPr algn="ctr">
              <a:spcAft>
                <a:spcPts val="600"/>
              </a:spcAft>
            </a:pPr>
            <a:r>
              <a:rPr lang="zh-CN" altLang="en-US" sz="1300" dirty="0">
                <a:solidFill>
                  <a:srgbClr val="FFFFFF"/>
                </a:solidFill>
              </a:rPr>
              <a:t>识别文本位置</a:t>
            </a:r>
          </a:p>
        </p:txBody>
      </p:sp>
      <p:pic>
        <p:nvPicPr>
          <p:cNvPr id="28" name="Picture 6" descr="001预测图">
            <a:extLst>
              <a:ext uri="{FF2B5EF4-FFF2-40B4-BE49-F238E27FC236}">
                <a16:creationId xmlns:a16="http://schemas.microsoft.com/office/drawing/2014/main" id="{51344A08-4CE4-4E11-A344-9D8605A171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4300" y="1739900"/>
            <a:ext cx="3175000" cy="3175000"/>
          </a:xfrm>
          <a:prstGeom prst="rect">
            <a:avLst/>
          </a:prstGeom>
          <a:extLst>
            <a:ext uri="{909E8E84-426E-40DD-AFC4-6F175D3DCCD1}">
              <a14:hiddenFill xmlns:a14="http://schemas.microsoft.com/office/drawing/2010/main">
                <a:solidFill>
                  <a:srgbClr val="FFFFFF"/>
                </a:solidFill>
              </a14:hiddenFill>
            </a:ext>
          </a:extLst>
        </p:spPr>
      </p:pic>
      <p:sp>
        <p:nvSpPr>
          <p:cNvPr id="29" name="文本框 28">
            <a:extLst>
              <a:ext uri="{FF2B5EF4-FFF2-40B4-BE49-F238E27FC236}">
                <a16:creationId xmlns:a16="http://schemas.microsoft.com/office/drawing/2014/main" id="{13A9316E-2E3D-4459-90C7-9BD9FF98E6CD}"/>
              </a:ext>
            </a:extLst>
          </p:cNvPr>
          <p:cNvSpPr txBox="1"/>
          <p:nvPr/>
        </p:nvSpPr>
        <p:spPr>
          <a:xfrm>
            <a:off x="7734300" y="4279900"/>
            <a:ext cx="3175000" cy="635000"/>
          </a:xfrm>
          <a:prstGeom prst="rect">
            <a:avLst/>
          </a:prstGeom>
          <a:solidFill>
            <a:srgbClr val="000000">
              <a:alpha val="50000"/>
            </a:srgbClr>
          </a:solidFill>
          <a:ln>
            <a:noFill/>
          </a:ln>
        </p:spPr>
        <p:txBody>
          <a:bodyPr wrap="square" rtlCol="0" anchor="ctr">
            <a:noAutofit/>
          </a:bodyPr>
          <a:lstStyle/>
          <a:p>
            <a:pPr algn="ctr">
              <a:spcAft>
                <a:spcPts val="600"/>
              </a:spcAft>
            </a:pPr>
            <a:r>
              <a:rPr lang="zh-CN" altLang="en-US" sz="1300" dirty="0">
                <a:solidFill>
                  <a:srgbClr val="FFFFFF"/>
                </a:solidFill>
              </a:rPr>
              <a:t>最终输出</a:t>
            </a:r>
          </a:p>
        </p:txBody>
      </p:sp>
    </p:spTree>
    <p:extLst>
      <p:ext uri="{BB962C8B-B14F-4D97-AF65-F5344CB8AC3E}">
        <p14:creationId xmlns:p14="http://schemas.microsoft.com/office/powerpoint/2010/main" val="212470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9" cy="622368"/>
            <a:chOff x="956666" y="3447854"/>
            <a:chExt cx="2989129"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1" y="3447854"/>
              <a:ext cx="1928734"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结果展示</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FF72ECFD-79E6-4543-95AC-65021C9BB20F}"/>
              </a:ext>
            </a:extLst>
          </p:cNvPr>
          <p:cNvPicPr>
            <a:picLocks noChangeAspect="1"/>
          </p:cNvPicPr>
          <p:nvPr/>
        </p:nvPicPr>
        <p:blipFill>
          <a:blip r:embed="rId3"/>
          <a:stretch>
            <a:fillRect/>
          </a:stretch>
        </p:blipFill>
        <p:spPr>
          <a:xfrm>
            <a:off x="2901092" y="918342"/>
            <a:ext cx="5633308" cy="5684520"/>
          </a:xfrm>
          <a:prstGeom prst="rect">
            <a:avLst/>
          </a:prstGeom>
        </p:spPr>
      </p:pic>
      <p:cxnSp>
        <p:nvCxnSpPr>
          <p:cNvPr id="11" name="直接箭头连接符 10">
            <a:extLst>
              <a:ext uri="{FF2B5EF4-FFF2-40B4-BE49-F238E27FC236}">
                <a16:creationId xmlns:a16="http://schemas.microsoft.com/office/drawing/2014/main" id="{B2DA774E-C599-4085-9433-605A7A6E5C4B}"/>
              </a:ext>
            </a:extLst>
          </p:cNvPr>
          <p:cNvCxnSpPr/>
          <p:nvPr/>
        </p:nvCxnSpPr>
        <p:spPr>
          <a:xfrm>
            <a:off x="2438400" y="4254500"/>
            <a:ext cx="673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6957B5D-FE02-438A-BDC0-DB61B63F6E18}"/>
              </a:ext>
            </a:extLst>
          </p:cNvPr>
          <p:cNvSpPr txBox="1"/>
          <p:nvPr/>
        </p:nvSpPr>
        <p:spPr>
          <a:xfrm>
            <a:off x="1302557" y="4069834"/>
            <a:ext cx="1231900" cy="369332"/>
          </a:xfrm>
          <a:prstGeom prst="rect">
            <a:avLst/>
          </a:prstGeom>
          <a:noFill/>
        </p:spPr>
        <p:txBody>
          <a:bodyPr wrap="square" rtlCol="0">
            <a:spAutoFit/>
          </a:bodyPr>
          <a:lstStyle/>
          <a:p>
            <a:r>
              <a:rPr lang="zh-CN" altLang="en-US" dirty="0"/>
              <a:t>最终排名</a:t>
            </a:r>
          </a:p>
        </p:txBody>
      </p:sp>
    </p:spTree>
    <p:extLst>
      <p:ext uri="{BB962C8B-B14F-4D97-AF65-F5344CB8AC3E}">
        <p14:creationId xmlns:p14="http://schemas.microsoft.com/office/powerpoint/2010/main" val="258189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4E69740-094E-4BD9-8E7B-FA87FE1FC59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文本框 8">
            <a:extLst>
              <a:ext uri="{FF2B5EF4-FFF2-40B4-BE49-F238E27FC236}">
                <a16:creationId xmlns:a16="http://schemas.microsoft.com/office/drawing/2014/main" id="{D8D55282-118C-433D-95F1-C83357E2766C}"/>
              </a:ext>
            </a:extLst>
          </p:cNvPr>
          <p:cNvSpPr txBox="1"/>
          <p:nvPr/>
        </p:nvSpPr>
        <p:spPr>
          <a:xfrm>
            <a:off x="7447127" y="2875002"/>
            <a:ext cx="5555810" cy="1107996"/>
          </a:xfrm>
          <a:prstGeom prst="rect">
            <a:avLst/>
          </a:prstGeom>
          <a:noFill/>
        </p:spPr>
        <p:txBody>
          <a:bodyPr wrap="square" rtlCol="0">
            <a:spAutoFit/>
          </a:bodyPr>
          <a:lstStyle/>
          <a:p>
            <a:r>
              <a:rPr lang="zh-CN" altLang="en-US" sz="6600" b="1" dirty="0">
                <a:solidFill>
                  <a:srgbClr val="113F4E"/>
                </a:solidFill>
                <a:latin typeface="微软雅黑" panose="020B0503020204020204" pitchFamily="34" charset="-122"/>
                <a:ea typeface="微软雅黑" panose="020B0503020204020204" pitchFamily="34" charset="-122"/>
              </a:rPr>
              <a:t>谢谢</a:t>
            </a:r>
            <a:r>
              <a:rPr lang="en-US" altLang="zh-CN" sz="6600" b="1" dirty="0">
                <a:solidFill>
                  <a:srgbClr val="113F4E"/>
                </a:solidFill>
                <a:latin typeface="微软雅黑" panose="020B0503020204020204" pitchFamily="34" charset="-122"/>
                <a:ea typeface="微软雅黑" panose="020B0503020204020204" pitchFamily="34" charset="-122"/>
              </a:rPr>
              <a:t>!</a:t>
            </a:r>
            <a:endParaRPr lang="zh-CN" altLang="en-US" sz="6600" b="1" dirty="0">
              <a:solidFill>
                <a:srgbClr val="113F4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2541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2F8F18A4-4162-4B2D-9BA4-27CC80955738}"/>
              </a:ext>
            </a:extLst>
          </p:cNvPr>
          <p:cNvSpPr txBox="1"/>
          <p:nvPr/>
        </p:nvSpPr>
        <p:spPr>
          <a:xfrm>
            <a:off x="3423889" y="915379"/>
            <a:ext cx="1415772"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rgbClr val="113F4E"/>
                </a:solidFill>
                <a:latin typeface="微软雅黑" panose="020B0503020204020204" pitchFamily="34" charset="-122"/>
                <a:ea typeface="微软雅黑" panose="020B0503020204020204" pitchFamily="34" charset="-122"/>
              </a:rPr>
              <a:t>目录</a:t>
            </a:r>
          </a:p>
        </p:txBody>
      </p:sp>
      <p:sp>
        <p:nvSpPr>
          <p:cNvPr id="23" name="文本框 22">
            <a:extLst>
              <a:ext uri="{FF2B5EF4-FFF2-40B4-BE49-F238E27FC236}">
                <a16:creationId xmlns:a16="http://schemas.microsoft.com/office/drawing/2014/main" id="{9A6C34DB-E40F-46D4-8687-3D333166B945}"/>
              </a:ext>
            </a:extLst>
          </p:cNvPr>
          <p:cNvSpPr txBox="1"/>
          <p:nvPr/>
        </p:nvSpPr>
        <p:spPr>
          <a:xfrm>
            <a:off x="395467" y="958009"/>
            <a:ext cx="3055324" cy="707886"/>
          </a:xfrm>
          <a:prstGeom prst="rect">
            <a:avLst/>
          </a:prstGeom>
          <a:noFill/>
        </p:spPr>
        <p:txBody>
          <a:bodyPr wrap="none" rtlCol="0">
            <a:spAutoFit/>
            <a:scene3d>
              <a:camera prst="orthographicFront"/>
              <a:lightRig rig="threePt" dir="t"/>
            </a:scene3d>
            <a:sp3d contourW="12700"/>
          </a:bodyPr>
          <a:lstStyle/>
          <a:p>
            <a:pPr algn="ctr"/>
            <a:r>
              <a:rPr lang="en-US" altLang="zh-CN" sz="4000" b="1" dirty="0">
                <a:solidFill>
                  <a:srgbClr val="55C0AF"/>
                </a:solidFill>
                <a:latin typeface="微软雅黑" panose="020B0503020204020204" pitchFamily="34" charset="-122"/>
                <a:ea typeface="微软雅黑" panose="020B0503020204020204" pitchFamily="34" charset="-122"/>
              </a:rPr>
              <a:t>CONTENTS</a:t>
            </a:r>
          </a:p>
        </p:txBody>
      </p:sp>
      <p:cxnSp>
        <p:nvCxnSpPr>
          <p:cNvPr id="24" name="直接连接符 23">
            <a:extLst>
              <a:ext uri="{FF2B5EF4-FFF2-40B4-BE49-F238E27FC236}">
                <a16:creationId xmlns:a16="http://schemas.microsoft.com/office/drawing/2014/main" id="{FBC3792E-9E97-413A-A518-3D321BD201A9}"/>
              </a:ext>
            </a:extLst>
          </p:cNvPr>
          <p:cNvCxnSpPr>
            <a:cxnSpLocks/>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1D9FCFE-43E1-4B82-BFA7-76F8AC0FFBE7}"/>
              </a:ext>
            </a:extLst>
          </p:cNvPr>
          <p:cNvGrpSpPr/>
          <p:nvPr/>
        </p:nvGrpSpPr>
        <p:grpSpPr>
          <a:xfrm>
            <a:off x="6663708" y="2215505"/>
            <a:ext cx="3322555" cy="622368"/>
            <a:chOff x="956666" y="3447854"/>
            <a:chExt cx="3322555" cy="622368"/>
          </a:xfrm>
        </p:grpSpPr>
        <p:sp>
          <p:nvSpPr>
            <p:cNvPr id="25" name="TextBox 38">
              <a:extLst>
                <a:ext uri="{FF2B5EF4-FFF2-40B4-BE49-F238E27FC236}">
                  <a16:creationId xmlns:a16="http://schemas.microsoft.com/office/drawing/2014/main" id="{B7A15251-DE66-460C-8C79-B3BE886E888E}"/>
                </a:ext>
              </a:extLst>
            </p:cNvPr>
            <p:cNvSpPr txBox="1"/>
            <p:nvPr/>
          </p:nvSpPr>
          <p:spPr>
            <a:xfrm>
              <a:off x="1581046" y="3447854"/>
              <a:ext cx="2698175" cy="523220"/>
            </a:xfrm>
            <a:prstGeom prst="rect">
              <a:avLst/>
            </a:prstGeom>
            <a:noFill/>
          </p:spPr>
          <p:txBody>
            <a:bodyPr wrap="none" rtlCol="0" anchor="t" anchorCtr="1">
              <a:spAutoFit/>
            </a:bodyPr>
            <a:lstStyle/>
            <a:p>
              <a:r>
                <a:rPr lang="zh-CN" altLang="en-US" sz="2800" b="1" dirty="0">
                  <a:solidFill>
                    <a:schemeClr val="accent1"/>
                  </a:solidFill>
                  <a:latin typeface="微软雅黑" pitchFamily="34" charset="-122"/>
                  <a:ea typeface="微软雅黑" pitchFamily="34" charset="-122"/>
                </a:rPr>
                <a:t>竞赛背景及内容</a:t>
              </a:r>
            </a:p>
          </p:txBody>
        </p:sp>
        <p:sp>
          <p:nvSpPr>
            <p:cNvPr id="2" name="矩形 1">
              <a:extLst>
                <a:ext uri="{FF2B5EF4-FFF2-40B4-BE49-F238E27FC236}">
                  <a16:creationId xmlns:a16="http://schemas.microsoft.com/office/drawing/2014/main" id="{0623F95A-0BD1-402B-A571-CA42A6B1C5FC}"/>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7A18B9C-92F9-415C-AB7D-300EBBFD88D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B6CAFAAB-DF05-4E70-8049-58A795772E95}"/>
              </a:ext>
            </a:extLst>
          </p:cNvPr>
          <p:cNvGrpSpPr/>
          <p:nvPr/>
        </p:nvGrpSpPr>
        <p:grpSpPr>
          <a:xfrm>
            <a:off x="6663708" y="5376207"/>
            <a:ext cx="2245337" cy="622368"/>
            <a:chOff x="956666" y="3447854"/>
            <a:chExt cx="2245337" cy="622368"/>
          </a:xfrm>
        </p:grpSpPr>
        <p:sp>
          <p:nvSpPr>
            <p:cNvPr id="35" name="TextBox 38">
              <a:extLst>
                <a:ext uri="{FF2B5EF4-FFF2-40B4-BE49-F238E27FC236}">
                  <a16:creationId xmlns:a16="http://schemas.microsoft.com/office/drawing/2014/main" id="{022D715D-C24C-4216-BD56-4DA343A7984C}"/>
                </a:ext>
              </a:extLst>
            </p:cNvPr>
            <p:cNvSpPr txBox="1"/>
            <p:nvPr/>
          </p:nvSpPr>
          <p:spPr>
            <a:xfrm>
              <a:off x="1581046" y="3447854"/>
              <a:ext cx="1620957" cy="523220"/>
            </a:xfrm>
            <a:prstGeom prst="rect">
              <a:avLst/>
            </a:prstGeom>
            <a:noFill/>
          </p:spPr>
          <p:txBody>
            <a:bodyPr wrap="none" rtlCol="0" anchor="t" anchorCtr="1">
              <a:spAutoFit/>
            </a:bodyPr>
            <a:lstStyle/>
            <a:p>
              <a:r>
                <a:rPr lang="zh-CN" altLang="en-US" sz="2800" b="1" dirty="0">
                  <a:solidFill>
                    <a:schemeClr val="accent1"/>
                  </a:solidFill>
                  <a:latin typeface="微软雅黑" pitchFamily="34" charset="-122"/>
                  <a:ea typeface="微软雅黑" pitchFamily="34" charset="-122"/>
                </a:rPr>
                <a:t>模型训练</a:t>
              </a:r>
            </a:p>
          </p:txBody>
        </p:sp>
        <p:sp>
          <p:nvSpPr>
            <p:cNvPr id="36" name="矩形 35">
              <a:extLst>
                <a:ext uri="{FF2B5EF4-FFF2-40B4-BE49-F238E27FC236}">
                  <a16:creationId xmlns:a16="http://schemas.microsoft.com/office/drawing/2014/main" id="{EA288B7E-6BA4-400B-A440-CAC8E0AA434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76F977DD-7338-48C5-BA15-4FBD4B4B72F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DB8F9EE2-39E2-4801-92B3-F8ABE9652C1E}"/>
              </a:ext>
            </a:extLst>
          </p:cNvPr>
          <p:cNvGrpSpPr/>
          <p:nvPr/>
        </p:nvGrpSpPr>
        <p:grpSpPr>
          <a:xfrm>
            <a:off x="6663708" y="3852181"/>
            <a:ext cx="2245337" cy="622368"/>
            <a:chOff x="956666" y="3447854"/>
            <a:chExt cx="2245337" cy="622368"/>
          </a:xfrm>
        </p:grpSpPr>
        <p:sp>
          <p:nvSpPr>
            <p:cNvPr id="43" name="TextBox 38">
              <a:extLst>
                <a:ext uri="{FF2B5EF4-FFF2-40B4-BE49-F238E27FC236}">
                  <a16:creationId xmlns:a16="http://schemas.microsoft.com/office/drawing/2014/main" id="{E9236958-5BB3-4CEC-8AD2-EA36786D83A2}"/>
                </a:ext>
              </a:extLst>
            </p:cNvPr>
            <p:cNvSpPr txBox="1"/>
            <p:nvPr/>
          </p:nvSpPr>
          <p:spPr>
            <a:xfrm>
              <a:off x="1581046" y="3447854"/>
              <a:ext cx="1620957" cy="523220"/>
            </a:xfrm>
            <a:prstGeom prst="rect">
              <a:avLst/>
            </a:prstGeom>
            <a:noFill/>
          </p:spPr>
          <p:txBody>
            <a:bodyPr wrap="none" rtlCol="0" anchor="t" anchorCtr="1">
              <a:spAutoFit/>
            </a:bodyPr>
            <a:lstStyle/>
            <a:p>
              <a:r>
                <a:rPr lang="zh-CN" altLang="en-US" sz="2800" b="1" dirty="0">
                  <a:solidFill>
                    <a:schemeClr val="accent1"/>
                  </a:solidFill>
                  <a:latin typeface="微软雅黑" pitchFamily="34" charset="-122"/>
                  <a:ea typeface="微软雅黑" pitchFamily="34" charset="-122"/>
                </a:rPr>
                <a:t>结果展示</a:t>
              </a:r>
            </a:p>
          </p:txBody>
        </p:sp>
        <p:sp>
          <p:nvSpPr>
            <p:cNvPr id="44" name="矩形 43">
              <a:extLst>
                <a:ext uri="{FF2B5EF4-FFF2-40B4-BE49-F238E27FC236}">
                  <a16:creationId xmlns:a16="http://schemas.microsoft.com/office/drawing/2014/main" id="{108C5610-28F3-4356-83AA-9AA51537763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212F344E-0C63-4D72-9385-E56BA487FF12}"/>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66FEF028-C491-4F69-A85D-3A65E3DD206D}"/>
              </a:ext>
            </a:extLst>
          </p:cNvPr>
          <p:cNvGrpSpPr/>
          <p:nvPr/>
        </p:nvGrpSpPr>
        <p:grpSpPr>
          <a:xfrm>
            <a:off x="681565" y="2038050"/>
            <a:ext cx="4266993" cy="4183345"/>
            <a:chOff x="4610101" y="2444973"/>
            <a:chExt cx="2962274" cy="2953892"/>
          </a:xfrm>
        </p:grpSpPr>
        <p:grpSp>
          <p:nvGrpSpPr>
            <p:cNvPr id="26" name="组合 25">
              <a:extLst>
                <a:ext uri="{FF2B5EF4-FFF2-40B4-BE49-F238E27FC236}">
                  <a16:creationId xmlns:a16="http://schemas.microsoft.com/office/drawing/2014/main" id="{FAFCC810-2207-4553-A003-526CF531A20D}"/>
                </a:ext>
              </a:extLst>
            </p:cNvPr>
            <p:cNvGrpSpPr/>
            <p:nvPr/>
          </p:nvGrpSpPr>
          <p:grpSpPr>
            <a:xfrm>
              <a:off x="4626869" y="3934495"/>
              <a:ext cx="1447602" cy="1444809"/>
              <a:chOff x="4626869" y="3934495"/>
              <a:chExt cx="1447602" cy="1444809"/>
            </a:xfrm>
          </p:grpSpPr>
          <p:sp>
            <p:nvSpPr>
              <p:cNvPr id="58" name="Freeform 8">
                <a:extLst>
                  <a:ext uri="{FF2B5EF4-FFF2-40B4-BE49-F238E27FC236}">
                    <a16:creationId xmlns:a16="http://schemas.microsoft.com/office/drawing/2014/main" id="{FCE8DAB2-3B25-4DDF-ADEA-2AFD71FA7EB7}"/>
                  </a:ext>
                </a:extLst>
              </p:cNvPr>
              <p:cNvSpPr>
                <a:spLocks/>
              </p:cNvSpPr>
              <p:nvPr/>
            </p:nvSpPr>
            <p:spPr bwMode="auto">
              <a:xfrm>
                <a:off x="4626869" y="3934495"/>
                <a:ext cx="1447602" cy="1444809"/>
              </a:xfrm>
              <a:custGeom>
                <a:avLst/>
                <a:gdLst>
                  <a:gd name="T0" fmla="*/ 267 w 274"/>
                  <a:gd name="T1" fmla="*/ 196 h 274"/>
                  <a:gd name="T2" fmla="*/ 201 w 274"/>
                  <a:gd name="T3" fmla="*/ 132 h 274"/>
                  <a:gd name="T4" fmla="*/ 268 w 274"/>
                  <a:gd name="T5" fmla="*/ 68 h 274"/>
                  <a:gd name="T6" fmla="*/ 274 w 274"/>
                  <a:gd name="T7" fmla="*/ 67 h 274"/>
                  <a:gd name="T8" fmla="*/ 274 w 274"/>
                  <a:gd name="T9" fmla="*/ 53 h 274"/>
                  <a:gd name="T10" fmla="*/ 268 w 274"/>
                  <a:gd name="T11" fmla="*/ 51 h 274"/>
                  <a:gd name="T12" fmla="*/ 216 w 274"/>
                  <a:gd name="T13" fmla="*/ 3 h 274"/>
                  <a:gd name="T14" fmla="*/ 218 w 274"/>
                  <a:gd name="T15" fmla="*/ 1 h 274"/>
                  <a:gd name="T16" fmla="*/ 207 w 274"/>
                  <a:gd name="T17" fmla="*/ 0 h 274"/>
                  <a:gd name="T18" fmla="*/ 205 w 274"/>
                  <a:gd name="T19" fmla="*/ 8 h 274"/>
                  <a:gd name="T20" fmla="*/ 145 w 274"/>
                  <a:gd name="T21" fmla="*/ 65 h 274"/>
                  <a:gd name="T22" fmla="*/ 80 w 274"/>
                  <a:gd name="T23" fmla="*/ 0 h 274"/>
                  <a:gd name="T24" fmla="*/ 72 w 274"/>
                  <a:gd name="T25" fmla="*/ 0 h 274"/>
                  <a:gd name="T26" fmla="*/ 73 w 274"/>
                  <a:gd name="T27" fmla="*/ 0 h 274"/>
                  <a:gd name="T28" fmla="*/ 10 w 274"/>
                  <a:gd name="T29" fmla="*/ 59 h 274"/>
                  <a:gd name="T30" fmla="*/ 10 w 274"/>
                  <a:gd name="T31" fmla="*/ 83 h 274"/>
                  <a:gd name="T32" fmla="*/ 191 w 274"/>
                  <a:gd name="T33" fmla="*/ 264 h 274"/>
                  <a:gd name="T34" fmla="*/ 217 w 274"/>
                  <a:gd name="T35" fmla="*/ 264 h 274"/>
                  <a:gd name="T36" fmla="*/ 265 w 274"/>
                  <a:gd name="T37" fmla="*/ 216 h 274"/>
                  <a:gd name="T38" fmla="*/ 273 w 274"/>
                  <a:gd name="T39" fmla="*/ 210 h 274"/>
                  <a:gd name="T40" fmla="*/ 273 w 274"/>
                  <a:gd name="T41" fmla="*/ 198 h 274"/>
                  <a:gd name="T42" fmla="*/ 267 w 274"/>
                  <a:gd name="T43" fmla="*/ 19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274">
                    <a:moveTo>
                      <a:pt x="267" y="196"/>
                    </a:moveTo>
                    <a:cubicBezTo>
                      <a:pt x="246" y="176"/>
                      <a:pt x="225" y="156"/>
                      <a:pt x="201" y="132"/>
                    </a:cubicBezTo>
                    <a:cubicBezTo>
                      <a:pt x="225" y="109"/>
                      <a:pt x="246" y="88"/>
                      <a:pt x="268" y="68"/>
                    </a:cubicBezTo>
                    <a:cubicBezTo>
                      <a:pt x="269" y="67"/>
                      <a:pt x="272" y="67"/>
                      <a:pt x="274" y="67"/>
                    </a:cubicBezTo>
                    <a:cubicBezTo>
                      <a:pt x="274" y="53"/>
                      <a:pt x="274" y="53"/>
                      <a:pt x="274" y="53"/>
                    </a:cubicBezTo>
                    <a:cubicBezTo>
                      <a:pt x="271" y="53"/>
                      <a:pt x="269" y="52"/>
                      <a:pt x="268" y="51"/>
                    </a:cubicBezTo>
                    <a:cubicBezTo>
                      <a:pt x="250" y="36"/>
                      <a:pt x="233" y="20"/>
                      <a:pt x="216" y="3"/>
                    </a:cubicBezTo>
                    <a:cubicBezTo>
                      <a:pt x="217" y="2"/>
                      <a:pt x="218" y="1"/>
                      <a:pt x="218" y="1"/>
                    </a:cubicBezTo>
                    <a:cubicBezTo>
                      <a:pt x="207" y="0"/>
                      <a:pt x="207" y="0"/>
                      <a:pt x="207" y="0"/>
                    </a:cubicBezTo>
                    <a:cubicBezTo>
                      <a:pt x="207" y="3"/>
                      <a:pt x="206" y="6"/>
                      <a:pt x="205" y="8"/>
                    </a:cubicBezTo>
                    <a:cubicBezTo>
                      <a:pt x="185" y="28"/>
                      <a:pt x="164" y="47"/>
                      <a:pt x="145" y="65"/>
                    </a:cubicBezTo>
                    <a:cubicBezTo>
                      <a:pt x="124" y="44"/>
                      <a:pt x="102" y="22"/>
                      <a:pt x="80" y="0"/>
                    </a:cubicBezTo>
                    <a:cubicBezTo>
                      <a:pt x="72" y="0"/>
                      <a:pt x="72" y="0"/>
                      <a:pt x="72" y="0"/>
                    </a:cubicBezTo>
                    <a:cubicBezTo>
                      <a:pt x="73" y="0"/>
                      <a:pt x="73" y="0"/>
                      <a:pt x="73" y="0"/>
                    </a:cubicBezTo>
                    <a:cubicBezTo>
                      <a:pt x="50" y="22"/>
                      <a:pt x="30" y="41"/>
                      <a:pt x="10" y="59"/>
                    </a:cubicBezTo>
                    <a:cubicBezTo>
                      <a:pt x="0" y="67"/>
                      <a:pt x="0" y="74"/>
                      <a:pt x="10" y="83"/>
                    </a:cubicBezTo>
                    <a:cubicBezTo>
                      <a:pt x="70" y="143"/>
                      <a:pt x="131" y="204"/>
                      <a:pt x="191" y="264"/>
                    </a:cubicBezTo>
                    <a:cubicBezTo>
                      <a:pt x="201" y="274"/>
                      <a:pt x="207" y="274"/>
                      <a:pt x="217" y="264"/>
                    </a:cubicBezTo>
                    <a:cubicBezTo>
                      <a:pt x="232" y="247"/>
                      <a:pt x="249" y="232"/>
                      <a:pt x="265" y="216"/>
                    </a:cubicBezTo>
                    <a:cubicBezTo>
                      <a:pt x="268" y="212"/>
                      <a:pt x="270" y="210"/>
                      <a:pt x="273" y="210"/>
                    </a:cubicBezTo>
                    <a:cubicBezTo>
                      <a:pt x="273" y="198"/>
                      <a:pt x="273" y="198"/>
                      <a:pt x="273" y="198"/>
                    </a:cubicBezTo>
                    <a:cubicBezTo>
                      <a:pt x="271" y="198"/>
                      <a:pt x="269" y="197"/>
                      <a:pt x="267" y="196"/>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9" name="Freeform 157">
                <a:extLst>
                  <a:ext uri="{FF2B5EF4-FFF2-40B4-BE49-F238E27FC236}">
                    <a16:creationId xmlns:a16="http://schemas.microsoft.com/office/drawing/2014/main" id="{D78FA919-32FB-4CAC-92FA-FA16A9CE7DCA}"/>
                  </a:ext>
                </a:extLst>
              </p:cNvPr>
              <p:cNvSpPr>
                <a:spLocks noChangeAspect="1" noEditPoints="1"/>
              </p:cNvSpPr>
              <p:nvPr/>
            </p:nvSpPr>
            <p:spPr bwMode="auto">
              <a:xfrm>
                <a:off x="5257391" y="44246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A3FA4739-EC84-438D-9AD2-22A07F0EF84E}"/>
                </a:ext>
              </a:extLst>
            </p:cNvPr>
            <p:cNvGrpSpPr/>
            <p:nvPr/>
          </p:nvGrpSpPr>
          <p:grpSpPr>
            <a:xfrm>
              <a:off x="6068881" y="3940084"/>
              <a:ext cx="1503494" cy="1458781"/>
              <a:chOff x="6068881" y="3940084"/>
              <a:chExt cx="1503494" cy="1458781"/>
            </a:xfrm>
          </p:grpSpPr>
          <p:sp>
            <p:nvSpPr>
              <p:cNvPr id="53" name="Freeform 7">
                <a:extLst>
                  <a:ext uri="{FF2B5EF4-FFF2-40B4-BE49-F238E27FC236}">
                    <a16:creationId xmlns:a16="http://schemas.microsoft.com/office/drawing/2014/main" id="{308110D6-1484-465F-89D4-33B1B6E30991}"/>
                  </a:ext>
                </a:extLst>
              </p:cNvPr>
              <p:cNvSpPr>
                <a:spLocks/>
              </p:cNvSpPr>
              <p:nvPr/>
            </p:nvSpPr>
            <p:spPr bwMode="auto">
              <a:xfrm>
                <a:off x="6068881" y="3940084"/>
                <a:ext cx="1503494" cy="1458781"/>
              </a:xfrm>
              <a:custGeom>
                <a:avLst/>
                <a:gdLst>
                  <a:gd name="T0" fmla="*/ 201 w 285"/>
                  <a:gd name="T1" fmla="*/ 1 h 277"/>
                  <a:gd name="T2" fmla="*/ 131 w 285"/>
                  <a:gd name="T3" fmla="*/ 66 h 277"/>
                  <a:gd name="T4" fmla="*/ 73 w 285"/>
                  <a:gd name="T5" fmla="*/ 6 h 277"/>
                  <a:gd name="T6" fmla="*/ 71 w 285"/>
                  <a:gd name="T7" fmla="*/ 0 h 277"/>
                  <a:gd name="T8" fmla="*/ 54 w 285"/>
                  <a:gd name="T9" fmla="*/ 0 h 277"/>
                  <a:gd name="T10" fmla="*/ 59 w 285"/>
                  <a:gd name="T11" fmla="*/ 5 h 277"/>
                  <a:gd name="T12" fmla="*/ 11 w 285"/>
                  <a:gd name="T13" fmla="*/ 49 h 277"/>
                  <a:gd name="T14" fmla="*/ 1 w 285"/>
                  <a:gd name="T15" fmla="*/ 52 h 277"/>
                  <a:gd name="T16" fmla="*/ 1 w 285"/>
                  <a:gd name="T17" fmla="*/ 66 h 277"/>
                  <a:gd name="T18" fmla="*/ 10 w 285"/>
                  <a:gd name="T19" fmla="*/ 68 h 277"/>
                  <a:gd name="T20" fmla="*/ 77 w 285"/>
                  <a:gd name="T21" fmla="*/ 130 h 277"/>
                  <a:gd name="T22" fmla="*/ 9 w 285"/>
                  <a:gd name="T23" fmla="*/ 195 h 277"/>
                  <a:gd name="T24" fmla="*/ 0 w 285"/>
                  <a:gd name="T25" fmla="*/ 197 h 277"/>
                  <a:gd name="T26" fmla="*/ 0 w 285"/>
                  <a:gd name="T27" fmla="*/ 209 h 277"/>
                  <a:gd name="T28" fmla="*/ 13 w 285"/>
                  <a:gd name="T29" fmla="*/ 214 h 277"/>
                  <a:gd name="T30" fmla="*/ 55 w 285"/>
                  <a:gd name="T31" fmla="*/ 257 h 277"/>
                  <a:gd name="T32" fmla="*/ 96 w 285"/>
                  <a:gd name="T33" fmla="*/ 257 h 277"/>
                  <a:gd name="T34" fmla="*/ 221 w 285"/>
                  <a:gd name="T35" fmla="*/ 133 h 277"/>
                  <a:gd name="T36" fmla="*/ 285 w 285"/>
                  <a:gd name="T37" fmla="*/ 75 h 277"/>
                  <a:gd name="T38" fmla="*/ 213 w 285"/>
                  <a:gd name="T39" fmla="*/ 1 h 277"/>
                  <a:gd name="T40" fmla="*/ 201 w 285"/>
                  <a:gd name="T41"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5" h="277">
                    <a:moveTo>
                      <a:pt x="201" y="1"/>
                    </a:moveTo>
                    <a:cubicBezTo>
                      <a:pt x="179" y="22"/>
                      <a:pt x="156" y="43"/>
                      <a:pt x="131" y="66"/>
                    </a:cubicBezTo>
                    <a:cubicBezTo>
                      <a:pt x="113" y="48"/>
                      <a:pt x="93" y="28"/>
                      <a:pt x="73" y="6"/>
                    </a:cubicBezTo>
                    <a:cubicBezTo>
                      <a:pt x="72" y="5"/>
                      <a:pt x="71" y="3"/>
                      <a:pt x="71" y="0"/>
                    </a:cubicBezTo>
                    <a:cubicBezTo>
                      <a:pt x="54" y="0"/>
                      <a:pt x="54" y="0"/>
                      <a:pt x="54" y="0"/>
                    </a:cubicBezTo>
                    <a:cubicBezTo>
                      <a:pt x="56" y="2"/>
                      <a:pt x="58" y="3"/>
                      <a:pt x="59" y="5"/>
                    </a:cubicBezTo>
                    <a:cubicBezTo>
                      <a:pt x="45" y="19"/>
                      <a:pt x="29" y="35"/>
                      <a:pt x="11" y="49"/>
                    </a:cubicBezTo>
                    <a:cubicBezTo>
                      <a:pt x="9" y="51"/>
                      <a:pt x="5" y="52"/>
                      <a:pt x="1" y="52"/>
                    </a:cubicBezTo>
                    <a:cubicBezTo>
                      <a:pt x="1" y="66"/>
                      <a:pt x="1" y="66"/>
                      <a:pt x="1" y="66"/>
                    </a:cubicBezTo>
                    <a:cubicBezTo>
                      <a:pt x="4" y="65"/>
                      <a:pt x="9" y="66"/>
                      <a:pt x="10" y="68"/>
                    </a:cubicBezTo>
                    <a:cubicBezTo>
                      <a:pt x="32" y="87"/>
                      <a:pt x="53" y="108"/>
                      <a:pt x="77" y="130"/>
                    </a:cubicBezTo>
                    <a:cubicBezTo>
                      <a:pt x="52" y="154"/>
                      <a:pt x="31" y="175"/>
                      <a:pt x="9" y="195"/>
                    </a:cubicBezTo>
                    <a:cubicBezTo>
                      <a:pt x="8" y="197"/>
                      <a:pt x="4" y="197"/>
                      <a:pt x="0" y="197"/>
                    </a:cubicBezTo>
                    <a:cubicBezTo>
                      <a:pt x="0" y="209"/>
                      <a:pt x="0" y="209"/>
                      <a:pt x="0" y="209"/>
                    </a:cubicBezTo>
                    <a:cubicBezTo>
                      <a:pt x="4" y="208"/>
                      <a:pt x="8" y="209"/>
                      <a:pt x="13" y="214"/>
                    </a:cubicBezTo>
                    <a:cubicBezTo>
                      <a:pt x="27" y="229"/>
                      <a:pt x="41" y="243"/>
                      <a:pt x="55" y="257"/>
                    </a:cubicBezTo>
                    <a:cubicBezTo>
                      <a:pt x="76" y="277"/>
                      <a:pt x="76" y="277"/>
                      <a:pt x="96" y="257"/>
                    </a:cubicBezTo>
                    <a:cubicBezTo>
                      <a:pt x="138" y="216"/>
                      <a:pt x="179" y="174"/>
                      <a:pt x="221" y="133"/>
                    </a:cubicBezTo>
                    <a:cubicBezTo>
                      <a:pt x="241" y="113"/>
                      <a:pt x="263" y="95"/>
                      <a:pt x="285" y="75"/>
                    </a:cubicBezTo>
                    <a:cubicBezTo>
                      <a:pt x="258" y="48"/>
                      <a:pt x="236" y="25"/>
                      <a:pt x="213" y="1"/>
                    </a:cubicBezTo>
                    <a:lnTo>
                      <a:pt x="201" y="1"/>
                    </a:ln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nvGrpSpPr>
              <p:cNvPr id="54" name="组合 53">
                <a:extLst>
                  <a:ext uri="{FF2B5EF4-FFF2-40B4-BE49-F238E27FC236}">
                    <a16:creationId xmlns:a16="http://schemas.microsoft.com/office/drawing/2014/main" id="{5AD2F0A6-945E-469C-BBBF-B99B68561EDB}"/>
                  </a:ext>
                </a:extLst>
              </p:cNvPr>
              <p:cNvGrpSpPr>
                <a:grpSpLocks noChangeAspect="1"/>
              </p:cNvGrpSpPr>
              <p:nvPr/>
            </p:nvGrpSpPr>
            <p:grpSpPr>
              <a:xfrm>
                <a:off x="6630845" y="4443976"/>
                <a:ext cx="240570" cy="324277"/>
                <a:chOff x="3722033" y="3714538"/>
                <a:chExt cx="500321" cy="674410"/>
              </a:xfrm>
              <a:solidFill>
                <a:schemeClr val="bg1"/>
              </a:solidFill>
            </p:grpSpPr>
            <p:sp>
              <p:nvSpPr>
                <p:cNvPr id="55" name="Freeform 27">
                  <a:extLst>
                    <a:ext uri="{FF2B5EF4-FFF2-40B4-BE49-F238E27FC236}">
                      <a16:creationId xmlns:a16="http://schemas.microsoft.com/office/drawing/2014/main" id="{740DC6DD-086B-45AB-A8B9-F42920D5EBD8}"/>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56" name="Freeform 28">
                  <a:extLst>
                    <a:ext uri="{FF2B5EF4-FFF2-40B4-BE49-F238E27FC236}">
                      <a16:creationId xmlns:a16="http://schemas.microsoft.com/office/drawing/2014/main" id="{6974C305-3942-4D10-AF61-9947FED2FAD5}"/>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57" name="Freeform 29">
                  <a:extLst>
                    <a:ext uri="{FF2B5EF4-FFF2-40B4-BE49-F238E27FC236}">
                      <a16:creationId xmlns:a16="http://schemas.microsoft.com/office/drawing/2014/main" id="{88478A60-3F15-45B5-B2D4-EFB4CEA5D91C}"/>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grpSp>
          <p:nvGrpSpPr>
            <p:cNvPr id="28" name="组合 27">
              <a:extLst>
                <a:ext uri="{FF2B5EF4-FFF2-40B4-BE49-F238E27FC236}">
                  <a16:creationId xmlns:a16="http://schemas.microsoft.com/office/drawing/2014/main" id="{4F17B920-34CC-4E0D-B269-F85DAFA8A9E3}"/>
                </a:ext>
              </a:extLst>
            </p:cNvPr>
            <p:cNvGrpSpPr/>
            <p:nvPr/>
          </p:nvGrpSpPr>
          <p:grpSpPr>
            <a:xfrm>
              <a:off x="6074470" y="2444973"/>
              <a:ext cx="1455320" cy="1500701"/>
              <a:chOff x="6074470" y="2444973"/>
              <a:chExt cx="1455320" cy="1500701"/>
            </a:xfrm>
          </p:grpSpPr>
          <p:sp>
            <p:nvSpPr>
              <p:cNvPr id="41" name="任意多边形 25">
                <a:extLst>
                  <a:ext uri="{FF2B5EF4-FFF2-40B4-BE49-F238E27FC236}">
                    <a16:creationId xmlns:a16="http://schemas.microsoft.com/office/drawing/2014/main" id="{84C9D267-D175-471D-8946-0A3689E60B10}"/>
                  </a:ext>
                </a:extLst>
              </p:cNvPr>
              <p:cNvSpPr>
                <a:spLocks/>
              </p:cNvSpPr>
              <p:nvPr/>
            </p:nvSpPr>
            <p:spPr bwMode="auto">
              <a:xfrm>
                <a:off x="6074470" y="2444973"/>
                <a:ext cx="1455320" cy="1500701"/>
              </a:xfrm>
              <a:custGeom>
                <a:avLst/>
                <a:gdLst>
                  <a:gd name="connsiteX0" fmla="*/ 363617 w 1455320"/>
                  <a:gd name="connsiteY0" fmla="*/ 0 h 1500701"/>
                  <a:gd name="connsiteX1" fmla="*/ 474284 w 1455320"/>
                  <a:gd name="connsiteY1" fmla="*/ 94781 h 1500701"/>
                  <a:gd name="connsiteX2" fmla="*/ 1407041 w 1455320"/>
                  <a:gd name="connsiteY2" fmla="*/ 1026796 h 1500701"/>
                  <a:gd name="connsiteX3" fmla="*/ 1412310 w 1455320"/>
                  <a:gd name="connsiteY3" fmla="*/ 1179499 h 1500701"/>
                  <a:gd name="connsiteX4" fmla="*/ 1090852 w 1455320"/>
                  <a:gd name="connsiteY4" fmla="*/ 1474373 h 1500701"/>
                  <a:gd name="connsiteX5" fmla="*/ 1117201 w 1455320"/>
                  <a:gd name="connsiteY5" fmla="*/ 1500701 h 1500701"/>
                  <a:gd name="connsiteX6" fmla="*/ 1053963 w 1455320"/>
                  <a:gd name="connsiteY6" fmla="*/ 1500701 h 1500701"/>
                  <a:gd name="connsiteX7" fmla="*/ 1064503 w 1455320"/>
                  <a:gd name="connsiteY7" fmla="*/ 1490170 h 1500701"/>
                  <a:gd name="connsiteX8" fmla="*/ 695616 w 1455320"/>
                  <a:gd name="connsiteY8" fmla="*/ 1116311 h 1500701"/>
                  <a:gd name="connsiteX9" fmla="*/ 384697 w 1455320"/>
                  <a:gd name="connsiteY9" fmla="*/ 1442779 h 1500701"/>
                  <a:gd name="connsiteX10" fmla="*/ 368887 w 1455320"/>
                  <a:gd name="connsiteY10" fmla="*/ 1495436 h 1500701"/>
                  <a:gd name="connsiteX11" fmla="*/ 279300 w 1455320"/>
                  <a:gd name="connsiteY11" fmla="*/ 1495436 h 1500701"/>
                  <a:gd name="connsiteX12" fmla="*/ 0 w 1455320"/>
                  <a:gd name="connsiteY12" fmla="*/ 1211092 h 1500701"/>
                  <a:gd name="connsiteX13" fmla="*/ 5270 w 1455320"/>
                  <a:gd name="connsiteY13" fmla="*/ 1163702 h 1500701"/>
                  <a:gd name="connsiteX14" fmla="*/ 10540 w 1455320"/>
                  <a:gd name="connsiteY14" fmla="*/ 1168967 h 1500701"/>
                  <a:gd name="connsiteX15" fmla="*/ 326729 w 1455320"/>
                  <a:gd name="connsiteY15" fmla="*/ 837233 h 1500701"/>
                  <a:gd name="connsiteX16" fmla="*/ 326729 w 1455320"/>
                  <a:gd name="connsiteY16" fmla="*/ 731921 h 1500701"/>
                  <a:gd name="connsiteX17" fmla="*/ 57968 w 1455320"/>
                  <a:gd name="connsiteY17" fmla="*/ 468640 h 1500701"/>
                  <a:gd name="connsiteX18" fmla="*/ 5270 w 1455320"/>
                  <a:gd name="connsiteY18" fmla="*/ 458109 h 1500701"/>
                  <a:gd name="connsiteX19" fmla="*/ 5270 w 1455320"/>
                  <a:gd name="connsiteY19" fmla="*/ 405453 h 1500701"/>
                  <a:gd name="connsiteX20" fmla="*/ 363617 w 1455320"/>
                  <a:gd name="connsiteY20" fmla="*/ 0 h 150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5320" h="1500701">
                    <a:moveTo>
                      <a:pt x="363617" y="0"/>
                    </a:moveTo>
                    <a:cubicBezTo>
                      <a:pt x="421585" y="47391"/>
                      <a:pt x="447934" y="68453"/>
                      <a:pt x="474284" y="94781"/>
                    </a:cubicBezTo>
                    <a:cubicBezTo>
                      <a:pt x="785203" y="405453"/>
                      <a:pt x="1096122" y="716124"/>
                      <a:pt x="1407041" y="1026796"/>
                    </a:cubicBezTo>
                    <a:cubicBezTo>
                      <a:pt x="1465009" y="1079452"/>
                      <a:pt x="1475548" y="1121577"/>
                      <a:pt x="1412310" y="1179499"/>
                    </a:cubicBezTo>
                    <a:cubicBezTo>
                      <a:pt x="1306914" y="1269014"/>
                      <a:pt x="1206788" y="1369061"/>
                      <a:pt x="1090852" y="1474373"/>
                    </a:cubicBezTo>
                    <a:cubicBezTo>
                      <a:pt x="1101391" y="1484904"/>
                      <a:pt x="1106661" y="1490170"/>
                      <a:pt x="1117201" y="1500701"/>
                    </a:cubicBezTo>
                    <a:cubicBezTo>
                      <a:pt x="1117201" y="1500701"/>
                      <a:pt x="1117201" y="1500701"/>
                      <a:pt x="1053963" y="1500701"/>
                    </a:cubicBezTo>
                    <a:cubicBezTo>
                      <a:pt x="1059233" y="1495436"/>
                      <a:pt x="1059233" y="1495436"/>
                      <a:pt x="1064503" y="1490170"/>
                    </a:cubicBezTo>
                    <a:cubicBezTo>
                      <a:pt x="943297" y="1374326"/>
                      <a:pt x="827361" y="1253217"/>
                      <a:pt x="695616" y="1116311"/>
                    </a:cubicBezTo>
                    <a:cubicBezTo>
                      <a:pt x="584950" y="1226889"/>
                      <a:pt x="484823" y="1332201"/>
                      <a:pt x="384697" y="1442779"/>
                    </a:cubicBezTo>
                    <a:cubicBezTo>
                      <a:pt x="374157" y="1453311"/>
                      <a:pt x="368887" y="1474373"/>
                      <a:pt x="368887" y="1495436"/>
                    </a:cubicBezTo>
                    <a:cubicBezTo>
                      <a:pt x="368887" y="1495436"/>
                      <a:pt x="368887" y="1495436"/>
                      <a:pt x="279300" y="1495436"/>
                    </a:cubicBezTo>
                    <a:cubicBezTo>
                      <a:pt x="179174" y="1390123"/>
                      <a:pt x="89587" y="1300608"/>
                      <a:pt x="0" y="1211092"/>
                    </a:cubicBezTo>
                    <a:cubicBezTo>
                      <a:pt x="0" y="1211092"/>
                      <a:pt x="0" y="1211092"/>
                      <a:pt x="5270" y="1163702"/>
                    </a:cubicBezTo>
                    <a:cubicBezTo>
                      <a:pt x="5270" y="1163702"/>
                      <a:pt x="5270" y="1168967"/>
                      <a:pt x="10540" y="1168967"/>
                    </a:cubicBezTo>
                    <a:cubicBezTo>
                      <a:pt x="126476" y="1042592"/>
                      <a:pt x="226602" y="937280"/>
                      <a:pt x="326729" y="837233"/>
                    </a:cubicBezTo>
                    <a:cubicBezTo>
                      <a:pt x="368887" y="800374"/>
                      <a:pt x="363617" y="768780"/>
                      <a:pt x="326729" y="731921"/>
                    </a:cubicBezTo>
                    <a:cubicBezTo>
                      <a:pt x="237142" y="647671"/>
                      <a:pt x="147555" y="552890"/>
                      <a:pt x="57968" y="468640"/>
                    </a:cubicBezTo>
                    <a:cubicBezTo>
                      <a:pt x="47429" y="458109"/>
                      <a:pt x="26349" y="458109"/>
                      <a:pt x="5270" y="458109"/>
                    </a:cubicBezTo>
                    <a:cubicBezTo>
                      <a:pt x="5270" y="458109"/>
                      <a:pt x="5270" y="458109"/>
                      <a:pt x="5270" y="405453"/>
                    </a:cubicBezTo>
                    <a:cubicBezTo>
                      <a:pt x="137015" y="258015"/>
                      <a:pt x="247682" y="131641"/>
                      <a:pt x="363617" y="0"/>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nvGrpSpPr>
              <p:cNvPr id="50" name="组合 49">
                <a:extLst>
                  <a:ext uri="{FF2B5EF4-FFF2-40B4-BE49-F238E27FC236}">
                    <a16:creationId xmlns:a16="http://schemas.microsoft.com/office/drawing/2014/main" id="{82CC2D1D-5E0B-4CDA-8DD5-EF9882C2FB35}"/>
                  </a:ext>
                </a:extLst>
              </p:cNvPr>
              <p:cNvGrpSpPr>
                <a:grpSpLocks noChangeAspect="1"/>
              </p:cNvGrpSpPr>
              <p:nvPr/>
            </p:nvGrpSpPr>
            <p:grpSpPr>
              <a:xfrm>
                <a:off x="6594687" y="3110690"/>
                <a:ext cx="312886" cy="266228"/>
                <a:chOff x="7909299" y="3772690"/>
                <a:chExt cx="667095" cy="567616"/>
              </a:xfrm>
              <a:solidFill>
                <a:schemeClr val="bg1"/>
              </a:solidFill>
            </p:grpSpPr>
            <p:sp>
              <p:nvSpPr>
                <p:cNvPr id="51" name="Freeform 16">
                  <a:extLst>
                    <a:ext uri="{FF2B5EF4-FFF2-40B4-BE49-F238E27FC236}">
                      <a16:creationId xmlns:a16="http://schemas.microsoft.com/office/drawing/2014/main" id="{8734F368-6163-484A-97A8-41EC9D8C906C}"/>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52" name="Freeform 17">
                  <a:extLst>
                    <a:ext uri="{FF2B5EF4-FFF2-40B4-BE49-F238E27FC236}">
                      <a16:creationId xmlns:a16="http://schemas.microsoft.com/office/drawing/2014/main" id="{7777E6C8-5627-47F1-BA4E-2AA34C0FE538}"/>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grpSp>
          <p:nvGrpSpPr>
            <p:cNvPr id="30" name="组合 29">
              <a:extLst>
                <a:ext uri="{FF2B5EF4-FFF2-40B4-BE49-F238E27FC236}">
                  <a16:creationId xmlns:a16="http://schemas.microsoft.com/office/drawing/2014/main" id="{F9A85314-E957-4C8E-88FE-E4CF4E95FC07}"/>
                </a:ext>
              </a:extLst>
            </p:cNvPr>
            <p:cNvGrpSpPr/>
            <p:nvPr/>
          </p:nvGrpSpPr>
          <p:grpSpPr>
            <a:xfrm>
              <a:off x="4610101" y="2464536"/>
              <a:ext cx="1467165" cy="1475548"/>
              <a:chOff x="4610101" y="2464536"/>
              <a:chExt cx="1467165" cy="1475548"/>
            </a:xfrm>
          </p:grpSpPr>
          <p:sp>
            <p:nvSpPr>
              <p:cNvPr id="31" name="Freeform 5">
                <a:extLst>
                  <a:ext uri="{FF2B5EF4-FFF2-40B4-BE49-F238E27FC236}">
                    <a16:creationId xmlns:a16="http://schemas.microsoft.com/office/drawing/2014/main" id="{DF332DB9-B67C-4A31-B963-E17653A5CB74}"/>
                  </a:ext>
                </a:extLst>
              </p:cNvPr>
              <p:cNvSpPr>
                <a:spLocks/>
              </p:cNvSpPr>
              <p:nvPr/>
            </p:nvSpPr>
            <p:spPr bwMode="auto">
              <a:xfrm>
                <a:off x="4610101" y="2464536"/>
                <a:ext cx="1467165" cy="1475548"/>
              </a:xfrm>
              <a:custGeom>
                <a:avLst/>
                <a:gdLst>
                  <a:gd name="T0" fmla="*/ 82 w 278"/>
                  <a:gd name="T1" fmla="*/ 278 h 280"/>
                  <a:gd name="T2" fmla="*/ 149 w 278"/>
                  <a:gd name="T3" fmla="*/ 209 h 280"/>
                  <a:gd name="T4" fmla="*/ 209 w 278"/>
                  <a:gd name="T5" fmla="*/ 272 h 280"/>
                  <a:gd name="T6" fmla="*/ 210 w 278"/>
                  <a:gd name="T7" fmla="*/ 279 h 280"/>
                  <a:gd name="T8" fmla="*/ 221 w 278"/>
                  <a:gd name="T9" fmla="*/ 280 h 280"/>
                  <a:gd name="T10" fmla="*/ 276 w 278"/>
                  <a:gd name="T11" fmla="*/ 224 h 280"/>
                  <a:gd name="T12" fmla="*/ 277 w 278"/>
                  <a:gd name="T13" fmla="*/ 226 h 280"/>
                  <a:gd name="T14" fmla="*/ 278 w 278"/>
                  <a:gd name="T15" fmla="*/ 217 h 280"/>
                  <a:gd name="T16" fmla="*/ 217 w 278"/>
                  <a:gd name="T17" fmla="*/ 153 h 280"/>
                  <a:gd name="T18" fmla="*/ 218 w 278"/>
                  <a:gd name="T19" fmla="*/ 137 h 280"/>
                  <a:gd name="T20" fmla="*/ 270 w 278"/>
                  <a:gd name="T21" fmla="*/ 85 h 280"/>
                  <a:gd name="T22" fmla="*/ 278 w 278"/>
                  <a:gd name="T23" fmla="*/ 83 h 280"/>
                  <a:gd name="T24" fmla="*/ 278 w 278"/>
                  <a:gd name="T25" fmla="*/ 73 h 280"/>
                  <a:gd name="T26" fmla="*/ 276 w 278"/>
                  <a:gd name="T27" fmla="*/ 76 h 280"/>
                  <a:gd name="T28" fmla="*/ 211 w 278"/>
                  <a:gd name="T29" fmla="*/ 0 h 280"/>
                  <a:gd name="T30" fmla="*/ 202 w 278"/>
                  <a:gd name="T31" fmla="*/ 3 h 280"/>
                  <a:gd name="T32" fmla="*/ 8 w 278"/>
                  <a:gd name="T33" fmla="*/ 196 h 280"/>
                  <a:gd name="T34" fmla="*/ 10 w 278"/>
                  <a:gd name="T35" fmla="*/ 216 h 280"/>
                  <a:gd name="T36" fmla="*/ 75 w 278"/>
                  <a:gd name="T37" fmla="*/ 279 h 280"/>
                  <a:gd name="T38" fmla="*/ 83 w 278"/>
                  <a:gd name="T39" fmla="*/ 279 h 280"/>
                  <a:gd name="T40" fmla="*/ 82 w 278"/>
                  <a:gd name="T41"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8" h="280">
                    <a:moveTo>
                      <a:pt x="82" y="278"/>
                    </a:moveTo>
                    <a:cubicBezTo>
                      <a:pt x="102" y="257"/>
                      <a:pt x="124" y="235"/>
                      <a:pt x="149" y="209"/>
                    </a:cubicBezTo>
                    <a:cubicBezTo>
                      <a:pt x="169" y="229"/>
                      <a:pt x="189" y="250"/>
                      <a:pt x="209" y="272"/>
                    </a:cubicBezTo>
                    <a:cubicBezTo>
                      <a:pt x="210" y="273"/>
                      <a:pt x="211" y="276"/>
                      <a:pt x="210" y="279"/>
                    </a:cubicBezTo>
                    <a:cubicBezTo>
                      <a:pt x="221" y="280"/>
                      <a:pt x="221" y="280"/>
                      <a:pt x="221" y="280"/>
                    </a:cubicBezTo>
                    <a:cubicBezTo>
                      <a:pt x="242" y="259"/>
                      <a:pt x="260" y="241"/>
                      <a:pt x="276" y="224"/>
                    </a:cubicBezTo>
                    <a:cubicBezTo>
                      <a:pt x="277" y="225"/>
                      <a:pt x="277" y="225"/>
                      <a:pt x="277" y="226"/>
                    </a:cubicBezTo>
                    <a:cubicBezTo>
                      <a:pt x="278" y="217"/>
                      <a:pt x="278" y="217"/>
                      <a:pt x="278" y="217"/>
                    </a:cubicBezTo>
                    <a:cubicBezTo>
                      <a:pt x="255" y="194"/>
                      <a:pt x="236" y="174"/>
                      <a:pt x="217" y="153"/>
                    </a:cubicBezTo>
                    <a:cubicBezTo>
                      <a:pt x="214" y="150"/>
                      <a:pt x="215" y="140"/>
                      <a:pt x="218" y="137"/>
                    </a:cubicBezTo>
                    <a:cubicBezTo>
                      <a:pt x="234" y="119"/>
                      <a:pt x="252" y="101"/>
                      <a:pt x="270" y="85"/>
                    </a:cubicBezTo>
                    <a:cubicBezTo>
                      <a:pt x="272" y="83"/>
                      <a:pt x="275" y="83"/>
                      <a:pt x="278" y="83"/>
                    </a:cubicBezTo>
                    <a:cubicBezTo>
                      <a:pt x="278" y="73"/>
                      <a:pt x="278" y="73"/>
                      <a:pt x="278" y="73"/>
                    </a:cubicBezTo>
                    <a:cubicBezTo>
                      <a:pt x="277" y="74"/>
                      <a:pt x="277" y="75"/>
                      <a:pt x="276" y="76"/>
                    </a:cubicBezTo>
                    <a:cubicBezTo>
                      <a:pt x="252" y="48"/>
                      <a:pt x="231" y="23"/>
                      <a:pt x="211" y="0"/>
                    </a:cubicBezTo>
                    <a:cubicBezTo>
                      <a:pt x="205" y="2"/>
                      <a:pt x="203" y="3"/>
                      <a:pt x="202" y="3"/>
                    </a:cubicBezTo>
                    <a:cubicBezTo>
                      <a:pt x="138" y="68"/>
                      <a:pt x="73" y="132"/>
                      <a:pt x="8" y="196"/>
                    </a:cubicBezTo>
                    <a:cubicBezTo>
                      <a:pt x="0" y="204"/>
                      <a:pt x="3" y="210"/>
                      <a:pt x="10" y="216"/>
                    </a:cubicBezTo>
                    <a:cubicBezTo>
                      <a:pt x="30" y="235"/>
                      <a:pt x="50" y="255"/>
                      <a:pt x="75" y="279"/>
                    </a:cubicBezTo>
                    <a:cubicBezTo>
                      <a:pt x="83" y="279"/>
                      <a:pt x="83" y="279"/>
                      <a:pt x="83" y="279"/>
                    </a:cubicBezTo>
                    <a:cubicBezTo>
                      <a:pt x="82" y="278"/>
                      <a:pt x="82" y="278"/>
                      <a:pt x="82" y="278"/>
                    </a:cubicBez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980AAEA7-FB2A-4C30-9A5A-B1A70DAAEA60}"/>
                  </a:ext>
                </a:extLst>
              </p:cNvPr>
              <p:cNvGrpSpPr/>
              <p:nvPr/>
            </p:nvGrpSpPr>
            <p:grpSpPr>
              <a:xfrm>
                <a:off x="5321157" y="3076175"/>
                <a:ext cx="295624" cy="295912"/>
                <a:chOff x="5240338" y="2657475"/>
                <a:chExt cx="1630363" cy="1631951"/>
              </a:xfrm>
              <a:solidFill>
                <a:schemeClr val="bg1"/>
              </a:solidFill>
            </p:grpSpPr>
            <p:sp>
              <p:nvSpPr>
                <p:cNvPr id="33" name="Freeform 5">
                  <a:extLst>
                    <a:ext uri="{FF2B5EF4-FFF2-40B4-BE49-F238E27FC236}">
                      <a16:creationId xmlns:a16="http://schemas.microsoft.com/office/drawing/2014/main" id="{F93AC804-1CA6-4C87-95C8-A8A59ACD518A}"/>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38" name="Freeform 6">
                  <a:extLst>
                    <a:ext uri="{FF2B5EF4-FFF2-40B4-BE49-F238E27FC236}">
                      <a16:creationId xmlns:a16="http://schemas.microsoft.com/office/drawing/2014/main" id="{365821B4-03AA-4F7F-BE1E-759075229468}"/>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39" name="Freeform 7">
                  <a:extLst>
                    <a:ext uri="{FF2B5EF4-FFF2-40B4-BE49-F238E27FC236}">
                      <a16:creationId xmlns:a16="http://schemas.microsoft.com/office/drawing/2014/main" id="{136B00F3-BE45-4193-8563-531AC9AD2877}"/>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40" name="Freeform 8">
                  <a:extLst>
                    <a:ext uri="{FF2B5EF4-FFF2-40B4-BE49-F238E27FC236}">
                      <a16:creationId xmlns:a16="http://schemas.microsoft.com/office/drawing/2014/main" id="{5EF048AE-3997-4820-B339-9429F0ECFC43}"/>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4952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ppt_y</p:attrName>
                                        </p:attrNameLst>
                                      </p:cBhvr>
                                      <p:tavLst>
                                        <p:tav tm="0">
                                          <p:val>
                                            <p:strVal val="#ppt_y-#ppt_h*1.125000"/>
                                          </p:val>
                                        </p:tav>
                                        <p:tav tm="100000">
                                          <p:val>
                                            <p:strVal val="#ppt_y"/>
                                          </p:val>
                                        </p:tav>
                                      </p:tavLst>
                                    </p:anim>
                                    <p:animEffect transition="in" filter="wipe(down)">
                                      <p:cBhvr>
                                        <p:cTn id="18" dur="500"/>
                                        <p:tgtEl>
                                          <p:spTgt spid="21"/>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5" y="2400825"/>
            <a:ext cx="4348468" cy="1203355"/>
            <a:chOff x="6081486" y="800550"/>
            <a:chExt cx="4348468" cy="1203355"/>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584775"/>
            </a:xfrm>
            <a:prstGeom prst="rect">
              <a:avLst/>
            </a:prstGeom>
            <a:noFill/>
            <a:effectLst/>
          </p:spPr>
          <p:txBody>
            <a:bodyPr wrap="square" rtlCol="0">
              <a:spAutoFit/>
            </a:bodyPr>
            <a:lstStyle/>
            <a:p>
              <a:endParaRPr lang="zh-CN" altLang="en-US" sz="3200" dirty="0">
                <a:solidFill>
                  <a:srgbClr val="55C0AF"/>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6" y="1296019"/>
              <a:ext cx="3837214" cy="707886"/>
            </a:xfrm>
            <a:prstGeom prst="rect">
              <a:avLst/>
            </a:prstGeom>
            <a:noFill/>
          </p:spPr>
          <p:txBody>
            <a:bodyPr wrap="square" rtlCol="0">
              <a:spAutoFit/>
            </a:bodyPr>
            <a:lstStyle/>
            <a:p>
              <a:r>
                <a:rPr lang="zh-CN" altLang="en-US" sz="4000" b="1" dirty="0">
                  <a:solidFill>
                    <a:schemeClr val="accent1"/>
                  </a:solidFill>
                  <a:latin typeface="微软雅黑" pitchFamily="34" charset="-122"/>
                  <a:ea typeface="微软雅黑" pitchFamily="34" charset="-122"/>
                </a:rPr>
                <a:t>竞赛背景及内容</a:t>
              </a: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601643"/>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1</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213719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ppt_x</p:attrName>
                                            </p:attrNameLst>
                                          </p:cBhvr>
                                          <p:tavLst>
                                            <p:tav tm="0">
                                              <p:val>
                                                <p:strVal val="#ppt_x-#ppt_w*1.125000"/>
                                              </p:val>
                                            </p:tav>
                                            <p:tav tm="100000">
                                              <p:val>
                                                <p:strVal val="#ppt_x"/>
                                              </p:val>
                                            </p:tav>
                                          </p:tavLst>
                                        </p:anim>
                                        <p:animEffect transition="in" filter="wipe(right)">
                                          <p:cBhvr>
                                            <p:cTn id="22" dur="500"/>
                                            <p:tgtEl>
                                              <p:spTgt spid="14"/>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ppt_x</p:attrName>
                                            </p:attrNameLst>
                                          </p:cBhvr>
                                          <p:tavLst>
                                            <p:tav tm="0">
                                              <p:val>
                                                <p:strVal val="#ppt_x-#ppt_w*1.125000"/>
                                              </p:val>
                                            </p:tav>
                                            <p:tav tm="100000">
                                              <p:val>
                                                <p:strVal val="#ppt_x"/>
                                              </p:val>
                                            </p:tav>
                                          </p:tavLst>
                                        </p:anim>
                                        <p:animEffect transition="in" filter="wipe(right)">
                                          <p:cBhvr>
                                            <p:cTn id="27" dur="500"/>
                                            <p:tgtEl>
                                              <p:spTgt spid="15"/>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ppt_x</p:attrName>
                                            </p:attrNameLst>
                                          </p:cBhvr>
                                          <p:tavLst>
                                            <p:tav tm="0">
                                              <p:val>
                                                <p:strVal val="#ppt_x-#ppt_w*1.125000"/>
                                              </p:val>
                                            </p:tav>
                                            <p:tav tm="100000">
                                              <p:val>
                                                <p:strVal val="#ppt_x"/>
                                              </p:val>
                                            </p:tav>
                                          </p:tavLst>
                                        </p:anim>
                                        <p:animEffect transition="in" filter="wipe(right)">
                                          <p:cBhvr>
                                            <p:cTn id="32" dur="500"/>
                                            <p:tgtEl>
                                              <p:spTgt spid="16"/>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3322555" cy="622368"/>
            <a:chOff x="956666" y="3447854"/>
            <a:chExt cx="3322555"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1581046" y="3447854"/>
              <a:ext cx="2698175" cy="523220"/>
            </a:xfrm>
            <a:prstGeom prst="rect">
              <a:avLst/>
            </a:prstGeom>
            <a:noFill/>
          </p:spPr>
          <p:txBody>
            <a:bodyPr wrap="none" rtlCol="0" anchor="t" anchorCtr="1">
              <a:spAutoFit/>
            </a:bodyPr>
            <a:lstStyle/>
            <a:p>
              <a:r>
                <a:rPr lang="zh-CN" altLang="en-US" sz="2800" b="1" dirty="0">
                  <a:solidFill>
                    <a:schemeClr val="accent1"/>
                  </a:solidFill>
                  <a:latin typeface="微软雅黑" pitchFamily="34" charset="-122"/>
                  <a:ea typeface="微软雅黑" pitchFamily="34" charset="-122"/>
                </a:rPr>
                <a:t>竞赛背景及内容</a:t>
              </a: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BFD237A4-C51E-42AE-9964-2D01E8A2F1A4}"/>
              </a:ext>
            </a:extLst>
          </p:cNvPr>
          <p:cNvSpPr txBox="1"/>
          <p:nvPr/>
        </p:nvSpPr>
        <p:spPr>
          <a:xfrm>
            <a:off x="5666899" y="2078392"/>
            <a:ext cx="5905562" cy="2862322"/>
          </a:xfrm>
          <a:prstGeom prst="rect">
            <a:avLst/>
          </a:prstGeom>
          <a:noFill/>
        </p:spPr>
        <p:txBody>
          <a:bodyPr wrap="square">
            <a:spAutoFit/>
          </a:bodyPr>
          <a:lstStyle/>
          <a:p>
            <a:r>
              <a:rPr lang="zh-CN" altLang="en-US" sz="2000" b="0" i="0" dirty="0">
                <a:solidFill>
                  <a:srgbClr val="373D41"/>
                </a:solidFill>
                <a:effectLst/>
                <a:latin typeface="微软雅黑" panose="020B0503020204020204" pitchFamily="34" charset="-122"/>
                <a:ea typeface="微软雅黑" panose="020B0503020204020204" pitchFamily="34" charset="-122"/>
              </a:rPr>
              <a:t>       在互联网世界中，图片是传递信息的重要媒介。特别是电子商务，社交，搜索等领域，每天都有数以亿兆级别的图像在传播。图片文字识别（</a:t>
            </a:r>
            <a:r>
              <a:rPr lang="en-US" altLang="zh-CN" sz="2000" b="0" i="0" dirty="0">
                <a:solidFill>
                  <a:srgbClr val="373D41"/>
                </a:solidFill>
                <a:effectLst/>
                <a:latin typeface="微软雅黑" panose="020B0503020204020204" pitchFamily="34" charset="-122"/>
                <a:ea typeface="微软雅黑" panose="020B0503020204020204" pitchFamily="34" charset="-122"/>
              </a:rPr>
              <a:t>OCR</a:t>
            </a:r>
            <a:r>
              <a:rPr lang="zh-CN" altLang="en-US" sz="2000" b="0" i="0" dirty="0">
                <a:solidFill>
                  <a:srgbClr val="373D41"/>
                </a:solidFill>
                <a:effectLst/>
                <a:latin typeface="微软雅黑" panose="020B0503020204020204" pitchFamily="34" charset="-122"/>
                <a:ea typeface="微软雅黑" panose="020B0503020204020204" pitchFamily="34" charset="-122"/>
              </a:rPr>
              <a:t>）在商业领域有重要的应用价值，是数据信息化和线上线下打通的基础，也是学术界的研究热点。然而，研究领域尚没有基于网络图片的、以中文为主的</a:t>
            </a:r>
            <a:r>
              <a:rPr lang="en-US" altLang="zh-CN" sz="2000" b="0" i="0" dirty="0">
                <a:solidFill>
                  <a:srgbClr val="373D41"/>
                </a:solidFill>
                <a:effectLst/>
                <a:latin typeface="微软雅黑" panose="020B0503020204020204" pitchFamily="34" charset="-122"/>
                <a:ea typeface="微软雅黑" panose="020B0503020204020204" pitchFamily="34" charset="-122"/>
              </a:rPr>
              <a:t>OCR</a:t>
            </a:r>
            <a:r>
              <a:rPr lang="zh-CN" altLang="en-US" sz="2000" b="0" i="0" dirty="0">
                <a:solidFill>
                  <a:srgbClr val="373D41"/>
                </a:solidFill>
                <a:effectLst/>
                <a:latin typeface="微软雅黑" panose="020B0503020204020204" pitchFamily="34" charset="-122"/>
                <a:ea typeface="微软雅黑" panose="020B0503020204020204" pitchFamily="34" charset="-122"/>
              </a:rPr>
              <a:t>数据集。本竞赛将公开基于网络图片的中英混合数据集，该数据集数据量充分，涵盖几十种字体，几个到几百像素字号，多种版式，较多干扰背景</a:t>
            </a:r>
            <a:r>
              <a:rPr lang="zh-CN" altLang="en-US" sz="2000" dirty="0">
                <a:solidFill>
                  <a:srgbClr val="373D41"/>
                </a:solidFill>
                <a:latin typeface="微软雅黑" panose="020B0503020204020204" pitchFamily="34" charset="-122"/>
                <a:ea typeface="微软雅黑" panose="020B0503020204020204" pitchFamily="34" charset="-122"/>
              </a:rPr>
              <a:t>。</a:t>
            </a:r>
            <a:endParaRPr lang="en-US" altLang="zh-CN" sz="2000" dirty="0">
              <a:solidFill>
                <a:srgbClr val="373D41"/>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671082EA-19D2-44D0-ACFC-6695366CD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075" y="1664943"/>
            <a:ext cx="3719110" cy="368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9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9" cy="622368"/>
            <a:chOff x="956666" y="3447854"/>
            <a:chExt cx="2989129" cy="622368"/>
          </a:xfrm>
        </p:grpSpPr>
        <p:sp>
          <p:nvSpPr>
            <p:cNvPr id="8" name="TextBox 38">
              <a:extLst>
                <a:ext uri="{FF2B5EF4-FFF2-40B4-BE49-F238E27FC236}">
                  <a16:creationId xmlns:a16="http://schemas.microsoft.com/office/drawing/2014/main" id="{C53C28E3-DC0F-4C61-A42D-5AC7B5E4C36E}"/>
                </a:ext>
              </a:extLst>
            </p:cNvPr>
            <p:cNvSpPr txBox="1"/>
            <p:nvPr/>
          </p:nvSpPr>
          <p:spPr>
            <a:xfrm>
              <a:off x="2017061" y="3447854"/>
              <a:ext cx="1928734" cy="523220"/>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竞赛要求</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15016ED3-1FC1-46AF-BB1A-054846048834}"/>
              </a:ext>
            </a:extLst>
          </p:cNvPr>
          <p:cNvSpPr/>
          <p:nvPr/>
        </p:nvSpPr>
        <p:spPr>
          <a:xfrm>
            <a:off x="215900" y="1661179"/>
            <a:ext cx="5724644" cy="369332"/>
          </a:xfrm>
          <a:prstGeom prst="rect">
            <a:avLst/>
          </a:prstGeom>
        </p:spPr>
        <p:txBody>
          <a:bodyPr wrap="none">
            <a:spAutoFit/>
          </a:bodyPr>
          <a:lstStyle/>
          <a:p>
            <a:r>
              <a:rPr lang="zh-CN" altLang="en-US" dirty="0"/>
              <a:t>网络图像的文本检测：检测并定位图像中的文字行位置</a:t>
            </a:r>
          </a:p>
        </p:txBody>
      </p:sp>
      <p:sp>
        <p:nvSpPr>
          <p:cNvPr id="3" name="矩形 2">
            <a:extLst>
              <a:ext uri="{FF2B5EF4-FFF2-40B4-BE49-F238E27FC236}">
                <a16:creationId xmlns:a16="http://schemas.microsoft.com/office/drawing/2014/main" id="{7D844B8C-C06A-4B94-89B3-98E078D2877F}"/>
              </a:ext>
            </a:extLst>
          </p:cNvPr>
          <p:cNvSpPr/>
          <p:nvPr/>
        </p:nvSpPr>
        <p:spPr>
          <a:xfrm>
            <a:off x="6788990" y="2225985"/>
            <a:ext cx="3791790" cy="1477328"/>
          </a:xfrm>
          <a:prstGeom prst="rect">
            <a:avLst/>
          </a:prstGeom>
        </p:spPr>
        <p:txBody>
          <a:bodyPr wrap="square">
            <a:spAutoFit/>
          </a:bodyPr>
          <a:lstStyle/>
          <a:p>
            <a:r>
              <a:rPr lang="zh-CN" altLang="en-US" b="1" dirty="0"/>
              <a:t>训练集</a:t>
            </a:r>
            <a:r>
              <a:rPr lang="zh-CN" altLang="en-US" dirty="0"/>
              <a:t>：</a:t>
            </a:r>
          </a:p>
          <a:p>
            <a:endParaRPr lang="zh-CN" altLang="en-US" dirty="0"/>
          </a:p>
          <a:p>
            <a:r>
              <a:rPr lang="zh-CN" altLang="en-US" dirty="0"/>
              <a:t>对于每个图像，只需要用</a:t>
            </a:r>
            <a:r>
              <a:rPr lang="en-US" altLang="zh-CN" dirty="0"/>
              <a:t>[</a:t>
            </a:r>
            <a:r>
              <a:rPr lang="zh-CN" altLang="en-US" dirty="0"/>
              <a:t>图像文件名</a:t>
            </a:r>
            <a:r>
              <a:rPr lang="en-US" altLang="zh-CN" dirty="0"/>
              <a:t>] .txt</a:t>
            </a:r>
            <a:r>
              <a:rPr lang="zh-CN" altLang="en-US" dirty="0"/>
              <a:t>里的坐标信息。即： </a:t>
            </a:r>
            <a:r>
              <a:rPr lang="en-US" altLang="zh-CN" dirty="0"/>
              <a:t>X1</a:t>
            </a:r>
            <a:r>
              <a:rPr lang="zh-CN" altLang="en-US" dirty="0"/>
              <a:t>，</a:t>
            </a:r>
            <a:r>
              <a:rPr lang="en-US" altLang="zh-CN" dirty="0"/>
              <a:t>Y1</a:t>
            </a:r>
            <a:r>
              <a:rPr lang="zh-CN" altLang="en-US" dirty="0"/>
              <a:t>，</a:t>
            </a:r>
            <a:r>
              <a:rPr lang="en-US" altLang="zh-CN" dirty="0"/>
              <a:t>X2</a:t>
            </a:r>
            <a:r>
              <a:rPr lang="zh-CN" altLang="en-US" dirty="0"/>
              <a:t>，</a:t>
            </a:r>
            <a:r>
              <a:rPr lang="en-US" altLang="zh-CN" dirty="0"/>
              <a:t>Y2</a:t>
            </a:r>
            <a:r>
              <a:rPr lang="zh-CN" altLang="en-US" dirty="0"/>
              <a:t>，</a:t>
            </a:r>
            <a:r>
              <a:rPr lang="en-US" altLang="zh-CN" dirty="0"/>
              <a:t>X3</a:t>
            </a:r>
            <a:r>
              <a:rPr lang="zh-CN" altLang="en-US" dirty="0"/>
              <a:t>，</a:t>
            </a:r>
            <a:r>
              <a:rPr lang="en-US" altLang="zh-CN" dirty="0"/>
              <a:t>Y3</a:t>
            </a:r>
            <a:r>
              <a:rPr lang="zh-CN" altLang="en-US" dirty="0"/>
              <a:t>，</a:t>
            </a:r>
            <a:r>
              <a:rPr lang="en-US" altLang="zh-CN" dirty="0"/>
              <a:t>X4</a:t>
            </a:r>
            <a:r>
              <a:rPr lang="zh-CN" altLang="en-US" dirty="0"/>
              <a:t>，</a:t>
            </a:r>
            <a:r>
              <a:rPr lang="en-US" altLang="zh-CN" dirty="0"/>
              <a:t>Y4</a:t>
            </a:r>
            <a:r>
              <a:rPr lang="zh-CN" altLang="en-US" dirty="0"/>
              <a:t>。</a:t>
            </a:r>
          </a:p>
        </p:txBody>
      </p:sp>
      <p:sp>
        <p:nvSpPr>
          <p:cNvPr id="4" name="矩形 3">
            <a:extLst>
              <a:ext uri="{FF2B5EF4-FFF2-40B4-BE49-F238E27FC236}">
                <a16:creationId xmlns:a16="http://schemas.microsoft.com/office/drawing/2014/main" id="{9B0C2EEB-0FB3-41AF-BB17-8DCD890EF414}"/>
              </a:ext>
            </a:extLst>
          </p:cNvPr>
          <p:cNvSpPr/>
          <p:nvPr/>
        </p:nvSpPr>
        <p:spPr>
          <a:xfrm>
            <a:off x="6788990" y="3842266"/>
            <a:ext cx="5187110" cy="1477328"/>
          </a:xfrm>
          <a:prstGeom prst="rect">
            <a:avLst/>
          </a:prstGeom>
        </p:spPr>
        <p:txBody>
          <a:bodyPr wrap="square">
            <a:spAutoFit/>
          </a:bodyPr>
          <a:lstStyle/>
          <a:p>
            <a:r>
              <a:rPr lang="zh-CN" altLang="en-US" b="1" dirty="0"/>
              <a:t>测试集</a:t>
            </a:r>
            <a:r>
              <a:rPr lang="zh-CN" altLang="en-US" dirty="0"/>
              <a:t>：</a:t>
            </a:r>
            <a:endParaRPr lang="en-US" altLang="zh-CN" dirty="0"/>
          </a:p>
          <a:p>
            <a:endParaRPr lang="zh-CN" altLang="en-US" dirty="0"/>
          </a:p>
          <a:p>
            <a:r>
              <a:rPr lang="zh-CN" altLang="en-US" dirty="0"/>
              <a:t>输入：整图</a:t>
            </a:r>
          </a:p>
          <a:p>
            <a:r>
              <a:rPr lang="zh-CN" altLang="en-US" dirty="0"/>
              <a:t>输出：对于每一个检测到的文本框，按行将其顶点坐标输出到对应的</a:t>
            </a:r>
            <a:r>
              <a:rPr lang="en-US" altLang="zh-CN" dirty="0"/>
              <a:t>[</a:t>
            </a:r>
            <a:r>
              <a:rPr lang="zh-CN" altLang="en-US" dirty="0"/>
              <a:t>图像文件名</a:t>
            </a:r>
            <a:r>
              <a:rPr lang="en-US" altLang="zh-CN" dirty="0"/>
              <a:t>] .txt</a:t>
            </a:r>
            <a:r>
              <a:rPr lang="zh-CN" altLang="en-US" dirty="0"/>
              <a:t>中。</a:t>
            </a:r>
          </a:p>
        </p:txBody>
      </p:sp>
      <p:pic>
        <p:nvPicPr>
          <p:cNvPr id="1026" name="Picture 2">
            <a:extLst>
              <a:ext uri="{FF2B5EF4-FFF2-40B4-BE49-F238E27FC236}">
                <a16:creationId xmlns:a16="http://schemas.microsoft.com/office/drawing/2014/main" id="{D5E7AD2C-2561-4139-A0E0-BED8DDF1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574642"/>
            <a:ext cx="2566941" cy="2535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5C5AD1-BC39-4F4D-B7A6-CFDB49CC7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24" y="2574641"/>
            <a:ext cx="2886670" cy="2535249"/>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71067FA1-4213-4CDD-81BF-B86C1153E51E}"/>
              </a:ext>
            </a:extLst>
          </p:cNvPr>
          <p:cNvSpPr/>
          <p:nvPr/>
        </p:nvSpPr>
        <p:spPr>
          <a:xfrm>
            <a:off x="2997200" y="3636692"/>
            <a:ext cx="3937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999F4A0-8989-471F-B96B-67CF0606CAF5}"/>
              </a:ext>
            </a:extLst>
          </p:cNvPr>
          <p:cNvSpPr/>
          <p:nvPr/>
        </p:nvSpPr>
        <p:spPr>
          <a:xfrm>
            <a:off x="146050" y="5196821"/>
            <a:ext cx="6096000" cy="1200329"/>
          </a:xfrm>
          <a:prstGeom prst="rect">
            <a:avLst/>
          </a:prstGeom>
        </p:spPr>
        <p:txBody>
          <a:bodyPr>
            <a:spAutoFit/>
          </a:bodyPr>
          <a:lstStyle/>
          <a:p>
            <a:r>
              <a:rPr lang="en-US" altLang="zh-CN" dirty="0">
                <a:solidFill>
                  <a:srgbClr val="373D41"/>
                </a:solidFill>
                <a:latin typeface="微软雅黑" panose="020B0503020204020204" pitchFamily="34" charset="-122"/>
                <a:ea typeface="微软雅黑" panose="020B0503020204020204" pitchFamily="34" charset="-122"/>
              </a:rPr>
              <a:t> </a:t>
            </a:r>
            <a:r>
              <a:rPr lang="zh-CN" altLang="en-US" dirty="0">
                <a:solidFill>
                  <a:srgbClr val="373D41"/>
                </a:solidFill>
                <a:latin typeface="微软雅黑" panose="020B0503020204020204" pitchFamily="34" charset="-122"/>
                <a:ea typeface="微软雅黑" panose="020B0503020204020204" pitchFamily="34" charset="-122"/>
              </a:rPr>
              <a:t>竞赛提供</a:t>
            </a:r>
            <a:r>
              <a:rPr lang="en-US" altLang="zh-CN" dirty="0">
                <a:solidFill>
                  <a:srgbClr val="373D41"/>
                </a:solidFill>
                <a:latin typeface="微软雅黑" panose="020B0503020204020204" pitchFamily="34" charset="-122"/>
                <a:ea typeface="微软雅黑" panose="020B0503020204020204" pitchFamily="34" charset="-122"/>
              </a:rPr>
              <a:t>20000</a:t>
            </a:r>
            <a:r>
              <a:rPr lang="zh-CN" altLang="en-US" dirty="0">
                <a:solidFill>
                  <a:srgbClr val="373D41"/>
                </a:solidFill>
                <a:latin typeface="微软雅黑" panose="020B0503020204020204" pitchFamily="34" charset="-122"/>
                <a:ea typeface="微软雅黑" panose="020B0503020204020204" pitchFamily="34" charset="-122"/>
              </a:rPr>
              <a:t>张图像作为本次比赛的数据集。其中</a:t>
            </a:r>
            <a:r>
              <a:rPr lang="en-US" altLang="zh-CN" dirty="0">
                <a:solidFill>
                  <a:srgbClr val="373D41"/>
                </a:solidFill>
                <a:latin typeface="微软雅黑" panose="020B0503020204020204" pitchFamily="34" charset="-122"/>
                <a:ea typeface="微软雅黑" panose="020B0503020204020204" pitchFamily="34" charset="-122"/>
              </a:rPr>
              <a:t>50%</a:t>
            </a:r>
            <a:r>
              <a:rPr lang="zh-CN" altLang="en-US" dirty="0">
                <a:solidFill>
                  <a:srgbClr val="373D41"/>
                </a:solidFill>
                <a:latin typeface="微软雅黑" panose="020B0503020204020204" pitchFamily="34" charset="-122"/>
                <a:ea typeface="微软雅黑" panose="020B0503020204020204" pitchFamily="34" charset="-122"/>
              </a:rPr>
              <a:t>用来作为训练集，</a:t>
            </a:r>
            <a:r>
              <a:rPr lang="en-US" altLang="zh-CN" dirty="0">
                <a:solidFill>
                  <a:srgbClr val="373D41"/>
                </a:solidFill>
                <a:latin typeface="微软雅黑" panose="020B0503020204020204" pitchFamily="34" charset="-122"/>
                <a:ea typeface="微软雅黑" panose="020B0503020204020204" pitchFamily="34" charset="-122"/>
              </a:rPr>
              <a:t>50%</a:t>
            </a:r>
            <a:r>
              <a:rPr lang="zh-CN" altLang="en-US" dirty="0">
                <a:solidFill>
                  <a:srgbClr val="373D41"/>
                </a:solidFill>
                <a:latin typeface="微软雅黑" panose="020B0503020204020204" pitchFamily="34" charset="-122"/>
                <a:ea typeface="微软雅黑" panose="020B0503020204020204" pitchFamily="34" charset="-122"/>
              </a:rPr>
              <a:t>用来作为测试集。该数据集全部来源于网络图像，主要由合成图像，产品描述，网络广告构成。</a:t>
            </a:r>
            <a:endParaRPr lang="zh-CN" altLang="en-US" dirty="0"/>
          </a:p>
        </p:txBody>
      </p:sp>
    </p:spTree>
    <p:extLst>
      <p:ext uri="{BB962C8B-B14F-4D97-AF65-F5344CB8AC3E}">
        <p14:creationId xmlns:p14="http://schemas.microsoft.com/office/powerpoint/2010/main" val="1163661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5" y="2400825"/>
            <a:ext cx="4348468" cy="1203355"/>
            <a:chOff x="6081486" y="800550"/>
            <a:chExt cx="4348468" cy="1203355"/>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584775"/>
            </a:xfrm>
            <a:prstGeom prst="rect">
              <a:avLst/>
            </a:prstGeom>
            <a:noFill/>
            <a:effectLst/>
          </p:spPr>
          <p:txBody>
            <a:bodyPr wrap="square" rtlCol="0">
              <a:spAutoFit/>
            </a:bodyPr>
            <a:lstStyle/>
            <a:p>
              <a:endParaRPr lang="zh-CN" altLang="en-US" sz="3200" dirty="0">
                <a:solidFill>
                  <a:srgbClr val="55C0AF"/>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6" y="1296019"/>
              <a:ext cx="2804551" cy="707886"/>
            </a:xfrm>
            <a:prstGeom prst="rect">
              <a:avLst/>
            </a:prstGeom>
            <a:noFill/>
          </p:spPr>
          <p:txBody>
            <a:bodyPr wrap="square" rtlCol="0">
              <a:spAutoFit/>
            </a:bodyPr>
            <a:lstStyle/>
            <a:p>
              <a:r>
                <a:rPr lang="zh-CN" altLang="en-US" sz="4000" b="1" dirty="0">
                  <a:solidFill>
                    <a:schemeClr val="accent1"/>
                  </a:solidFill>
                  <a:latin typeface="微软雅黑" pitchFamily="34" charset="-122"/>
                  <a:ea typeface="微软雅黑" pitchFamily="34" charset="-122"/>
                </a:rPr>
                <a:t>模型训练</a:t>
              </a: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601643"/>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611065"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微软雅黑" panose="020B0503020204020204" pitchFamily="34" charset="-122"/>
                  <a:ea typeface="微软雅黑" panose="020B0503020204020204" pitchFamily="34" charset="-122"/>
                </a:rPr>
                <a:t>2</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9929704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ppt_x</p:attrName>
                                            </p:attrNameLst>
                                          </p:cBhvr>
                                          <p:tavLst>
                                            <p:tav tm="0">
                                              <p:val>
                                                <p:strVal val="#ppt_x-#ppt_w*1.125000"/>
                                              </p:val>
                                            </p:tav>
                                            <p:tav tm="100000">
                                              <p:val>
                                                <p:strVal val="#ppt_x"/>
                                              </p:val>
                                            </p:tav>
                                          </p:tavLst>
                                        </p:anim>
                                        <p:animEffect transition="in" filter="wipe(right)">
                                          <p:cBhvr>
                                            <p:cTn id="22" dur="500"/>
                                            <p:tgtEl>
                                              <p:spTgt spid="14"/>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ppt_x</p:attrName>
                                            </p:attrNameLst>
                                          </p:cBhvr>
                                          <p:tavLst>
                                            <p:tav tm="0">
                                              <p:val>
                                                <p:strVal val="#ppt_x-#ppt_w*1.125000"/>
                                              </p:val>
                                            </p:tav>
                                            <p:tav tm="100000">
                                              <p:val>
                                                <p:strVal val="#ppt_x"/>
                                              </p:val>
                                            </p:tav>
                                          </p:tavLst>
                                        </p:anim>
                                        <p:animEffect transition="in" filter="wipe(right)">
                                          <p:cBhvr>
                                            <p:cTn id="27" dur="500"/>
                                            <p:tgtEl>
                                              <p:spTgt spid="15"/>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ppt_x</p:attrName>
                                            </p:attrNameLst>
                                          </p:cBhvr>
                                          <p:tavLst>
                                            <p:tav tm="0">
                                              <p:val>
                                                <p:strVal val="#ppt_x-#ppt_w*1.125000"/>
                                              </p:val>
                                            </p:tav>
                                            <p:tav tm="100000">
                                              <p:val>
                                                <p:strVal val="#ppt_x"/>
                                              </p:val>
                                            </p:tav>
                                          </p:tavLst>
                                        </p:anim>
                                        <p:animEffect transition="in" filter="wipe(right)">
                                          <p:cBhvr>
                                            <p:cTn id="32" dur="500"/>
                                            <p:tgtEl>
                                              <p:spTgt spid="16"/>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ppt_x</p:attrName>
                                            </p:attrNameLst>
                                          </p:cBhvr>
                                          <p:tavLst>
                                            <p:tav tm="0">
                                              <p:val>
                                                <p:strVal val="#ppt_x-#ppt_w*1.125000"/>
                                              </p:val>
                                            </p:tav>
                                            <p:tav tm="100000">
                                              <p:val>
                                                <p:strVal val="#ppt_x"/>
                                              </p:val>
                                            </p:tav>
                                          </p:tavLst>
                                        </p:anim>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0" cy="646331"/>
            <a:chOff x="956666" y="3447854"/>
            <a:chExt cx="2989130"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2017062" y="3447854"/>
              <a:ext cx="1928734"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算法选择</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a:p>
              <a:pPr algn="ct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1" name="Picture 2">
            <a:extLst>
              <a:ext uri="{FF2B5EF4-FFF2-40B4-BE49-F238E27FC236}">
                <a16:creationId xmlns:a16="http://schemas.microsoft.com/office/drawing/2014/main" id="{08AE4E05-74A8-48DC-B2CB-F3FFAA907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23" y="2475442"/>
            <a:ext cx="2566941" cy="2535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FF4A7544-C2E1-49FE-A1E0-305836FCD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1447" y="2475441"/>
            <a:ext cx="2886670" cy="2535249"/>
          </a:xfrm>
          <a:prstGeom prst="rect">
            <a:avLst/>
          </a:prstGeom>
          <a:noFill/>
          <a:extLst>
            <a:ext uri="{909E8E84-426E-40DD-AFC4-6F175D3DCCD1}">
              <a14:hiddenFill xmlns:a14="http://schemas.microsoft.com/office/drawing/2010/main">
                <a:solidFill>
                  <a:srgbClr val="FFFFFF"/>
                </a:solidFill>
              </a14:hiddenFill>
            </a:ext>
          </a:extLst>
        </p:spPr>
      </p:pic>
      <p:sp>
        <p:nvSpPr>
          <p:cNvPr id="14" name="箭头: 右 13">
            <a:extLst>
              <a:ext uri="{FF2B5EF4-FFF2-40B4-BE49-F238E27FC236}">
                <a16:creationId xmlns:a16="http://schemas.microsoft.com/office/drawing/2014/main" id="{FEC68556-1112-4E18-83B0-D63B854CF1DD}"/>
              </a:ext>
            </a:extLst>
          </p:cNvPr>
          <p:cNvSpPr/>
          <p:nvPr/>
        </p:nvSpPr>
        <p:spPr>
          <a:xfrm>
            <a:off x="3299823" y="3537492"/>
            <a:ext cx="3937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A3C66B5-C2D1-4041-80FB-BA1494A764A4}"/>
              </a:ext>
            </a:extLst>
          </p:cNvPr>
          <p:cNvSpPr txBox="1"/>
          <p:nvPr/>
        </p:nvSpPr>
        <p:spPr>
          <a:xfrm>
            <a:off x="6919472" y="2614162"/>
            <a:ext cx="4572000" cy="2308324"/>
          </a:xfrm>
          <a:prstGeom prst="rect">
            <a:avLst/>
          </a:prstGeom>
          <a:noFill/>
        </p:spPr>
        <p:txBody>
          <a:bodyPr wrap="square" rtlCol="0">
            <a:spAutoFit/>
          </a:bodyPr>
          <a:lstStyle/>
          <a:p>
            <a:r>
              <a:rPr lang="zh-CN" altLang="en-US" dirty="0"/>
              <a:t>算法选择：</a:t>
            </a:r>
            <a:r>
              <a:rPr lang="en-US" altLang="zh-CN" dirty="0" err="1"/>
              <a:t>Advanced_East</a:t>
            </a:r>
            <a:endParaRPr lang="en-US" altLang="zh-CN" dirty="0"/>
          </a:p>
          <a:p>
            <a:endParaRPr lang="en-US" altLang="zh-CN" dirty="0"/>
          </a:p>
          <a:p>
            <a:r>
              <a:rPr lang="zh-CN" altLang="en-US" dirty="0"/>
              <a:t>该模型优点：</a:t>
            </a:r>
            <a:endParaRPr lang="en-US" altLang="zh-CN" dirty="0"/>
          </a:p>
          <a:p>
            <a:pPr marL="342900" indent="-342900">
              <a:buFont typeface="+mj-lt"/>
              <a:buAutoNum type="arabicPeriod"/>
            </a:pPr>
            <a:r>
              <a:rPr lang="zh-CN" altLang="en-US" dirty="0"/>
              <a:t>基于</a:t>
            </a:r>
            <a:r>
              <a:rPr lang="en-US" altLang="zh-CN" dirty="0"/>
              <a:t>EAST</a:t>
            </a:r>
            <a:r>
              <a:rPr lang="zh-CN" altLang="en-US" dirty="0"/>
              <a:t>的高级文本检测算法</a:t>
            </a:r>
          </a:p>
          <a:p>
            <a:pPr marL="342900" indent="-342900">
              <a:buFont typeface="+mj-lt"/>
              <a:buAutoNum type="arabicPeriod"/>
            </a:pPr>
            <a:r>
              <a:rPr lang="zh-CN" altLang="en-US" dirty="0"/>
              <a:t>容易训练模型</a:t>
            </a:r>
          </a:p>
          <a:p>
            <a:pPr marL="342900" indent="-342900">
              <a:buFont typeface="+mj-lt"/>
              <a:buAutoNum type="arabicPeriod"/>
            </a:pPr>
            <a:r>
              <a:rPr lang="zh-CN" altLang="en-US" dirty="0"/>
              <a:t>长文本预测更加准确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85550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28" cy="646331"/>
            <a:chOff x="956666" y="3447854"/>
            <a:chExt cx="2989128"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2017060" y="3447854"/>
              <a:ext cx="1928734"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模型训练</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a:p>
              <a:pPr algn="ct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1" name="Picture 2" descr="AdvancedEast网络拱门">
            <a:extLst>
              <a:ext uri="{FF2B5EF4-FFF2-40B4-BE49-F238E27FC236}">
                <a16:creationId xmlns:a16="http://schemas.microsoft.com/office/drawing/2014/main" id="{63E4595F-EDF0-442F-A5B0-47759CE11C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0543" y="1110074"/>
            <a:ext cx="6488200" cy="4866150"/>
          </a:xfrm>
          <a:prstGeom prst="rect">
            <a:avLst/>
          </a:prstGeom>
          <a:noFill/>
          <a:ln>
            <a:no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922AC41-D6BD-4564-A916-C9397D56F17E}"/>
                  </a:ext>
                </a:extLst>
              </p:cNvPr>
              <p:cNvSpPr/>
              <p:nvPr/>
            </p:nvSpPr>
            <p:spPr>
              <a:xfrm>
                <a:off x="6096000" y="1506835"/>
                <a:ext cx="5537200" cy="1316322"/>
              </a:xfrm>
              <a:prstGeom prst="rect">
                <a:avLst/>
              </a:prstGeom>
            </p:spPr>
            <p:txBody>
              <a:bodyPr wrap="square">
                <a:spAutoFit/>
              </a:bodyPr>
              <a:lstStyle/>
              <a:p>
                <a:r>
                  <a:rPr lang="zh-CN" altLang="en-US" dirty="0"/>
                  <a:t>该网络共分为三个部分：特征提取层、特征融合层和输出层。特征提取层提取图像当中</a:t>
                </a:r>
                <a:r>
                  <a:rPr lang="en-US" altLang="zh-CN" dirty="0"/>
                  <a:t>4</a:t>
                </a:r>
                <a:r>
                  <a:rPr lang="zh-CN" altLang="en-US" dirty="0"/>
                  <a:t>个特征图像，其大小分别为原图像的</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32</m:t>
                        </m:r>
                      </m:den>
                    </m:f>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16</m:t>
                        </m:r>
                      </m:den>
                    </m:f>
                    <m:r>
                      <a:rPr lang="zh-CN" altLang="en-US"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8</m:t>
                        </m:r>
                      </m:den>
                    </m:f>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4</m:t>
                        </m:r>
                      </m:den>
                    </m:f>
                    <m:r>
                      <a:rPr lang="zh-CN" altLang="en-US" i="1" smtClean="0">
                        <a:latin typeface="Cambria Math" panose="02040503050406030204" pitchFamily="18" charset="0"/>
                      </a:rPr>
                      <m:t>。</m:t>
                    </m:r>
                  </m:oMath>
                </a14:m>
                <a:r>
                  <a:rPr lang="zh-CN" altLang="en-US" dirty="0"/>
                  <a:t>特征融合包括上采样、特征融合。</a:t>
                </a:r>
                <a:endParaRPr lang="en-US" altLang="zh-CN" dirty="0"/>
              </a:p>
            </p:txBody>
          </p:sp>
        </mc:Choice>
        <mc:Fallback xmlns="">
          <p:sp>
            <p:nvSpPr>
              <p:cNvPr id="2" name="矩形 1">
                <a:extLst>
                  <a:ext uri="{FF2B5EF4-FFF2-40B4-BE49-F238E27FC236}">
                    <a16:creationId xmlns:a16="http://schemas.microsoft.com/office/drawing/2014/main" id="{8922AC41-D6BD-4564-A916-C9397D56F17E}"/>
                  </a:ext>
                </a:extLst>
              </p:cNvPr>
              <p:cNvSpPr>
                <a:spLocks noRot="1" noChangeAspect="1" noMove="1" noResize="1" noEditPoints="1" noAdjustHandles="1" noChangeArrowheads="1" noChangeShapeType="1" noTextEdit="1"/>
              </p:cNvSpPr>
              <p:nvPr/>
            </p:nvSpPr>
            <p:spPr>
              <a:xfrm>
                <a:off x="6096000" y="1506835"/>
                <a:ext cx="5537200" cy="1316322"/>
              </a:xfrm>
              <a:prstGeom prst="rect">
                <a:avLst/>
              </a:prstGeom>
              <a:blipFill>
                <a:blip r:embed="rId4"/>
                <a:stretch>
                  <a:fillRect l="-881" t="-2315" b="-648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5AC9D98-C2EC-48FF-B85D-DBD3CB86B465}"/>
              </a:ext>
            </a:extLst>
          </p:cNvPr>
          <p:cNvPicPr>
            <a:picLocks noChangeAspect="1"/>
          </p:cNvPicPr>
          <p:nvPr/>
        </p:nvPicPr>
        <p:blipFill>
          <a:blip r:embed="rId5"/>
          <a:stretch>
            <a:fillRect/>
          </a:stretch>
        </p:blipFill>
        <p:spPr>
          <a:xfrm>
            <a:off x="6096000" y="3429000"/>
            <a:ext cx="4448175" cy="1571625"/>
          </a:xfrm>
          <a:prstGeom prst="rect">
            <a:avLst/>
          </a:prstGeom>
        </p:spPr>
      </p:pic>
    </p:spTree>
    <p:extLst>
      <p:ext uri="{BB962C8B-B14F-4D97-AF65-F5344CB8AC3E}">
        <p14:creationId xmlns:p14="http://schemas.microsoft.com/office/powerpoint/2010/main" val="3869912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295974"/>
            <a:ext cx="2989130" cy="646331"/>
            <a:chOff x="956666" y="3447854"/>
            <a:chExt cx="2989130" cy="646331"/>
          </a:xfrm>
        </p:grpSpPr>
        <p:sp>
          <p:nvSpPr>
            <p:cNvPr id="8" name="TextBox 38">
              <a:extLst>
                <a:ext uri="{FF2B5EF4-FFF2-40B4-BE49-F238E27FC236}">
                  <a16:creationId xmlns:a16="http://schemas.microsoft.com/office/drawing/2014/main" id="{C53C28E3-DC0F-4C61-A42D-5AC7B5E4C36E}"/>
                </a:ext>
              </a:extLst>
            </p:cNvPr>
            <p:cNvSpPr txBox="1"/>
            <p:nvPr/>
          </p:nvSpPr>
          <p:spPr>
            <a:xfrm>
              <a:off x="2017062" y="3447854"/>
              <a:ext cx="1928734" cy="646331"/>
            </a:xfrm>
            <a:prstGeom prst="rect">
              <a:avLst/>
            </a:prstGeom>
            <a:noFill/>
          </p:spPr>
          <p:txBody>
            <a:bodyPr wrap="none" rtlCol="0" anchor="t" anchorCtr="1">
              <a:spAutoFit/>
            </a:bodyPr>
            <a:lstStyle/>
            <a:p>
              <a:pPr algn="ctr"/>
              <a:r>
                <a:rPr lang="zh-CN" altLang="en-US"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rPr>
                <a:t>模型训练</a:t>
              </a:r>
              <a:endParaRPr lang="en-US" altLang="zh-CN" sz="2800" b="1" spc="600" dirty="0">
                <a:solidFill>
                  <a:schemeClr val="bg1">
                    <a:lumMod val="50000"/>
                  </a:schemeClr>
                </a:solidFill>
                <a:latin typeface="微软雅黑" panose="020B0503020204020204" pitchFamily="34" charset="-122"/>
                <a:ea typeface="微软雅黑" panose="020B0503020204020204" pitchFamily="34" charset="-122"/>
                <a:cs typeface="Poppins SemiBold" charset="0"/>
              </a:endParaRPr>
            </a:p>
            <a:p>
              <a:pPr algn="ctr"/>
              <a:endParaRPr lang="zh-CN" altLang="en-US" sz="800" b="1" cap="all" spc="600" dirty="0">
                <a:solidFill>
                  <a:schemeClr val="bg1">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3" name="图片 12">
            <a:extLst>
              <a:ext uri="{FF2B5EF4-FFF2-40B4-BE49-F238E27FC236}">
                <a16:creationId xmlns:a16="http://schemas.microsoft.com/office/drawing/2014/main" id="{6A2344E9-3FB8-42D5-8ED2-0E6C510F8D46}"/>
              </a:ext>
            </a:extLst>
          </p:cNvPr>
          <p:cNvPicPr>
            <a:picLocks noChangeAspect="1"/>
          </p:cNvPicPr>
          <p:nvPr/>
        </p:nvPicPr>
        <p:blipFill>
          <a:blip r:embed="rId3"/>
          <a:stretch>
            <a:fillRect/>
          </a:stretch>
        </p:blipFill>
        <p:spPr>
          <a:xfrm>
            <a:off x="184457" y="1315809"/>
            <a:ext cx="6973786" cy="4794478"/>
          </a:xfrm>
          <a:prstGeom prst="rect">
            <a:avLst/>
          </a:prstGeom>
        </p:spPr>
      </p:pic>
      <p:sp>
        <p:nvSpPr>
          <p:cNvPr id="14" name="矩形 13">
            <a:extLst>
              <a:ext uri="{FF2B5EF4-FFF2-40B4-BE49-F238E27FC236}">
                <a16:creationId xmlns:a16="http://schemas.microsoft.com/office/drawing/2014/main" id="{BF3012AC-F800-43C2-9001-B0C057012FC3}"/>
              </a:ext>
            </a:extLst>
          </p:cNvPr>
          <p:cNvSpPr/>
          <p:nvPr/>
        </p:nvSpPr>
        <p:spPr>
          <a:xfrm>
            <a:off x="7199260" y="2235720"/>
            <a:ext cx="4808283" cy="1477328"/>
          </a:xfrm>
          <a:prstGeom prst="rect">
            <a:avLst/>
          </a:prstGeom>
        </p:spPr>
        <p:txBody>
          <a:bodyPr wrap="square">
            <a:spAutoFit/>
          </a:bodyPr>
          <a:lstStyle/>
          <a:p>
            <a:r>
              <a:rPr lang="zh-CN" altLang="en-US" dirty="0"/>
              <a:t>网络输出说明：</a:t>
            </a:r>
            <a:endParaRPr lang="en-US" altLang="zh-CN" dirty="0"/>
          </a:p>
          <a:p>
            <a:r>
              <a:rPr lang="en-US" altLang="zh-CN" dirty="0"/>
              <a:t>1</a:t>
            </a:r>
            <a:r>
              <a:rPr lang="zh-CN" altLang="en-US" dirty="0"/>
              <a:t>位</a:t>
            </a:r>
            <a:r>
              <a:rPr lang="en-US" altLang="zh-CN" dirty="0"/>
              <a:t>score map, </a:t>
            </a:r>
            <a:r>
              <a:rPr lang="zh-CN" altLang="en-US" dirty="0"/>
              <a:t>是否在文本框内；</a:t>
            </a:r>
            <a:endParaRPr lang="en-US" altLang="zh-CN" dirty="0"/>
          </a:p>
          <a:p>
            <a:r>
              <a:rPr lang="en-US" altLang="zh-CN" dirty="0"/>
              <a:t>2</a:t>
            </a:r>
            <a:r>
              <a:rPr lang="zh-CN" altLang="en-US" dirty="0"/>
              <a:t>位</a:t>
            </a:r>
            <a:r>
              <a:rPr lang="en-US" altLang="zh-CN" dirty="0"/>
              <a:t>vertex code</a:t>
            </a:r>
            <a:r>
              <a:rPr lang="zh-CN" altLang="en-US" dirty="0"/>
              <a:t>，是否属于文本框边界像素以及是头还是尾；</a:t>
            </a:r>
            <a:endParaRPr lang="en-US" altLang="zh-CN" dirty="0"/>
          </a:p>
          <a:p>
            <a:r>
              <a:rPr lang="en-US" altLang="zh-CN" dirty="0"/>
              <a:t>4</a:t>
            </a:r>
            <a:r>
              <a:rPr lang="zh-CN" altLang="en-US" dirty="0"/>
              <a:t>位</a:t>
            </a:r>
            <a:r>
              <a:rPr lang="en-US" altLang="zh-CN" dirty="0"/>
              <a:t>geo</a:t>
            </a:r>
            <a:r>
              <a:rPr lang="zh-CN" altLang="en-US" dirty="0"/>
              <a:t>，是边界像素的坐标。</a:t>
            </a:r>
          </a:p>
        </p:txBody>
      </p:sp>
    </p:spTree>
    <p:extLst>
      <p:ext uri="{BB962C8B-B14F-4D97-AF65-F5344CB8AC3E}">
        <p14:creationId xmlns:p14="http://schemas.microsoft.com/office/powerpoint/2010/main" val="2977289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2024</TotalTime>
  <Words>1228</Words>
  <Application>Microsoft Office PowerPoint</Application>
  <PresentationFormat>宽屏</PresentationFormat>
  <Paragraphs>104</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Lato</vt:lpstr>
      <vt:lpstr>等线</vt:lpstr>
      <vt:lpstr>等线 Light</vt:lpstr>
      <vt:lpstr>微软雅黑</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dc:description>www.1ppt.com</dc:description>
  <cp:lastModifiedBy>黄 伟春</cp:lastModifiedBy>
  <cp:revision>315</cp:revision>
  <dcterms:created xsi:type="dcterms:W3CDTF">2018-02-23T07:21:57Z</dcterms:created>
  <dcterms:modified xsi:type="dcterms:W3CDTF">2020-12-07T01:30:47Z</dcterms:modified>
</cp:coreProperties>
</file>