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4" r:id="rId2"/>
    <p:sldId id="270" r:id="rId3"/>
    <p:sldId id="276" r:id="rId4"/>
    <p:sldId id="278" r:id="rId5"/>
    <p:sldId id="318" r:id="rId6"/>
    <p:sldId id="279" r:id="rId7"/>
    <p:sldId id="319" r:id="rId8"/>
    <p:sldId id="315" r:id="rId9"/>
    <p:sldId id="273" r:id="rId1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83243" autoAdjust="0"/>
  </p:normalViewPr>
  <p:slideViewPr>
    <p:cSldViewPr snapToGrid="0">
      <p:cViewPr varScale="1">
        <p:scale>
          <a:sx n="56" d="100"/>
          <a:sy n="56" d="100"/>
        </p:scale>
        <p:origin x="920" y="28"/>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06041-44E6-4239-A8F3-3B49E54D5C0F}"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753B3-EE9A-4B5A-8519-8FCC4434387E}" type="slidenum">
              <a:rPr lang="zh-CN" altLang="en-US" smtClean="0"/>
              <a:t>‹#›</a:t>
            </a:fld>
            <a:endParaRPr lang="zh-CN" altLang="en-US"/>
          </a:p>
        </p:txBody>
      </p:sp>
    </p:spTree>
    <p:extLst>
      <p:ext uri="{BB962C8B-B14F-4D97-AF65-F5344CB8AC3E}">
        <p14:creationId xmlns:p14="http://schemas.microsoft.com/office/powerpoint/2010/main" val="14207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t>3</a:t>
            </a:fld>
            <a:endParaRPr lang="zh-CN" altLang="en-US"/>
          </a:p>
        </p:txBody>
      </p:sp>
    </p:spTree>
    <p:extLst>
      <p:ext uri="{BB962C8B-B14F-4D97-AF65-F5344CB8AC3E}">
        <p14:creationId xmlns:p14="http://schemas.microsoft.com/office/powerpoint/2010/main" val="3758279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t>4</a:t>
            </a:fld>
            <a:endParaRPr lang="zh-CN" altLang="en-US"/>
          </a:p>
        </p:txBody>
      </p:sp>
    </p:spTree>
    <p:extLst>
      <p:ext uri="{BB962C8B-B14F-4D97-AF65-F5344CB8AC3E}">
        <p14:creationId xmlns:p14="http://schemas.microsoft.com/office/powerpoint/2010/main" val="25387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t>5</a:t>
            </a:fld>
            <a:endParaRPr lang="zh-CN" altLang="en-US"/>
          </a:p>
        </p:txBody>
      </p:sp>
    </p:spTree>
    <p:extLst>
      <p:ext uri="{BB962C8B-B14F-4D97-AF65-F5344CB8AC3E}">
        <p14:creationId xmlns:p14="http://schemas.microsoft.com/office/powerpoint/2010/main" val="250047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选择前</a:t>
            </a:r>
            <a:r>
              <a:rPr lang="en-US" altLang="zh-CN" dirty="0"/>
              <a:t>100</a:t>
            </a:r>
            <a:r>
              <a:rPr lang="zh-CN" altLang="en-US" dirty="0"/>
              <a:t>组做训练，后</a:t>
            </a:r>
            <a:r>
              <a:rPr lang="en-US" altLang="zh-CN" dirty="0"/>
              <a:t>80</a:t>
            </a:r>
            <a:r>
              <a:rPr lang="zh-CN" altLang="en-US" dirty="0"/>
              <a:t>组做为验证，选了</a:t>
            </a:r>
            <a:r>
              <a:rPr lang="en-US" altLang="zh-CN" dirty="0"/>
              <a:t>5</a:t>
            </a:r>
            <a:r>
              <a:rPr lang="zh-CN" altLang="en-US" dirty="0"/>
              <a:t>个模型去训练，</a:t>
            </a:r>
            <a:r>
              <a:rPr lang="zh-CN" altLang="en-US" sz="1200" b="0" i="0" u="none" strike="noStrike" kern="1200" dirty="0">
                <a:solidFill>
                  <a:schemeClr val="tx1"/>
                </a:solidFill>
                <a:effectLst/>
                <a:latin typeface="+mn-lt"/>
                <a:ea typeface="+mn-ea"/>
                <a:cs typeface="+mn-cs"/>
              </a:rPr>
              <a:t>真阳率：检测出来的真阳性样本数除以所有真实阳性样本数   假阳率 </a:t>
            </a:r>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t>6</a:t>
            </a:fld>
            <a:endParaRPr lang="zh-CN" altLang="en-US"/>
          </a:p>
        </p:txBody>
      </p:sp>
    </p:spTree>
    <p:extLst>
      <p:ext uri="{BB962C8B-B14F-4D97-AF65-F5344CB8AC3E}">
        <p14:creationId xmlns:p14="http://schemas.microsoft.com/office/powerpoint/2010/main" val="10433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选择前</a:t>
            </a:r>
            <a:r>
              <a:rPr lang="en-US" altLang="zh-CN" dirty="0"/>
              <a:t>100</a:t>
            </a:r>
            <a:r>
              <a:rPr lang="zh-CN" altLang="en-US" dirty="0"/>
              <a:t>组做训练，后</a:t>
            </a:r>
            <a:r>
              <a:rPr lang="en-US" altLang="zh-CN" dirty="0"/>
              <a:t>80</a:t>
            </a:r>
            <a:r>
              <a:rPr lang="zh-CN" altLang="en-US" dirty="0"/>
              <a:t>组做为验证，选了</a:t>
            </a:r>
            <a:r>
              <a:rPr lang="en-US" altLang="zh-CN" dirty="0"/>
              <a:t>5</a:t>
            </a:r>
            <a:r>
              <a:rPr lang="zh-CN" altLang="en-US" dirty="0"/>
              <a:t>个模型去训练，</a:t>
            </a:r>
            <a:r>
              <a:rPr lang="zh-CN" altLang="en-US" sz="1200" b="0" i="0" u="none" strike="noStrike" kern="1200" dirty="0">
                <a:solidFill>
                  <a:schemeClr val="tx1"/>
                </a:solidFill>
                <a:effectLst/>
                <a:latin typeface="+mn-lt"/>
                <a:ea typeface="+mn-ea"/>
                <a:cs typeface="+mn-cs"/>
              </a:rPr>
              <a:t>真阳率：检测出来的真阳性样本数除以所有真实阳性样本数   假阳率 </a:t>
            </a:r>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t>7</a:t>
            </a:fld>
            <a:endParaRPr lang="zh-CN" altLang="en-US"/>
          </a:p>
        </p:txBody>
      </p:sp>
    </p:spTree>
    <p:extLst>
      <p:ext uri="{BB962C8B-B14F-4D97-AF65-F5344CB8AC3E}">
        <p14:creationId xmlns:p14="http://schemas.microsoft.com/office/powerpoint/2010/main" val="3678475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t>8</a:t>
            </a:fld>
            <a:endParaRPr lang="zh-CN" altLang="en-US"/>
          </a:p>
        </p:txBody>
      </p:sp>
    </p:spTree>
    <p:extLst>
      <p:ext uri="{BB962C8B-B14F-4D97-AF65-F5344CB8AC3E}">
        <p14:creationId xmlns:p14="http://schemas.microsoft.com/office/powerpoint/2010/main" val="1302856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2018/11/27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2018/11/27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2018/11/27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2018/11/27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2018/11/27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2018/11/27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2018/11/27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2018/11/27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2018/11/27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2018/11/27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2018/11/27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2018/11/27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33104" y="2861156"/>
            <a:ext cx="10717257" cy="830997"/>
          </a:xfrm>
          <a:prstGeom prst="rect">
            <a:avLst/>
          </a:prstGeom>
          <a:noFill/>
        </p:spPr>
        <p:txBody>
          <a:bodyPr wrap="square">
            <a:spAutoFit/>
          </a:bodyPr>
          <a:lstStyle/>
          <a:p>
            <a:r>
              <a:rPr lang="en-US" altLang="zh-CN" sz="4800" dirty="0"/>
              <a:t>Pump it Up: Data Mining the Water Table</a:t>
            </a:r>
          </a:p>
        </p:txBody>
      </p:sp>
      <p:sp>
        <p:nvSpPr>
          <p:cNvPr id="22" name="文本框 21"/>
          <p:cNvSpPr txBox="1">
            <a:spLocks noChangeArrowheads="1"/>
          </p:cNvSpPr>
          <p:nvPr/>
        </p:nvSpPr>
        <p:spPr bwMode="auto">
          <a:xfrm>
            <a:off x="8118893" y="5303986"/>
            <a:ext cx="2967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微软雅黑" pitchFamily="34" charset="-122"/>
                <a:ea typeface="微软雅黑" pitchFamily="34" charset="-122"/>
              </a:rPr>
              <a:t>汇报人：孙鹏</a:t>
            </a:r>
          </a:p>
        </p:txBody>
      </p:sp>
      <p:sp>
        <p:nvSpPr>
          <p:cNvPr id="9" name="矩形 8"/>
          <p:cNvSpPr/>
          <p:nvPr/>
        </p:nvSpPr>
        <p:spPr>
          <a:xfrm>
            <a:off x="629788" y="1120764"/>
            <a:ext cx="10936737" cy="483077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989635" y="561965"/>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8926" y="5358607"/>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239541" y="6490494"/>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3132989"/>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4763807"/>
            <a:ext cx="4843462" cy="712788"/>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  特征选择</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3132989"/>
            <a:ext cx="4843462" cy="712788"/>
            <a:chOff x="309691" y="2998271"/>
            <a:chExt cx="4842391" cy="712882"/>
          </a:xfrm>
        </p:grpSpPr>
        <p:grpSp>
          <p:nvGrpSpPr>
            <p:cNvPr id="3107" name="组合 71"/>
            <p:cNvGrpSpPr>
              <a:grpSpLocks/>
            </p:cNvGrpSpPr>
            <p:nvPr/>
          </p:nvGrpSpPr>
          <p:grpSpPr bwMode="auto">
            <a:xfrm>
              <a:off x="309691" y="2998271"/>
              <a:ext cx="4842391" cy="712882"/>
              <a:chOff x="6298049" y="1397569"/>
              <a:chExt cx="4842391" cy="712882"/>
            </a:xfrm>
          </p:grpSpPr>
          <p:sp>
            <p:nvSpPr>
              <p:cNvPr id="3109" name="文本框 73"/>
              <p:cNvSpPr txBox="1">
                <a:spLocks noChangeArrowheads="1"/>
              </p:cNvSpPr>
              <p:nvPr/>
            </p:nvSpPr>
            <p:spPr bwMode="auto">
              <a:xfrm>
                <a:off x="8009759" y="1506484"/>
                <a:ext cx="2937047"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  数据分析与处理</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4763807"/>
            <a:ext cx="4843462" cy="712788"/>
            <a:chOff x="6535248" y="3340628"/>
            <a:chExt cx="4842391" cy="712882"/>
          </a:xfrm>
        </p:grpSpPr>
        <p:grpSp>
          <p:nvGrpSpPr>
            <p:cNvPr id="3099" name="组合 115"/>
            <p:cNvGrpSpPr>
              <a:grpSpLocks/>
            </p:cNvGrpSpPr>
            <p:nvPr/>
          </p:nvGrpSpPr>
          <p:grpSpPr bwMode="auto">
            <a:xfrm>
              <a:off x="6535248" y="3340628"/>
              <a:ext cx="4842391" cy="712882"/>
              <a:chOff x="6298049" y="1397569"/>
              <a:chExt cx="4842391" cy="712882"/>
            </a:xfrm>
          </p:grpSpPr>
          <p:sp>
            <p:nvSpPr>
              <p:cNvPr id="3101" name="文本框 133"/>
              <p:cNvSpPr txBox="1">
                <a:spLocks noChangeArrowheads="1"/>
              </p:cNvSpPr>
              <p:nvPr/>
            </p:nvSpPr>
            <p:spPr bwMode="auto">
              <a:xfrm>
                <a:off x="8028810" y="1506484"/>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数据模型与结果</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a:cxnSpLocks/>
          </p:cNvCxnSpPr>
          <p:nvPr/>
        </p:nvCxnSpPr>
        <p:spPr>
          <a:xfrm flipH="1">
            <a:off x="5534025" y="3494939"/>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cxnSpLocks/>
          </p:cNvCxnSpPr>
          <p:nvPr/>
        </p:nvCxnSpPr>
        <p:spPr>
          <a:xfrm flipH="1">
            <a:off x="5534025" y="5111470"/>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1131256"/>
            <a:ext cx="6688138"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  录</a:t>
            </a:r>
          </a:p>
        </p:txBody>
      </p:sp>
      <p:grpSp>
        <p:nvGrpSpPr>
          <p:cNvPr id="163" name="组合 162"/>
          <p:cNvGrpSpPr>
            <a:grpSpLocks/>
          </p:cNvGrpSpPr>
          <p:nvPr/>
        </p:nvGrpSpPr>
        <p:grpSpPr bwMode="auto">
          <a:xfrm>
            <a:off x="3700462" y="2059937"/>
            <a:ext cx="4928366" cy="169366"/>
            <a:chOff x="3699966" y="1512024"/>
            <a:chExt cx="4774554" cy="151818"/>
          </a:xfrm>
        </p:grpSpPr>
        <p:sp>
          <p:nvSpPr>
            <p:cNvPr id="155" name="文本框 154"/>
            <p:cNvSpPr txBox="1"/>
            <p:nvPr/>
          </p:nvSpPr>
          <p:spPr>
            <a:xfrm flipH="1" flipV="1">
              <a:off x="6065593" y="1618251"/>
              <a:ext cx="60765" cy="45591"/>
            </a:xfrm>
            <a:prstGeom prst="rect">
              <a:avLst/>
            </a:prstGeom>
            <a:noFill/>
          </p:spPr>
          <p:txBody>
            <a:bodyPr wrap="square">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75350" y="1939686"/>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800" dirty="0">
                <a:solidFill>
                  <a:schemeClr val="tx1"/>
                </a:solidFill>
              </a:rPr>
              <a:t>         </a:t>
            </a:r>
            <a:endParaRPr lang="en-US" altLang="zh-CN" sz="2800" dirty="0">
              <a:solidFill>
                <a:schemeClr val="tx1"/>
              </a:solidFill>
            </a:endParaRPr>
          </a:p>
          <a:p>
            <a:r>
              <a:rPr lang="en-US" altLang="zh-CN" sz="4400" dirty="0" err="1">
                <a:solidFill>
                  <a:schemeClr val="tx1"/>
                </a:solidFill>
              </a:rPr>
              <a:t>Drivendata</a:t>
            </a:r>
            <a:r>
              <a:rPr lang="zh-CN" altLang="en-US" sz="4400" dirty="0">
                <a:solidFill>
                  <a:schemeClr val="tx1"/>
                </a:solidFill>
              </a:rPr>
              <a:t>竞赛平台</a:t>
            </a:r>
            <a:endParaRPr lang="en-US" altLang="zh-CN" sz="4400" dirty="0">
              <a:solidFill>
                <a:schemeClr val="tx1"/>
              </a:solidFill>
            </a:endParaRPr>
          </a:p>
          <a:p>
            <a:endParaRPr lang="en-US" altLang="zh-CN" sz="2800" dirty="0">
              <a:solidFill>
                <a:schemeClr val="tx1"/>
              </a:solidFill>
            </a:endParaRPr>
          </a:p>
          <a:p>
            <a:r>
              <a:rPr lang="zh-CN" altLang="en-US" sz="2800" dirty="0">
                <a:solidFill>
                  <a:schemeClr val="tx1"/>
                </a:solidFill>
              </a:rPr>
              <a:t>使用来自</a:t>
            </a:r>
            <a:r>
              <a:rPr lang="en-US" altLang="zh-CN" sz="2800" dirty="0" err="1">
                <a:solidFill>
                  <a:schemeClr val="tx1"/>
                </a:solidFill>
              </a:rPr>
              <a:t>Taarifa</a:t>
            </a:r>
            <a:r>
              <a:rPr lang="zh-CN" altLang="en-US" sz="2800" dirty="0">
                <a:solidFill>
                  <a:schemeClr val="tx1"/>
                </a:solidFill>
              </a:rPr>
              <a:t>和坦桑尼亚水泵数据，根据涉及泵的运行类型、安装时间以及管理方式，预测水泵功能正常、需要维修、不起作用。明确地了解哪些供水点失效可以改善维护操作并确保坦桑尼亚各社区可以获得清洁的饮用水。</a:t>
            </a: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grpSp>
        <p:nvGrpSpPr>
          <p:cNvPr id="55" name="组合 54"/>
          <p:cNvGrpSpPr>
            <a:grpSpLocks/>
          </p:cNvGrpSpPr>
          <p:nvPr/>
        </p:nvGrpSpPr>
        <p:grpSpPr bwMode="auto">
          <a:xfrm>
            <a:off x="5983288" y="1071563"/>
            <a:ext cx="5895974" cy="885438"/>
            <a:chOff x="5982652" y="1305878"/>
            <a:chExt cx="4059037"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6806044" y="1396021"/>
              <a:ext cx="3235645" cy="345553"/>
            </a:xfrm>
            <a:prstGeom prst="rect">
              <a:avLst/>
            </a:prstGeom>
            <a:noFill/>
          </p:spPr>
          <p:txBody>
            <a:bodyPr>
              <a:spAutoFit/>
            </a:bodyPr>
            <a:lstStyle/>
            <a:p>
              <a:pPr eaLnBrk="1" fontAlgn="auto" hangingPunct="1">
                <a:spcBef>
                  <a:spcPts val="0"/>
                </a:spcBef>
                <a:spcAft>
                  <a:spcPts val="0"/>
                </a:spcAft>
                <a:defRPr/>
              </a:pPr>
              <a:r>
                <a:rPr lang="zh-CN" altLang="en-US" sz="3200" b="1" dirty="0">
                  <a:solidFill>
                    <a:schemeClr val="bg1"/>
                  </a:solidFill>
                  <a:latin typeface="+mj-lt"/>
                  <a:ea typeface="+mn-ea"/>
                  <a:cs typeface="Arial" panose="020B0604020202020204" pitchFamily="34" charset="0"/>
                </a:rPr>
                <a:t>竞赛背景</a:t>
              </a:r>
            </a:p>
          </p:txBody>
        </p:sp>
      </p:grpSp>
      <p:sp>
        <p:nvSpPr>
          <p:cNvPr id="68" name="矩形 67"/>
          <p:cNvSpPr/>
          <p:nvPr/>
        </p:nvSpPr>
        <p:spPr bwMode="auto">
          <a:xfrm>
            <a:off x="550863" y="4484688"/>
            <a:ext cx="5432425"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7" name="组合 76"/>
          <p:cNvGrpSpPr>
            <a:grpSpLocks/>
          </p:cNvGrpSpPr>
          <p:nvPr/>
        </p:nvGrpSpPr>
        <p:grpSpPr bwMode="auto">
          <a:xfrm>
            <a:off x="550863" y="1071563"/>
            <a:ext cx="5432425" cy="3421062"/>
            <a:chOff x="551544" y="1319389"/>
            <a:chExt cx="5431108" cy="3420798"/>
          </a:xfrm>
        </p:grpSpPr>
        <p:grpSp>
          <p:nvGrpSpPr>
            <p:cNvPr id="5136" name="组合 63"/>
            <p:cNvGrpSpPr>
              <a:grpSpLocks/>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0" name="图片 9">
            <a:extLst>
              <a:ext uri="{FF2B5EF4-FFF2-40B4-BE49-F238E27FC236}">
                <a16:creationId xmlns:a16="http://schemas.microsoft.com/office/drawing/2014/main" id="{A2E653AB-2FAC-4EAE-9A0D-E1ADF9873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753" y="1065891"/>
            <a:ext cx="5423533" cy="3445351"/>
          </a:xfrm>
          <a:prstGeom prst="rect">
            <a:avLst/>
          </a:prstGeom>
        </p:spPr>
      </p:pic>
    </p:spTree>
    <p:extLst>
      <p:ext uri="{BB962C8B-B14F-4D97-AF65-F5344CB8AC3E}">
        <p14:creationId xmlns:p14="http://schemas.microsoft.com/office/powerpoint/2010/main" val="27114798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数据分析与处理</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sp>
        <p:nvSpPr>
          <p:cNvPr id="24" name="矩形 23"/>
          <p:cNvSpPr/>
          <p:nvPr/>
        </p:nvSpPr>
        <p:spPr bwMode="auto">
          <a:xfrm>
            <a:off x="793876" y="811437"/>
            <a:ext cx="1840453" cy="80112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文本框 77"/>
          <p:cNvSpPr txBox="1"/>
          <p:nvPr/>
        </p:nvSpPr>
        <p:spPr bwMode="auto">
          <a:xfrm>
            <a:off x="765878" y="938527"/>
            <a:ext cx="2099242" cy="584775"/>
          </a:xfrm>
          <a:prstGeom prst="rect">
            <a:avLst/>
          </a:prstGeom>
          <a:noFill/>
        </p:spPr>
        <p:txBody>
          <a:bodyPr wrap="square">
            <a:spAutoFit/>
          </a:bodyPr>
          <a:lstStyle/>
          <a:p>
            <a:pPr eaLnBrk="1" fontAlgn="auto" hangingPunct="1">
              <a:spcBef>
                <a:spcPts val="0"/>
              </a:spcBef>
              <a:spcAft>
                <a:spcPts val="0"/>
              </a:spcAft>
              <a:defRPr/>
            </a:pPr>
            <a:r>
              <a:rPr lang="zh-CN" altLang="en-US" sz="3200" b="1" dirty="0">
                <a:solidFill>
                  <a:schemeClr val="bg1"/>
                </a:solidFill>
                <a:latin typeface="+mj-lt"/>
                <a:ea typeface="+mn-ea"/>
                <a:cs typeface="Arial" panose="020B0604020202020204" pitchFamily="34" charset="0"/>
              </a:rPr>
              <a:t>数据分析</a:t>
            </a:r>
          </a:p>
        </p:txBody>
      </p:sp>
      <p:grpSp>
        <p:nvGrpSpPr>
          <p:cNvPr id="38" name="组合 37">
            <a:extLst>
              <a:ext uri="{FF2B5EF4-FFF2-40B4-BE49-F238E27FC236}">
                <a16:creationId xmlns:a16="http://schemas.microsoft.com/office/drawing/2014/main" id="{0166FDEC-DA8C-4B91-812E-E23442F761E9}"/>
              </a:ext>
            </a:extLst>
          </p:cNvPr>
          <p:cNvGrpSpPr>
            <a:grpSpLocks/>
          </p:cNvGrpSpPr>
          <p:nvPr/>
        </p:nvGrpSpPr>
        <p:grpSpPr bwMode="auto">
          <a:xfrm>
            <a:off x="304800" y="2490107"/>
            <a:ext cx="3572172" cy="825231"/>
            <a:chOff x="3069992" y="1556048"/>
            <a:chExt cx="3572667" cy="825201"/>
          </a:xfrm>
        </p:grpSpPr>
        <p:sp>
          <p:nvSpPr>
            <p:cNvPr id="39" name="文本框 38">
              <a:extLst>
                <a:ext uri="{FF2B5EF4-FFF2-40B4-BE49-F238E27FC236}">
                  <a16:creationId xmlns:a16="http://schemas.microsoft.com/office/drawing/2014/main" id="{C34AF390-66B3-4F19-98DA-BD5083C2D35F}"/>
                </a:ext>
              </a:extLst>
            </p:cNvPr>
            <p:cNvSpPr txBox="1"/>
            <p:nvPr/>
          </p:nvSpPr>
          <p:spPr bwMode="auto">
            <a:xfrm>
              <a:off x="3980094" y="1743990"/>
              <a:ext cx="2662565" cy="461648"/>
            </a:xfrm>
            <a:prstGeom prst="rect">
              <a:avLst/>
            </a:prstGeom>
            <a:noFill/>
          </p:spPr>
          <p:txBody>
            <a:bodyPr wrap="square">
              <a:spAutoFit/>
            </a:bodyPr>
            <a:lstStyle/>
            <a:p>
              <a:pPr algn="ctr" eaLnBrk="1" fontAlgn="auto" hangingPunct="1">
                <a:spcBef>
                  <a:spcPts val="0"/>
                </a:spcBef>
                <a:spcAft>
                  <a:spcPts val="0"/>
                </a:spcAft>
                <a:defRPr/>
              </a:pPr>
              <a:r>
                <a:rPr lang="en-US" altLang="zh-CN" sz="2400" dirty="0"/>
                <a:t>Train.csv</a:t>
              </a:r>
              <a:endParaRPr lang="zh-CN" altLang="en-US" sz="2400" b="1" dirty="0">
                <a:solidFill>
                  <a:srgbClr val="044875"/>
                </a:solidFill>
                <a:latin typeface="+mj-lt"/>
                <a:ea typeface="+mn-ea"/>
                <a:cs typeface="Arial" panose="020B0604020202020204" pitchFamily="34" charset="0"/>
              </a:endParaRPr>
            </a:p>
          </p:txBody>
        </p:sp>
        <p:grpSp>
          <p:nvGrpSpPr>
            <p:cNvPr id="40" name="组合 110">
              <a:extLst>
                <a:ext uri="{FF2B5EF4-FFF2-40B4-BE49-F238E27FC236}">
                  <a16:creationId xmlns:a16="http://schemas.microsoft.com/office/drawing/2014/main" id="{45A61C89-F171-4F9B-A1BE-726DA5330CA9}"/>
                </a:ext>
              </a:extLst>
            </p:cNvPr>
            <p:cNvGrpSpPr>
              <a:grpSpLocks/>
            </p:cNvGrpSpPr>
            <p:nvPr/>
          </p:nvGrpSpPr>
          <p:grpSpPr bwMode="auto">
            <a:xfrm>
              <a:off x="3069992" y="1556048"/>
              <a:ext cx="1499423" cy="825201"/>
              <a:chOff x="3011936" y="1294791"/>
              <a:chExt cx="1499423" cy="825201"/>
            </a:xfrm>
          </p:grpSpPr>
          <p:sp>
            <p:nvSpPr>
              <p:cNvPr id="41" name="文本框 87">
                <a:extLst>
                  <a:ext uri="{FF2B5EF4-FFF2-40B4-BE49-F238E27FC236}">
                    <a16:creationId xmlns:a16="http://schemas.microsoft.com/office/drawing/2014/main" id="{47F6FBE0-32F8-4991-8CBF-3EEBB8F5B149}"/>
                  </a:ext>
                </a:extLst>
              </p:cNvPr>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sp>
            <p:nvSpPr>
              <p:cNvPr id="42" name="椭圆 41">
                <a:extLst>
                  <a:ext uri="{FF2B5EF4-FFF2-40B4-BE49-F238E27FC236}">
                    <a16:creationId xmlns:a16="http://schemas.microsoft.com/office/drawing/2014/main" id="{77D3B419-BBA1-4384-943C-828D7EAF9535}"/>
                  </a:ext>
                </a:extLst>
              </p:cNvPr>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43" name="组合 42">
            <a:extLst>
              <a:ext uri="{FF2B5EF4-FFF2-40B4-BE49-F238E27FC236}">
                <a16:creationId xmlns:a16="http://schemas.microsoft.com/office/drawing/2014/main" id="{7AE32644-F269-440B-8B8B-3E0AFB2558FC}"/>
              </a:ext>
            </a:extLst>
          </p:cNvPr>
          <p:cNvGrpSpPr>
            <a:grpSpLocks/>
          </p:cNvGrpSpPr>
          <p:nvPr/>
        </p:nvGrpSpPr>
        <p:grpSpPr bwMode="auto">
          <a:xfrm>
            <a:off x="304800" y="4827191"/>
            <a:ext cx="3445829" cy="825500"/>
            <a:chOff x="3070607" y="1555331"/>
            <a:chExt cx="3446306" cy="825469"/>
          </a:xfrm>
        </p:grpSpPr>
        <p:sp>
          <p:nvSpPr>
            <p:cNvPr id="44" name="文本框 43">
              <a:extLst>
                <a:ext uri="{FF2B5EF4-FFF2-40B4-BE49-F238E27FC236}">
                  <a16:creationId xmlns:a16="http://schemas.microsoft.com/office/drawing/2014/main" id="{BDDFB792-5DCC-4CB7-889C-F6D574898937}"/>
                </a:ext>
              </a:extLst>
            </p:cNvPr>
            <p:cNvSpPr txBox="1"/>
            <p:nvPr/>
          </p:nvSpPr>
          <p:spPr bwMode="auto">
            <a:xfrm>
              <a:off x="3994409" y="1750585"/>
              <a:ext cx="2522504" cy="461648"/>
            </a:xfrm>
            <a:prstGeom prst="rect">
              <a:avLst/>
            </a:prstGeom>
            <a:noFill/>
          </p:spPr>
          <p:txBody>
            <a:bodyPr wrap="square">
              <a:spAutoFit/>
            </a:bodyPr>
            <a:lstStyle/>
            <a:p>
              <a:pPr algn="ctr" eaLnBrk="1" fontAlgn="auto" hangingPunct="1">
                <a:spcBef>
                  <a:spcPts val="0"/>
                </a:spcBef>
                <a:spcAft>
                  <a:spcPts val="0"/>
                </a:spcAft>
                <a:defRPr/>
              </a:pPr>
              <a:r>
                <a:rPr lang="en-US" altLang="zh-CN" sz="2400" dirty="0"/>
                <a:t>Train_Labels.csv</a:t>
              </a:r>
              <a:endParaRPr lang="zh-CN" altLang="en-US" sz="2400" b="1" dirty="0">
                <a:solidFill>
                  <a:srgbClr val="044875"/>
                </a:solidFill>
                <a:latin typeface="+mj-lt"/>
                <a:ea typeface="+mn-ea"/>
                <a:cs typeface="Arial" panose="020B0604020202020204" pitchFamily="34" charset="0"/>
              </a:endParaRPr>
            </a:p>
          </p:txBody>
        </p:sp>
        <p:grpSp>
          <p:nvGrpSpPr>
            <p:cNvPr id="45" name="组合 122">
              <a:extLst>
                <a:ext uri="{FF2B5EF4-FFF2-40B4-BE49-F238E27FC236}">
                  <a16:creationId xmlns:a16="http://schemas.microsoft.com/office/drawing/2014/main" id="{A217EB02-F258-4D99-AA16-ABB4343D234C}"/>
                </a:ext>
              </a:extLst>
            </p:cNvPr>
            <p:cNvGrpSpPr>
              <a:grpSpLocks/>
            </p:cNvGrpSpPr>
            <p:nvPr/>
          </p:nvGrpSpPr>
          <p:grpSpPr bwMode="auto">
            <a:xfrm>
              <a:off x="3070607" y="1555331"/>
              <a:ext cx="1498808" cy="825469"/>
              <a:chOff x="3012551" y="1294074"/>
              <a:chExt cx="1498808" cy="825469"/>
            </a:xfrm>
          </p:grpSpPr>
          <p:sp>
            <p:nvSpPr>
              <p:cNvPr id="46" name="文本框 45">
                <a:extLst>
                  <a:ext uri="{FF2B5EF4-FFF2-40B4-BE49-F238E27FC236}">
                    <a16:creationId xmlns:a16="http://schemas.microsoft.com/office/drawing/2014/main" id="{A99C118B-DC8A-4111-AA5C-5E95307191A7}"/>
                  </a:ext>
                </a:extLst>
              </p:cNvPr>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47" name="椭圆 46">
                <a:extLst>
                  <a:ext uri="{FF2B5EF4-FFF2-40B4-BE49-F238E27FC236}">
                    <a16:creationId xmlns:a16="http://schemas.microsoft.com/office/drawing/2014/main" id="{6B530621-AA16-4C49-9B58-B5E70B2DBBE0}"/>
                  </a:ext>
                </a:extLst>
              </p:cNvPr>
              <p:cNvSpPr/>
              <p:nvPr/>
            </p:nvSpPr>
            <p:spPr>
              <a:xfrm>
                <a:off x="3349147"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10" name="Rectangle 2">
            <a:extLst>
              <a:ext uri="{FF2B5EF4-FFF2-40B4-BE49-F238E27FC236}">
                <a16:creationId xmlns:a16="http://schemas.microsoft.com/office/drawing/2014/main" id="{C4C37671-002F-4DEF-8F72-60B8657C1864}"/>
              </a:ext>
            </a:extLst>
          </p:cNvPr>
          <p:cNvSpPr>
            <a:spLocks noChangeArrowheads="1"/>
          </p:cNvSpPr>
          <p:nvPr/>
        </p:nvSpPr>
        <p:spPr bwMode="auto">
          <a:xfrm>
            <a:off x="0" y="-475024"/>
            <a:ext cx="184731" cy="9500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53309698-77BB-4E1B-86BB-E3F3372081B8}"/>
              </a:ext>
            </a:extLst>
          </p:cNvPr>
          <p:cNvSpPr txBox="1"/>
          <p:nvPr/>
        </p:nvSpPr>
        <p:spPr>
          <a:xfrm>
            <a:off x="4462760" y="671691"/>
            <a:ext cx="7103765" cy="6186309"/>
          </a:xfrm>
          <a:prstGeom prst="rect">
            <a:avLst/>
          </a:prstGeom>
          <a:noFill/>
        </p:spPr>
        <p:txBody>
          <a:bodyPr wrap="square" rtlCol="0">
            <a:spAutoFit/>
          </a:bodyPr>
          <a:lstStyle/>
          <a:p>
            <a:pPr lvl="0">
              <a:buFontTx/>
              <a:buChar char="•"/>
            </a:pPr>
            <a:r>
              <a:rPr lang="zh-CN" altLang="en-US" sz="2000" dirty="0">
                <a:solidFill>
                  <a:srgbClr val="C7254E"/>
                </a:solidFill>
                <a:latin typeface="Arial Unicode MS"/>
                <a:ea typeface="Menlo"/>
              </a:rPr>
              <a:t>共计</a:t>
            </a:r>
            <a:r>
              <a:rPr lang="en-US" altLang="zh-CN" sz="2000" dirty="0">
                <a:solidFill>
                  <a:srgbClr val="C7254E"/>
                </a:solidFill>
                <a:latin typeface="Arial Unicode MS"/>
                <a:ea typeface="Menlo"/>
              </a:rPr>
              <a:t>39</a:t>
            </a:r>
            <a:r>
              <a:rPr lang="zh-CN" altLang="en-US" sz="2000" dirty="0">
                <a:solidFill>
                  <a:srgbClr val="C7254E"/>
                </a:solidFill>
                <a:latin typeface="Arial Unicode MS"/>
                <a:ea typeface="Menlo"/>
              </a:rPr>
              <a:t>个参数，其中大量文本参数；</a:t>
            </a:r>
            <a:endParaRPr lang="en-US" altLang="zh-CN" sz="2000" dirty="0">
              <a:solidFill>
                <a:srgbClr val="C7254E"/>
              </a:solidFill>
              <a:latin typeface="Arial Unicode MS"/>
              <a:ea typeface="Menlo"/>
            </a:endParaRPr>
          </a:p>
          <a:p>
            <a:pPr lvl="0">
              <a:buFontTx/>
              <a:buChar char="•"/>
            </a:pPr>
            <a:r>
              <a:rPr lang="en-US" altLang="zh-CN" sz="2000" dirty="0">
                <a:solidFill>
                  <a:srgbClr val="C7254E"/>
                </a:solidFill>
                <a:latin typeface="Arial Unicode MS"/>
                <a:ea typeface="Menlo"/>
              </a:rPr>
              <a:t>60000</a:t>
            </a:r>
            <a:r>
              <a:rPr lang="zh-CN" altLang="en-US" sz="2000" dirty="0">
                <a:solidFill>
                  <a:srgbClr val="C7254E"/>
                </a:solidFill>
                <a:latin typeface="Arial Unicode MS"/>
                <a:ea typeface="Menlo"/>
              </a:rPr>
              <a:t>训练集，</a:t>
            </a:r>
            <a:r>
              <a:rPr lang="en-US" altLang="zh-CN" sz="2000" dirty="0">
                <a:solidFill>
                  <a:srgbClr val="C7254E"/>
                </a:solidFill>
                <a:latin typeface="Arial Unicode MS"/>
                <a:ea typeface="Menlo"/>
              </a:rPr>
              <a:t>15000</a:t>
            </a:r>
            <a:r>
              <a:rPr lang="zh-CN" altLang="en-US" sz="2000" dirty="0">
                <a:solidFill>
                  <a:srgbClr val="C7254E"/>
                </a:solidFill>
                <a:latin typeface="Arial Unicode MS"/>
                <a:ea typeface="Menlo"/>
              </a:rPr>
              <a:t>测试集</a:t>
            </a:r>
            <a:endParaRPr lang="en-US" altLang="zh-CN" sz="2000" dirty="0">
              <a:solidFill>
                <a:srgbClr val="C7254E"/>
              </a:solidFill>
              <a:latin typeface="Arial Unicode MS"/>
              <a:ea typeface="Menlo"/>
            </a:endParaRPr>
          </a:p>
          <a:p>
            <a:pPr lvl="0">
              <a:buFontTx/>
              <a:buChar char="•"/>
            </a:pPr>
            <a:r>
              <a:rPr lang="zh-CN" altLang="zh-CN" sz="2000" dirty="0">
                <a:solidFill>
                  <a:srgbClr val="C7254E"/>
                </a:solidFill>
                <a:latin typeface="Arial Unicode MS"/>
                <a:ea typeface="Menlo"/>
              </a:rPr>
              <a:t>amount_tsh</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Total static head (amount water available to waterpoint)</a:t>
            </a:r>
          </a:p>
          <a:p>
            <a:pPr lvl="0">
              <a:buFontTx/>
              <a:buChar char="•"/>
            </a:pPr>
            <a:r>
              <a:rPr lang="zh-CN" altLang="zh-CN" sz="2000" dirty="0">
                <a:solidFill>
                  <a:srgbClr val="C7254E"/>
                </a:solidFill>
                <a:latin typeface="Arial Unicode MS"/>
                <a:ea typeface="Menlo"/>
              </a:rPr>
              <a:t>date_recorded</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The date the row was entered</a:t>
            </a:r>
          </a:p>
          <a:p>
            <a:pPr lvl="0">
              <a:buFontTx/>
              <a:buChar char="•"/>
            </a:pPr>
            <a:r>
              <a:rPr lang="zh-CN" altLang="zh-CN" sz="2000" dirty="0">
                <a:solidFill>
                  <a:srgbClr val="C7254E"/>
                </a:solidFill>
                <a:latin typeface="Arial Unicode MS"/>
                <a:ea typeface="Menlo"/>
              </a:rPr>
              <a:t>funder</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Who funded the well</a:t>
            </a:r>
          </a:p>
          <a:p>
            <a:pPr lvl="0">
              <a:buFontTx/>
              <a:buChar char="•"/>
            </a:pPr>
            <a:r>
              <a:rPr lang="zh-CN" altLang="zh-CN" sz="2000" dirty="0">
                <a:solidFill>
                  <a:srgbClr val="C7254E"/>
                </a:solidFill>
                <a:latin typeface="Arial Unicode MS"/>
                <a:ea typeface="Menlo"/>
              </a:rPr>
              <a:t>gps_height</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Altitude of the well</a:t>
            </a:r>
          </a:p>
          <a:p>
            <a:pPr lvl="0">
              <a:buFontTx/>
              <a:buChar char="•"/>
            </a:pPr>
            <a:r>
              <a:rPr lang="zh-CN" altLang="zh-CN" sz="2000" dirty="0">
                <a:solidFill>
                  <a:srgbClr val="C7254E"/>
                </a:solidFill>
                <a:latin typeface="Arial Unicode MS"/>
                <a:ea typeface="Menlo"/>
              </a:rPr>
              <a:t>installer</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Organization that installed the well</a:t>
            </a:r>
          </a:p>
          <a:p>
            <a:pPr lvl="0">
              <a:buFontTx/>
              <a:buChar char="•"/>
            </a:pPr>
            <a:r>
              <a:rPr lang="zh-CN" altLang="zh-CN" sz="2000" dirty="0">
                <a:solidFill>
                  <a:srgbClr val="C7254E"/>
                </a:solidFill>
                <a:latin typeface="Arial Unicode MS"/>
                <a:ea typeface="Menlo"/>
              </a:rPr>
              <a:t>longitude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GPS coordinate</a:t>
            </a:r>
          </a:p>
          <a:p>
            <a:pPr lvl="0">
              <a:buFontTx/>
              <a:buChar char="•"/>
            </a:pPr>
            <a:r>
              <a:rPr lang="zh-CN" altLang="zh-CN" sz="2000" dirty="0">
                <a:solidFill>
                  <a:srgbClr val="C7254E"/>
                </a:solidFill>
                <a:latin typeface="Arial Unicode MS"/>
                <a:ea typeface="Menlo"/>
              </a:rPr>
              <a:t>latitude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GPS coordinate</a:t>
            </a:r>
          </a:p>
          <a:p>
            <a:pPr lvl="0">
              <a:buFontTx/>
              <a:buChar char="•"/>
            </a:pPr>
            <a:r>
              <a:rPr lang="zh-CN" altLang="zh-CN" sz="2000" dirty="0">
                <a:solidFill>
                  <a:srgbClr val="C7254E"/>
                </a:solidFill>
                <a:latin typeface="Arial Unicode MS"/>
                <a:ea typeface="Menlo"/>
              </a:rPr>
              <a:t>wpt_name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Name of the waterpoint if there is one</a:t>
            </a:r>
          </a:p>
          <a:p>
            <a:pPr lvl="0">
              <a:buFontTx/>
              <a:buChar char="•"/>
            </a:pPr>
            <a:r>
              <a:rPr lang="zh-CN" altLang="zh-CN" sz="2000" dirty="0">
                <a:solidFill>
                  <a:srgbClr val="C7254E"/>
                </a:solidFill>
                <a:latin typeface="Arial Unicode MS"/>
                <a:ea typeface="Menlo"/>
              </a:rPr>
              <a:t>num_private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a:t>
            </a:r>
          </a:p>
          <a:p>
            <a:pPr lvl="0">
              <a:buFontTx/>
              <a:buChar char="•"/>
            </a:pPr>
            <a:r>
              <a:rPr lang="zh-CN" altLang="zh-CN" sz="2000" dirty="0">
                <a:solidFill>
                  <a:srgbClr val="C7254E"/>
                </a:solidFill>
                <a:latin typeface="Arial Unicode MS"/>
                <a:ea typeface="Menlo"/>
              </a:rPr>
              <a:t>basin</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Geographic water basin</a:t>
            </a:r>
          </a:p>
          <a:p>
            <a:pPr lvl="0">
              <a:buFontTx/>
              <a:buChar char="•"/>
            </a:pPr>
            <a:r>
              <a:rPr lang="zh-CN" altLang="zh-CN" sz="2000" dirty="0">
                <a:solidFill>
                  <a:srgbClr val="C7254E"/>
                </a:solidFill>
                <a:latin typeface="Arial Unicode MS"/>
                <a:ea typeface="Menlo"/>
              </a:rPr>
              <a:t>subvillage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Geographic location</a:t>
            </a:r>
          </a:p>
          <a:p>
            <a:pPr lvl="0">
              <a:buFontTx/>
              <a:buChar char="•"/>
            </a:pPr>
            <a:r>
              <a:rPr lang="zh-CN" altLang="zh-CN" sz="2000" dirty="0">
                <a:solidFill>
                  <a:srgbClr val="C7254E"/>
                </a:solidFill>
                <a:latin typeface="Arial Unicode MS"/>
                <a:ea typeface="Menlo"/>
              </a:rPr>
              <a:t>region</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Geographic location</a:t>
            </a:r>
            <a:endParaRPr lang="zh-CN" altLang="en-US" dirty="0">
              <a:solidFill>
                <a:srgbClr val="17344A"/>
              </a:solidFill>
              <a:latin typeface="Arial" panose="020B0604020202020204" pitchFamily="34" charset="0"/>
              <a:ea typeface="Open Sans"/>
            </a:endParaRPr>
          </a:p>
          <a:p>
            <a:pPr lvl="0">
              <a:buFontTx/>
              <a:buChar char="•"/>
            </a:pPr>
            <a:r>
              <a:rPr lang="zh-CN" altLang="zh-CN" sz="2000" dirty="0">
                <a:solidFill>
                  <a:srgbClr val="C7254E"/>
                </a:solidFill>
                <a:latin typeface="Arial Unicode MS"/>
                <a:ea typeface="Menlo"/>
              </a:rPr>
              <a:t>region_code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Geographic location (coded)</a:t>
            </a:r>
          </a:p>
          <a:p>
            <a:pPr lvl="0">
              <a:buFontTx/>
              <a:buChar char="•"/>
            </a:pPr>
            <a:r>
              <a:rPr lang="zh-CN" altLang="zh-CN" sz="2000" dirty="0">
                <a:solidFill>
                  <a:srgbClr val="C7254E"/>
                </a:solidFill>
                <a:latin typeface="Arial Unicode MS"/>
                <a:ea typeface="Menlo"/>
              </a:rPr>
              <a:t>scheme_management</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Who operates the waterpoint</a:t>
            </a:r>
          </a:p>
          <a:p>
            <a:pPr lvl="0">
              <a:buFontTx/>
              <a:buChar char="•"/>
            </a:pPr>
            <a:r>
              <a:rPr lang="zh-CN" altLang="zh-CN" sz="2000" dirty="0">
                <a:solidFill>
                  <a:srgbClr val="C7254E"/>
                </a:solidFill>
                <a:latin typeface="Arial Unicode MS"/>
                <a:ea typeface="Menlo"/>
              </a:rPr>
              <a:t>scheme_name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Who operates the waterpoint</a:t>
            </a:r>
          </a:p>
          <a:p>
            <a:pPr lvl="0">
              <a:buFontTx/>
              <a:buChar char="•"/>
            </a:pPr>
            <a:r>
              <a:rPr lang="zh-CN" altLang="zh-CN" sz="2000" dirty="0">
                <a:solidFill>
                  <a:srgbClr val="C7254E"/>
                </a:solidFill>
                <a:latin typeface="Arial Unicode MS"/>
                <a:ea typeface="Menlo"/>
              </a:rPr>
              <a:t>permit</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If the waterpoint is permitted</a:t>
            </a:r>
          </a:p>
          <a:p>
            <a:pPr lvl="0">
              <a:buFontTx/>
              <a:buChar char="•"/>
            </a:pPr>
            <a:endParaRPr lang="zh-CN" altLang="en-US" dirty="0"/>
          </a:p>
        </p:txBody>
      </p:sp>
    </p:spTree>
    <p:extLst>
      <p:ext uri="{BB962C8B-B14F-4D97-AF65-F5344CB8AC3E}">
        <p14:creationId xmlns:p14="http://schemas.microsoft.com/office/powerpoint/2010/main" val="16799752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数据分析与处理</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sp>
        <p:nvSpPr>
          <p:cNvPr id="24" name="矩形 23"/>
          <p:cNvSpPr/>
          <p:nvPr/>
        </p:nvSpPr>
        <p:spPr bwMode="auto">
          <a:xfrm>
            <a:off x="793876" y="811437"/>
            <a:ext cx="1840453" cy="80112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文本框 77"/>
          <p:cNvSpPr txBox="1"/>
          <p:nvPr/>
        </p:nvSpPr>
        <p:spPr bwMode="auto">
          <a:xfrm>
            <a:off x="765878" y="938527"/>
            <a:ext cx="2099242" cy="584775"/>
          </a:xfrm>
          <a:prstGeom prst="rect">
            <a:avLst/>
          </a:prstGeom>
          <a:noFill/>
        </p:spPr>
        <p:txBody>
          <a:bodyPr wrap="square">
            <a:spAutoFit/>
          </a:bodyPr>
          <a:lstStyle/>
          <a:p>
            <a:pPr eaLnBrk="1" fontAlgn="auto" hangingPunct="1">
              <a:spcBef>
                <a:spcPts val="0"/>
              </a:spcBef>
              <a:spcAft>
                <a:spcPts val="0"/>
              </a:spcAft>
              <a:defRPr/>
            </a:pPr>
            <a:r>
              <a:rPr lang="zh-CN" altLang="en-US" sz="3200" b="1" dirty="0">
                <a:solidFill>
                  <a:schemeClr val="bg1"/>
                </a:solidFill>
                <a:latin typeface="+mj-lt"/>
                <a:ea typeface="+mn-ea"/>
                <a:cs typeface="Arial" panose="020B0604020202020204" pitchFamily="34" charset="0"/>
              </a:rPr>
              <a:t>数据分析</a:t>
            </a:r>
          </a:p>
        </p:txBody>
      </p:sp>
      <p:grpSp>
        <p:nvGrpSpPr>
          <p:cNvPr id="38" name="组合 37">
            <a:extLst>
              <a:ext uri="{FF2B5EF4-FFF2-40B4-BE49-F238E27FC236}">
                <a16:creationId xmlns:a16="http://schemas.microsoft.com/office/drawing/2014/main" id="{0166FDEC-DA8C-4B91-812E-E23442F761E9}"/>
              </a:ext>
            </a:extLst>
          </p:cNvPr>
          <p:cNvGrpSpPr>
            <a:grpSpLocks/>
          </p:cNvGrpSpPr>
          <p:nvPr/>
        </p:nvGrpSpPr>
        <p:grpSpPr bwMode="auto">
          <a:xfrm>
            <a:off x="304800" y="2490107"/>
            <a:ext cx="3572172" cy="825231"/>
            <a:chOff x="3069992" y="1556048"/>
            <a:chExt cx="3572667" cy="825201"/>
          </a:xfrm>
        </p:grpSpPr>
        <p:sp>
          <p:nvSpPr>
            <p:cNvPr id="39" name="文本框 38">
              <a:extLst>
                <a:ext uri="{FF2B5EF4-FFF2-40B4-BE49-F238E27FC236}">
                  <a16:creationId xmlns:a16="http://schemas.microsoft.com/office/drawing/2014/main" id="{C34AF390-66B3-4F19-98DA-BD5083C2D35F}"/>
                </a:ext>
              </a:extLst>
            </p:cNvPr>
            <p:cNvSpPr txBox="1"/>
            <p:nvPr/>
          </p:nvSpPr>
          <p:spPr bwMode="auto">
            <a:xfrm>
              <a:off x="3980094" y="1743990"/>
              <a:ext cx="2662565" cy="461648"/>
            </a:xfrm>
            <a:prstGeom prst="rect">
              <a:avLst/>
            </a:prstGeom>
            <a:noFill/>
          </p:spPr>
          <p:txBody>
            <a:bodyPr wrap="square">
              <a:spAutoFit/>
            </a:bodyPr>
            <a:lstStyle/>
            <a:p>
              <a:pPr algn="ctr" eaLnBrk="1" fontAlgn="auto" hangingPunct="1">
                <a:spcBef>
                  <a:spcPts val="0"/>
                </a:spcBef>
                <a:spcAft>
                  <a:spcPts val="0"/>
                </a:spcAft>
                <a:defRPr/>
              </a:pPr>
              <a:r>
                <a:rPr lang="en-US" altLang="zh-CN" sz="2400" dirty="0"/>
                <a:t>Train.csv</a:t>
              </a:r>
              <a:endParaRPr lang="zh-CN" altLang="en-US" sz="2400" b="1" dirty="0">
                <a:solidFill>
                  <a:srgbClr val="044875"/>
                </a:solidFill>
                <a:latin typeface="+mj-lt"/>
                <a:ea typeface="+mn-ea"/>
                <a:cs typeface="Arial" panose="020B0604020202020204" pitchFamily="34" charset="0"/>
              </a:endParaRPr>
            </a:p>
          </p:txBody>
        </p:sp>
        <p:grpSp>
          <p:nvGrpSpPr>
            <p:cNvPr id="40" name="组合 110">
              <a:extLst>
                <a:ext uri="{FF2B5EF4-FFF2-40B4-BE49-F238E27FC236}">
                  <a16:creationId xmlns:a16="http://schemas.microsoft.com/office/drawing/2014/main" id="{45A61C89-F171-4F9B-A1BE-726DA5330CA9}"/>
                </a:ext>
              </a:extLst>
            </p:cNvPr>
            <p:cNvGrpSpPr>
              <a:grpSpLocks/>
            </p:cNvGrpSpPr>
            <p:nvPr/>
          </p:nvGrpSpPr>
          <p:grpSpPr bwMode="auto">
            <a:xfrm>
              <a:off x="3069992" y="1556048"/>
              <a:ext cx="1499423" cy="825201"/>
              <a:chOff x="3011936" y="1294791"/>
              <a:chExt cx="1499423" cy="825201"/>
            </a:xfrm>
          </p:grpSpPr>
          <p:sp>
            <p:nvSpPr>
              <p:cNvPr id="41" name="文本框 87">
                <a:extLst>
                  <a:ext uri="{FF2B5EF4-FFF2-40B4-BE49-F238E27FC236}">
                    <a16:creationId xmlns:a16="http://schemas.microsoft.com/office/drawing/2014/main" id="{47F6FBE0-32F8-4991-8CBF-3EEBB8F5B149}"/>
                  </a:ext>
                </a:extLst>
              </p:cNvPr>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sp>
            <p:nvSpPr>
              <p:cNvPr id="42" name="椭圆 41">
                <a:extLst>
                  <a:ext uri="{FF2B5EF4-FFF2-40B4-BE49-F238E27FC236}">
                    <a16:creationId xmlns:a16="http://schemas.microsoft.com/office/drawing/2014/main" id="{77D3B419-BBA1-4384-943C-828D7EAF9535}"/>
                  </a:ext>
                </a:extLst>
              </p:cNvPr>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43" name="组合 42">
            <a:extLst>
              <a:ext uri="{FF2B5EF4-FFF2-40B4-BE49-F238E27FC236}">
                <a16:creationId xmlns:a16="http://schemas.microsoft.com/office/drawing/2014/main" id="{7AE32644-F269-440B-8B8B-3E0AFB2558FC}"/>
              </a:ext>
            </a:extLst>
          </p:cNvPr>
          <p:cNvGrpSpPr>
            <a:grpSpLocks/>
          </p:cNvGrpSpPr>
          <p:nvPr/>
        </p:nvGrpSpPr>
        <p:grpSpPr bwMode="auto">
          <a:xfrm>
            <a:off x="304800" y="3834675"/>
            <a:ext cx="3445829" cy="825500"/>
            <a:chOff x="3070607" y="1555331"/>
            <a:chExt cx="3446306" cy="825469"/>
          </a:xfrm>
        </p:grpSpPr>
        <p:sp>
          <p:nvSpPr>
            <p:cNvPr id="44" name="文本框 43">
              <a:extLst>
                <a:ext uri="{FF2B5EF4-FFF2-40B4-BE49-F238E27FC236}">
                  <a16:creationId xmlns:a16="http://schemas.microsoft.com/office/drawing/2014/main" id="{BDDFB792-5DCC-4CB7-889C-F6D574898937}"/>
                </a:ext>
              </a:extLst>
            </p:cNvPr>
            <p:cNvSpPr txBox="1"/>
            <p:nvPr/>
          </p:nvSpPr>
          <p:spPr bwMode="auto">
            <a:xfrm>
              <a:off x="3994409" y="1750585"/>
              <a:ext cx="2522504" cy="461648"/>
            </a:xfrm>
            <a:prstGeom prst="rect">
              <a:avLst/>
            </a:prstGeom>
            <a:noFill/>
          </p:spPr>
          <p:txBody>
            <a:bodyPr wrap="square">
              <a:spAutoFit/>
            </a:bodyPr>
            <a:lstStyle/>
            <a:p>
              <a:pPr algn="ctr" eaLnBrk="1" fontAlgn="auto" hangingPunct="1">
                <a:spcBef>
                  <a:spcPts val="0"/>
                </a:spcBef>
                <a:spcAft>
                  <a:spcPts val="0"/>
                </a:spcAft>
                <a:defRPr/>
              </a:pPr>
              <a:r>
                <a:rPr lang="en-US" altLang="zh-CN" sz="2400" dirty="0"/>
                <a:t>Train_Labels.csv</a:t>
              </a:r>
              <a:endParaRPr lang="zh-CN" altLang="en-US" sz="2400" b="1" dirty="0">
                <a:solidFill>
                  <a:srgbClr val="044875"/>
                </a:solidFill>
                <a:latin typeface="+mj-lt"/>
                <a:ea typeface="+mn-ea"/>
                <a:cs typeface="Arial" panose="020B0604020202020204" pitchFamily="34" charset="0"/>
              </a:endParaRPr>
            </a:p>
          </p:txBody>
        </p:sp>
        <p:grpSp>
          <p:nvGrpSpPr>
            <p:cNvPr id="45" name="组合 122">
              <a:extLst>
                <a:ext uri="{FF2B5EF4-FFF2-40B4-BE49-F238E27FC236}">
                  <a16:creationId xmlns:a16="http://schemas.microsoft.com/office/drawing/2014/main" id="{A217EB02-F258-4D99-AA16-ABB4343D234C}"/>
                </a:ext>
              </a:extLst>
            </p:cNvPr>
            <p:cNvGrpSpPr>
              <a:grpSpLocks/>
            </p:cNvGrpSpPr>
            <p:nvPr/>
          </p:nvGrpSpPr>
          <p:grpSpPr bwMode="auto">
            <a:xfrm>
              <a:off x="3070607" y="1555331"/>
              <a:ext cx="1498808" cy="825469"/>
              <a:chOff x="3012551" y="1294074"/>
              <a:chExt cx="1498808" cy="825469"/>
            </a:xfrm>
          </p:grpSpPr>
          <p:sp>
            <p:nvSpPr>
              <p:cNvPr id="46" name="文本框 45">
                <a:extLst>
                  <a:ext uri="{FF2B5EF4-FFF2-40B4-BE49-F238E27FC236}">
                    <a16:creationId xmlns:a16="http://schemas.microsoft.com/office/drawing/2014/main" id="{A99C118B-DC8A-4111-AA5C-5E95307191A7}"/>
                  </a:ext>
                </a:extLst>
              </p:cNvPr>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47" name="椭圆 46">
                <a:extLst>
                  <a:ext uri="{FF2B5EF4-FFF2-40B4-BE49-F238E27FC236}">
                    <a16:creationId xmlns:a16="http://schemas.microsoft.com/office/drawing/2014/main" id="{6B530621-AA16-4C49-9B58-B5E70B2DBBE0}"/>
                  </a:ext>
                </a:extLst>
              </p:cNvPr>
              <p:cNvSpPr/>
              <p:nvPr/>
            </p:nvSpPr>
            <p:spPr>
              <a:xfrm>
                <a:off x="3349147"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48" name="组合 47">
            <a:extLst>
              <a:ext uri="{FF2B5EF4-FFF2-40B4-BE49-F238E27FC236}">
                <a16:creationId xmlns:a16="http://schemas.microsoft.com/office/drawing/2014/main" id="{297E6787-C5C2-4F78-BB0D-E0CAE8AB82B7}"/>
              </a:ext>
            </a:extLst>
          </p:cNvPr>
          <p:cNvGrpSpPr>
            <a:grpSpLocks/>
          </p:cNvGrpSpPr>
          <p:nvPr/>
        </p:nvGrpSpPr>
        <p:grpSpPr bwMode="auto">
          <a:xfrm>
            <a:off x="304800" y="5577648"/>
            <a:ext cx="3502979" cy="825231"/>
            <a:chOff x="3069992" y="1556048"/>
            <a:chExt cx="3503464" cy="825201"/>
          </a:xfrm>
        </p:grpSpPr>
        <p:sp>
          <p:nvSpPr>
            <p:cNvPr id="49" name="文本框 48">
              <a:extLst>
                <a:ext uri="{FF2B5EF4-FFF2-40B4-BE49-F238E27FC236}">
                  <a16:creationId xmlns:a16="http://schemas.microsoft.com/office/drawing/2014/main" id="{87AACD79-4CFA-4D76-8B29-EF6C6DA986B5}"/>
                </a:ext>
              </a:extLst>
            </p:cNvPr>
            <p:cNvSpPr txBox="1"/>
            <p:nvPr/>
          </p:nvSpPr>
          <p:spPr bwMode="auto">
            <a:xfrm>
              <a:off x="3980093" y="1743990"/>
              <a:ext cx="2593363" cy="461648"/>
            </a:xfrm>
            <a:prstGeom prst="rect">
              <a:avLst/>
            </a:prstGeom>
            <a:noFill/>
          </p:spPr>
          <p:txBody>
            <a:bodyPr wrap="square">
              <a:spAutoFit/>
            </a:bodyPr>
            <a:lstStyle/>
            <a:p>
              <a:pPr algn="ctr" eaLnBrk="1" fontAlgn="auto" hangingPunct="1">
                <a:spcBef>
                  <a:spcPts val="0"/>
                </a:spcBef>
                <a:spcAft>
                  <a:spcPts val="0"/>
                </a:spcAft>
                <a:defRPr/>
              </a:pPr>
              <a:r>
                <a:rPr lang="en-US" altLang="zh-CN" sz="2400" dirty="0"/>
                <a:t>Test.csv</a:t>
              </a:r>
              <a:endParaRPr lang="zh-CN" altLang="en-US" sz="2400" b="1" dirty="0">
                <a:solidFill>
                  <a:srgbClr val="044875"/>
                </a:solidFill>
                <a:latin typeface="+mj-lt"/>
                <a:ea typeface="+mn-ea"/>
                <a:cs typeface="Arial" panose="020B0604020202020204" pitchFamily="34" charset="0"/>
              </a:endParaRPr>
            </a:p>
          </p:txBody>
        </p:sp>
        <p:grpSp>
          <p:nvGrpSpPr>
            <p:cNvPr id="51" name="组合 110">
              <a:extLst>
                <a:ext uri="{FF2B5EF4-FFF2-40B4-BE49-F238E27FC236}">
                  <a16:creationId xmlns:a16="http://schemas.microsoft.com/office/drawing/2014/main" id="{22AC96CD-7E6A-4339-85B3-06F9484630C5}"/>
                </a:ext>
              </a:extLst>
            </p:cNvPr>
            <p:cNvGrpSpPr>
              <a:grpSpLocks/>
            </p:cNvGrpSpPr>
            <p:nvPr/>
          </p:nvGrpSpPr>
          <p:grpSpPr bwMode="auto">
            <a:xfrm>
              <a:off x="3069992" y="1556048"/>
              <a:ext cx="1499423" cy="825201"/>
              <a:chOff x="3011936" y="1294791"/>
              <a:chExt cx="1499423" cy="825201"/>
            </a:xfrm>
          </p:grpSpPr>
          <p:sp>
            <p:nvSpPr>
              <p:cNvPr id="52" name="文本框 87">
                <a:extLst>
                  <a:ext uri="{FF2B5EF4-FFF2-40B4-BE49-F238E27FC236}">
                    <a16:creationId xmlns:a16="http://schemas.microsoft.com/office/drawing/2014/main" id="{79F5A4DF-CE1F-4777-A5E6-ACBB823709A0}"/>
                  </a:ext>
                </a:extLst>
              </p:cNvPr>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03</a:t>
                </a:r>
                <a:endParaRPr lang="zh-CN" altLang="en-US" sz="3600" dirty="0">
                  <a:solidFill>
                    <a:srgbClr val="044875"/>
                  </a:solidFill>
                  <a:latin typeface="Impact" pitchFamily="34" charset="0"/>
                </a:endParaRPr>
              </a:p>
            </p:txBody>
          </p:sp>
          <p:sp>
            <p:nvSpPr>
              <p:cNvPr id="53" name="椭圆 52">
                <a:extLst>
                  <a:ext uri="{FF2B5EF4-FFF2-40B4-BE49-F238E27FC236}">
                    <a16:creationId xmlns:a16="http://schemas.microsoft.com/office/drawing/2014/main" id="{449F7435-ED19-4885-9F79-2FB5778AAE77}"/>
                  </a:ext>
                </a:extLst>
              </p:cNvPr>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57" name="矩形 56">
            <a:extLst>
              <a:ext uri="{FF2B5EF4-FFF2-40B4-BE49-F238E27FC236}">
                <a16:creationId xmlns:a16="http://schemas.microsoft.com/office/drawing/2014/main" id="{53FAA578-F2E3-4A25-AC98-CCAF9EF636FE}"/>
              </a:ext>
            </a:extLst>
          </p:cNvPr>
          <p:cNvSpPr/>
          <p:nvPr/>
        </p:nvSpPr>
        <p:spPr bwMode="auto">
          <a:xfrm flipV="1">
            <a:off x="641965" y="5318149"/>
            <a:ext cx="10924560" cy="4571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a:extLst>
              <a:ext uri="{FF2B5EF4-FFF2-40B4-BE49-F238E27FC236}">
                <a16:creationId xmlns:a16="http://schemas.microsoft.com/office/drawing/2014/main" id="{88721451-D6AF-4A43-AFB7-3FB05B9BE0BF}"/>
              </a:ext>
            </a:extLst>
          </p:cNvPr>
          <p:cNvSpPr txBox="1"/>
          <p:nvPr/>
        </p:nvSpPr>
        <p:spPr>
          <a:xfrm>
            <a:off x="3807779" y="5658046"/>
            <a:ext cx="6250621" cy="646331"/>
          </a:xfrm>
          <a:prstGeom prst="rect">
            <a:avLst/>
          </a:prstGeom>
          <a:noFill/>
        </p:spPr>
        <p:txBody>
          <a:bodyPr wrap="square" rtlCol="0">
            <a:spAutoFit/>
          </a:bodyPr>
          <a:lstStyle/>
          <a:p>
            <a:r>
              <a:rPr lang="en-US" altLang="zh-CN" dirty="0"/>
              <a:t>id:</a:t>
            </a:r>
          </a:p>
          <a:p>
            <a:r>
              <a:rPr lang="en-US" altLang="zh-CN" dirty="0" err="1"/>
              <a:t>Preidct_group</a:t>
            </a:r>
            <a:r>
              <a:rPr lang="en-US" altLang="zh-CN" dirty="0"/>
              <a:t>:</a:t>
            </a:r>
            <a:r>
              <a:rPr lang="zh-CN" altLang="en-US" dirty="0"/>
              <a:t>预测是否可用</a:t>
            </a:r>
          </a:p>
        </p:txBody>
      </p:sp>
      <p:sp>
        <p:nvSpPr>
          <p:cNvPr id="10" name="Rectangle 2">
            <a:extLst>
              <a:ext uri="{FF2B5EF4-FFF2-40B4-BE49-F238E27FC236}">
                <a16:creationId xmlns:a16="http://schemas.microsoft.com/office/drawing/2014/main" id="{C4C37671-002F-4DEF-8F72-60B8657C1864}"/>
              </a:ext>
            </a:extLst>
          </p:cNvPr>
          <p:cNvSpPr>
            <a:spLocks noChangeArrowheads="1"/>
          </p:cNvSpPr>
          <p:nvPr/>
        </p:nvSpPr>
        <p:spPr bwMode="auto">
          <a:xfrm>
            <a:off x="0" y="-475024"/>
            <a:ext cx="184731" cy="95004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53309698-77BB-4E1B-86BB-E3F3372081B8}"/>
              </a:ext>
            </a:extLst>
          </p:cNvPr>
          <p:cNvSpPr txBox="1"/>
          <p:nvPr/>
        </p:nvSpPr>
        <p:spPr>
          <a:xfrm>
            <a:off x="4548802" y="781399"/>
            <a:ext cx="7103765" cy="4339650"/>
          </a:xfrm>
          <a:prstGeom prst="rect">
            <a:avLst/>
          </a:prstGeom>
          <a:noFill/>
        </p:spPr>
        <p:txBody>
          <a:bodyPr wrap="square" rtlCol="0">
            <a:spAutoFit/>
          </a:bodyPr>
          <a:lstStyle/>
          <a:p>
            <a:pPr lvl="0">
              <a:buFontTx/>
              <a:buChar char="•"/>
            </a:pPr>
            <a:r>
              <a:rPr lang="zh-CN" altLang="zh-CN" sz="2000" dirty="0">
                <a:solidFill>
                  <a:srgbClr val="C7254E"/>
                </a:solidFill>
                <a:latin typeface="Arial Unicode MS"/>
                <a:ea typeface="Menlo"/>
              </a:rPr>
              <a:t>construction_year</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Year the waterpoint was constructed</a:t>
            </a:r>
          </a:p>
          <a:p>
            <a:pPr lvl="0">
              <a:buFontTx/>
              <a:buChar char="•"/>
            </a:pPr>
            <a:r>
              <a:rPr lang="zh-CN" altLang="zh-CN" sz="2000" dirty="0">
                <a:solidFill>
                  <a:srgbClr val="C7254E"/>
                </a:solidFill>
                <a:latin typeface="Arial Unicode MS"/>
                <a:ea typeface="Menlo"/>
              </a:rPr>
              <a:t>extraction_type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The kind of extraction the waterpoint uses</a:t>
            </a:r>
          </a:p>
          <a:p>
            <a:pPr lvl="0">
              <a:buFontTx/>
              <a:buChar char="•"/>
            </a:pPr>
            <a:r>
              <a:rPr lang="zh-CN" altLang="zh-CN" sz="2000" dirty="0">
                <a:solidFill>
                  <a:srgbClr val="C7254E"/>
                </a:solidFill>
                <a:latin typeface="Arial Unicode MS"/>
                <a:ea typeface="Menlo"/>
              </a:rPr>
              <a:t>extraction_type_group</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The kind of extraction the waterpoint uses</a:t>
            </a:r>
          </a:p>
          <a:p>
            <a:pPr lvl="0">
              <a:buFontTx/>
              <a:buChar char="•"/>
            </a:pPr>
            <a:r>
              <a:rPr lang="zh-CN" altLang="zh-CN" sz="2000" dirty="0">
                <a:solidFill>
                  <a:srgbClr val="C7254E"/>
                </a:solidFill>
                <a:latin typeface="Arial Unicode MS"/>
                <a:ea typeface="Menlo"/>
              </a:rPr>
              <a:t>extraction_type_class</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The kind of extraction the waterpoint uses</a:t>
            </a:r>
          </a:p>
          <a:p>
            <a:pPr lvl="0">
              <a:buFontTx/>
              <a:buChar char="•"/>
            </a:pPr>
            <a:r>
              <a:rPr lang="zh-CN" altLang="zh-CN" sz="2000" dirty="0">
                <a:solidFill>
                  <a:srgbClr val="C7254E"/>
                </a:solidFill>
                <a:latin typeface="Arial Unicode MS"/>
                <a:ea typeface="Menlo"/>
              </a:rPr>
              <a:t>management</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How the waterpoint is managed</a:t>
            </a:r>
          </a:p>
          <a:p>
            <a:pPr lvl="0">
              <a:buFontTx/>
              <a:buChar char="•"/>
            </a:pPr>
            <a:r>
              <a:rPr lang="zh-CN" altLang="zh-CN" sz="2000" dirty="0">
                <a:solidFill>
                  <a:srgbClr val="C7254E"/>
                </a:solidFill>
                <a:latin typeface="Arial Unicode MS"/>
                <a:ea typeface="Menlo"/>
              </a:rPr>
              <a:t>management_group</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How the waterpoint is managed</a:t>
            </a:r>
          </a:p>
          <a:p>
            <a:pPr lvl="0">
              <a:buFontTx/>
              <a:buChar char="•"/>
            </a:pPr>
            <a:r>
              <a:rPr lang="zh-CN" altLang="zh-CN" sz="2000" dirty="0">
                <a:solidFill>
                  <a:srgbClr val="C7254E"/>
                </a:solidFill>
                <a:latin typeface="Arial Unicode MS"/>
                <a:ea typeface="Menlo"/>
              </a:rPr>
              <a:t>payment</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What the water costs</a:t>
            </a:r>
          </a:p>
          <a:p>
            <a:pPr lvl="0">
              <a:buFontTx/>
              <a:buChar char="•"/>
            </a:pPr>
            <a:r>
              <a:rPr lang="zh-CN" altLang="zh-CN" sz="2000" dirty="0">
                <a:solidFill>
                  <a:srgbClr val="C7254E"/>
                </a:solidFill>
                <a:latin typeface="Arial Unicode MS"/>
                <a:ea typeface="Menlo"/>
              </a:rPr>
              <a:t>payment_type</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What the water costs</a:t>
            </a:r>
          </a:p>
          <a:p>
            <a:pPr lvl="0">
              <a:buFontTx/>
              <a:buChar char="•"/>
            </a:pPr>
            <a:r>
              <a:rPr lang="zh-CN" altLang="zh-CN" sz="2000" dirty="0">
                <a:solidFill>
                  <a:srgbClr val="C7254E"/>
                </a:solidFill>
                <a:latin typeface="Arial Unicode MS"/>
                <a:ea typeface="Menlo"/>
              </a:rPr>
              <a:t>water_quality</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The quality of the water</a:t>
            </a:r>
          </a:p>
          <a:p>
            <a:pPr lvl="0">
              <a:buFontTx/>
              <a:buChar char="•"/>
            </a:pPr>
            <a:r>
              <a:rPr lang="zh-CN" altLang="zh-CN" sz="2000" dirty="0">
                <a:solidFill>
                  <a:srgbClr val="C7254E"/>
                </a:solidFill>
                <a:latin typeface="Arial Unicode MS"/>
                <a:ea typeface="Menlo"/>
              </a:rPr>
              <a:t>quality_group</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The quality of the water</a:t>
            </a:r>
          </a:p>
          <a:p>
            <a:pPr lvl="0">
              <a:buFontTx/>
              <a:buChar char="•"/>
            </a:pPr>
            <a:r>
              <a:rPr lang="zh-CN" altLang="zh-CN" sz="2000" dirty="0">
                <a:solidFill>
                  <a:srgbClr val="C7254E"/>
                </a:solidFill>
                <a:latin typeface="Arial Unicode MS"/>
                <a:ea typeface="Menlo"/>
              </a:rPr>
              <a:t>quantity</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The quantity of water</a:t>
            </a:r>
          </a:p>
          <a:p>
            <a:pPr lvl="0">
              <a:buFontTx/>
              <a:buChar char="•"/>
            </a:pPr>
            <a:r>
              <a:rPr lang="zh-CN" altLang="zh-CN" sz="2000" dirty="0">
                <a:solidFill>
                  <a:srgbClr val="C7254E"/>
                </a:solidFill>
                <a:latin typeface="Arial Unicode MS"/>
                <a:ea typeface="Menlo"/>
              </a:rPr>
              <a:t>quantity_group</a:t>
            </a:r>
            <a:r>
              <a:rPr lang="zh-CN" altLang="zh-CN" dirty="0">
                <a:solidFill>
                  <a:srgbClr val="17344A"/>
                </a:solidFill>
                <a:ea typeface="Open Sans"/>
              </a:rPr>
              <a:t> </a:t>
            </a:r>
            <a:r>
              <a:rPr lang="zh-CN" altLang="zh-CN" dirty="0">
                <a:solidFill>
                  <a:srgbClr val="17344A"/>
                </a:solidFill>
                <a:latin typeface="Arial" panose="020B0604020202020204" pitchFamily="34" charset="0"/>
                <a:ea typeface="Open Sans"/>
              </a:rPr>
              <a:t>- The quantity of water</a:t>
            </a:r>
          </a:p>
        </p:txBody>
      </p:sp>
    </p:spTree>
    <p:extLst>
      <p:ext uri="{BB962C8B-B14F-4D97-AF65-F5344CB8AC3E}">
        <p14:creationId xmlns:p14="http://schemas.microsoft.com/office/powerpoint/2010/main" val="5727389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sp>
        <p:nvSpPr>
          <p:cNvPr id="30" name="矩形 29">
            <a:extLst>
              <a:ext uri="{FF2B5EF4-FFF2-40B4-BE49-F238E27FC236}">
                <a16:creationId xmlns:a16="http://schemas.microsoft.com/office/drawing/2014/main" id="{7DAAEED5-6E30-4F2B-83E2-38B9C6937C4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a:extLst>
              <a:ext uri="{FF2B5EF4-FFF2-40B4-BE49-F238E27FC236}">
                <a16:creationId xmlns:a16="http://schemas.microsoft.com/office/drawing/2014/main" id="{034EBA36-2FB6-46EA-A062-CE036A49E60C}"/>
              </a:ext>
            </a:extLst>
          </p:cNvPr>
          <p:cNvSpPr/>
          <p:nvPr/>
        </p:nvSpPr>
        <p:spPr>
          <a:xfrm>
            <a:off x="4217670" y="254000"/>
            <a:ext cx="797433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12">
            <a:extLst>
              <a:ext uri="{FF2B5EF4-FFF2-40B4-BE49-F238E27FC236}">
                <a16:creationId xmlns:a16="http://schemas.microsoft.com/office/drawing/2014/main" id="{03A9623D-A412-4BC7-AE76-8CF24AE6DBD3}"/>
              </a:ext>
            </a:extLst>
          </p:cNvPr>
          <p:cNvSpPr txBox="1">
            <a:spLocks noChangeArrowheads="1"/>
          </p:cNvSpPr>
          <p:nvPr/>
        </p:nvSpPr>
        <p:spPr bwMode="auto">
          <a:xfrm>
            <a:off x="925532" y="110901"/>
            <a:ext cx="36807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数据处理及参数选择</a:t>
            </a:r>
          </a:p>
        </p:txBody>
      </p:sp>
      <p:sp>
        <p:nvSpPr>
          <p:cNvPr id="34" name="文本框 33">
            <a:extLst>
              <a:ext uri="{FF2B5EF4-FFF2-40B4-BE49-F238E27FC236}">
                <a16:creationId xmlns:a16="http://schemas.microsoft.com/office/drawing/2014/main" id="{BCB7DC71-0299-49A5-98F2-262DDBFD246A}"/>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nvGrpSpPr>
          <p:cNvPr id="18" name="组合 17">
            <a:extLst>
              <a:ext uri="{FF2B5EF4-FFF2-40B4-BE49-F238E27FC236}">
                <a16:creationId xmlns:a16="http://schemas.microsoft.com/office/drawing/2014/main" id="{5FF979F1-02DC-4CBE-89EC-5A06CACFB546}"/>
              </a:ext>
            </a:extLst>
          </p:cNvPr>
          <p:cNvGrpSpPr/>
          <p:nvPr/>
        </p:nvGrpSpPr>
        <p:grpSpPr>
          <a:xfrm>
            <a:off x="925532" y="1139414"/>
            <a:ext cx="10743565" cy="5088904"/>
            <a:chOff x="327536" y="2096033"/>
            <a:chExt cx="6057815" cy="3976479"/>
          </a:xfrm>
        </p:grpSpPr>
        <p:sp>
          <p:nvSpPr>
            <p:cNvPr id="19" name="矩形 18">
              <a:extLst>
                <a:ext uri="{FF2B5EF4-FFF2-40B4-BE49-F238E27FC236}">
                  <a16:creationId xmlns:a16="http://schemas.microsoft.com/office/drawing/2014/main" id="{4F0C881E-EB3E-4652-8A64-6CD16D4C1514}"/>
                </a:ext>
              </a:extLst>
            </p:cNvPr>
            <p:cNvSpPr/>
            <p:nvPr/>
          </p:nvSpPr>
          <p:spPr>
            <a:xfrm>
              <a:off x="327536" y="2096033"/>
              <a:ext cx="6057815" cy="397647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0" name="矩形 19">
              <a:extLst>
                <a:ext uri="{FF2B5EF4-FFF2-40B4-BE49-F238E27FC236}">
                  <a16:creationId xmlns:a16="http://schemas.microsoft.com/office/drawing/2014/main" id="{9A34FFF2-D0D5-4D66-80CB-F5FDEC59D247}"/>
                </a:ext>
              </a:extLst>
            </p:cNvPr>
            <p:cNvSpPr>
              <a:spLocks noChangeArrowheads="1"/>
            </p:cNvSpPr>
            <p:nvPr/>
          </p:nvSpPr>
          <p:spPr bwMode="auto">
            <a:xfrm>
              <a:off x="628239" y="2759738"/>
              <a:ext cx="5757112" cy="31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ts val="2300"/>
                </a:lnSpc>
                <a:buFont typeface="Wingdings" pitchFamily="2" charset="2"/>
                <a:buChar char="Ø"/>
              </a:pPr>
              <a:r>
                <a:rPr lang="zh-CN" altLang="en-US" sz="3200" dirty="0">
                  <a:solidFill>
                    <a:schemeClr val="bg1"/>
                  </a:solidFill>
                </a:rPr>
                <a:t>涉及文本类数据，主成分分析法不适用</a:t>
              </a:r>
              <a:endParaRPr lang="en-US" altLang="zh-CN" sz="3200" dirty="0">
                <a:solidFill>
                  <a:schemeClr val="bg1"/>
                </a:solidFill>
                <a:latin typeface="Arial" pitchFamily="34" charset="0"/>
                <a:cs typeface="Arial" pitchFamily="34" charset="0"/>
              </a:endParaRPr>
            </a:p>
          </p:txBody>
        </p:sp>
        <p:sp>
          <p:nvSpPr>
            <p:cNvPr id="21" name="矩形 20">
              <a:extLst>
                <a:ext uri="{FF2B5EF4-FFF2-40B4-BE49-F238E27FC236}">
                  <a16:creationId xmlns:a16="http://schemas.microsoft.com/office/drawing/2014/main" id="{6DE103F4-CE36-4147-9139-0E745CBA62AC}"/>
                </a:ext>
              </a:extLst>
            </p:cNvPr>
            <p:cNvSpPr>
              <a:spLocks noChangeArrowheads="1"/>
            </p:cNvSpPr>
            <p:nvPr/>
          </p:nvSpPr>
          <p:spPr bwMode="auto">
            <a:xfrm>
              <a:off x="628240" y="3598507"/>
              <a:ext cx="5757111" cy="3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ts val="2300"/>
                </a:lnSpc>
                <a:buFont typeface="Wingdings" pitchFamily="2" charset="2"/>
                <a:buChar char="Ø"/>
              </a:pPr>
              <a:r>
                <a:rPr lang="zh-CN" altLang="en-US" sz="3200" dirty="0">
                  <a:solidFill>
                    <a:schemeClr val="bg1"/>
                  </a:solidFill>
                  <a:latin typeface="Arial" pitchFamily="34" charset="0"/>
                  <a:cs typeface="Arial" pitchFamily="34" charset="0"/>
                </a:rPr>
                <a:t>缺省值置为</a:t>
              </a:r>
              <a:r>
                <a:rPr lang="en-US" altLang="zh-CN" sz="3200" dirty="0">
                  <a:solidFill>
                    <a:schemeClr val="bg1"/>
                  </a:solidFill>
                  <a:latin typeface="Arial" pitchFamily="34" charset="0"/>
                  <a:cs typeface="Arial" pitchFamily="34" charset="0"/>
                </a:rPr>
                <a:t>0</a:t>
              </a:r>
              <a:r>
                <a:rPr lang="zh-CN" altLang="en-US" sz="3200" dirty="0">
                  <a:solidFill>
                    <a:schemeClr val="bg1"/>
                  </a:solidFill>
                  <a:latin typeface="Arial" pitchFamily="34" charset="0"/>
                  <a:cs typeface="Arial" pitchFamily="34" charset="0"/>
                </a:rPr>
                <a:t>或者</a:t>
              </a:r>
              <a:r>
                <a:rPr lang="en-US" altLang="zh-CN" sz="3200" dirty="0">
                  <a:solidFill>
                    <a:schemeClr val="bg1"/>
                  </a:solidFill>
                  <a:latin typeface="Arial" pitchFamily="34" charset="0"/>
                  <a:cs typeface="Arial" pitchFamily="34" charset="0"/>
                </a:rPr>
                <a:t>Not known</a:t>
              </a:r>
            </a:p>
          </p:txBody>
        </p:sp>
        <p:sp>
          <p:nvSpPr>
            <p:cNvPr id="22" name="矩形 21">
              <a:extLst>
                <a:ext uri="{FF2B5EF4-FFF2-40B4-BE49-F238E27FC236}">
                  <a16:creationId xmlns:a16="http://schemas.microsoft.com/office/drawing/2014/main" id="{832170E5-C6EF-4CEA-8B9D-03C39CAE3C0D}"/>
                </a:ext>
              </a:extLst>
            </p:cNvPr>
            <p:cNvSpPr>
              <a:spLocks noChangeArrowheads="1"/>
            </p:cNvSpPr>
            <p:nvPr/>
          </p:nvSpPr>
          <p:spPr bwMode="auto">
            <a:xfrm>
              <a:off x="628240" y="4493637"/>
              <a:ext cx="5757111" cy="32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ts val="2300"/>
                </a:lnSpc>
                <a:buFont typeface="Wingdings" pitchFamily="2" charset="2"/>
                <a:buChar char="Ø"/>
              </a:pPr>
              <a:r>
                <a:rPr lang="zh-CN" altLang="en-US" sz="3200" dirty="0">
                  <a:solidFill>
                    <a:schemeClr val="bg1"/>
                  </a:solidFill>
                  <a:latin typeface="Arial" pitchFamily="34" charset="0"/>
                  <a:cs typeface="Arial" pitchFamily="34" charset="0"/>
                </a:rPr>
                <a:t>去掉无用特征</a:t>
              </a:r>
              <a:r>
                <a:rPr lang="en-US" altLang="zh-CN" sz="3200" dirty="0">
                  <a:solidFill>
                    <a:schemeClr val="bg1"/>
                  </a:solidFill>
                  <a:latin typeface="Arial" pitchFamily="34" charset="0"/>
                  <a:cs typeface="Arial" pitchFamily="34" charset="0"/>
                </a:rPr>
                <a:t>id</a:t>
              </a:r>
              <a:r>
                <a:rPr lang="zh-CN" altLang="en-US" sz="3200" dirty="0">
                  <a:solidFill>
                    <a:schemeClr val="bg1"/>
                  </a:solidFill>
                  <a:latin typeface="Arial" pitchFamily="34" charset="0"/>
                  <a:cs typeface="Arial" pitchFamily="34" charset="0"/>
                </a:rPr>
                <a:t>以及</a:t>
              </a:r>
              <a:r>
                <a:rPr lang="zh-CN" altLang="zh-CN" sz="3600" dirty="0">
                  <a:solidFill>
                    <a:schemeClr val="bg1"/>
                  </a:solidFill>
                  <a:latin typeface="Arial Unicode MS"/>
                  <a:ea typeface="Menlo"/>
                </a:rPr>
                <a:t>management_group</a:t>
              </a:r>
              <a:endParaRPr lang="en-US" altLang="zh-CN" sz="3200"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26200725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grpSp>
        <p:nvGrpSpPr>
          <p:cNvPr id="16" name="组合 15"/>
          <p:cNvGrpSpPr/>
          <p:nvPr/>
        </p:nvGrpSpPr>
        <p:grpSpPr>
          <a:xfrm>
            <a:off x="273144" y="1018571"/>
            <a:ext cx="5676899" cy="4650797"/>
            <a:chOff x="327535" y="2288273"/>
            <a:chExt cx="6057816" cy="3976479"/>
          </a:xfrm>
        </p:grpSpPr>
        <p:sp>
          <p:nvSpPr>
            <p:cNvPr id="50" name="矩形 49"/>
            <p:cNvSpPr/>
            <p:nvPr/>
          </p:nvSpPr>
          <p:spPr>
            <a:xfrm>
              <a:off x="327535" y="2288273"/>
              <a:ext cx="6057815" cy="397647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51" name="矩形 50"/>
            <p:cNvSpPr>
              <a:spLocks noChangeArrowheads="1"/>
            </p:cNvSpPr>
            <p:nvPr/>
          </p:nvSpPr>
          <p:spPr bwMode="auto">
            <a:xfrm>
              <a:off x="628239" y="2759738"/>
              <a:ext cx="5757112" cy="34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ts val="2300"/>
                </a:lnSpc>
                <a:buFont typeface="Wingdings" pitchFamily="2" charset="2"/>
                <a:buChar char="Ø"/>
              </a:pPr>
              <a:r>
                <a:rPr lang="zh-CN" altLang="en-US" sz="3200" dirty="0">
                  <a:solidFill>
                    <a:schemeClr val="bg1"/>
                  </a:solidFill>
                </a:rPr>
                <a:t>逻辑回归（</a:t>
              </a:r>
              <a:r>
                <a:rPr lang="en-US" altLang="zh-CN" sz="3200" dirty="0">
                  <a:solidFill>
                    <a:schemeClr val="bg1"/>
                  </a:solidFill>
                  <a:latin typeface="Arial" pitchFamily="34" charset="0"/>
                  <a:cs typeface="Arial" pitchFamily="34" charset="0"/>
                </a:rPr>
                <a:t>LR</a:t>
              </a:r>
              <a:r>
                <a:rPr lang="zh-CN" altLang="en-US" sz="3200" dirty="0">
                  <a:solidFill>
                    <a:schemeClr val="bg1"/>
                  </a:solidFill>
                </a:rPr>
                <a:t>）</a:t>
              </a:r>
              <a:endParaRPr lang="en-US" altLang="zh-CN" sz="3200" dirty="0">
                <a:solidFill>
                  <a:schemeClr val="bg1"/>
                </a:solidFill>
                <a:latin typeface="Arial" pitchFamily="34" charset="0"/>
                <a:cs typeface="Arial" pitchFamily="34" charset="0"/>
              </a:endParaRPr>
            </a:p>
          </p:txBody>
        </p:sp>
        <p:sp>
          <p:nvSpPr>
            <p:cNvPr id="53" name="矩形 52"/>
            <p:cNvSpPr>
              <a:spLocks noChangeArrowheads="1"/>
            </p:cNvSpPr>
            <p:nvPr/>
          </p:nvSpPr>
          <p:spPr bwMode="auto">
            <a:xfrm>
              <a:off x="628240" y="3598507"/>
              <a:ext cx="5757111" cy="347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ts val="2300"/>
                </a:lnSpc>
                <a:buFont typeface="Wingdings" pitchFamily="2" charset="2"/>
                <a:buChar char="Ø"/>
              </a:pPr>
              <a:r>
                <a:rPr lang="en-US" altLang="zh-CN" sz="3200" dirty="0">
                  <a:solidFill>
                    <a:schemeClr val="bg1"/>
                  </a:solidFill>
                  <a:latin typeface="Arial" pitchFamily="34" charset="0"/>
                  <a:cs typeface="Arial" pitchFamily="34" charset="0"/>
                </a:rPr>
                <a:t>Extra-tree</a:t>
              </a:r>
              <a:r>
                <a:rPr lang="zh-CN" altLang="en-US" sz="3200" dirty="0">
                  <a:solidFill>
                    <a:schemeClr val="bg1"/>
                  </a:solidFill>
                  <a:latin typeface="Arial" pitchFamily="34" charset="0"/>
                  <a:cs typeface="Arial" pitchFamily="34" charset="0"/>
                </a:rPr>
                <a:t>（</a:t>
              </a:r>
              <a:r>
                <a:rPr lang="en-US" altLang="zh-CN" sz="3200" dirty="0">
                  <a:solidFill>
                    <a:schemeClr val="bg1"/>
                  </a:solidFill>
                  <a:latin typeface="Arial" pitchFamily="34" charset="0"/>
                  <a:cs typeface="Arial" pitchFamily="34" charset="0"/>
                </a:rPr>
                <a:t>ET</a:t>
              </a:r>
              <a:r>
                <a:rPr lang="zh-CN" altLang="en-US" sz="3200" dirty="0">
                  <a:solidFill>
                    <a:schemeClr val="bg1"/>
                  </a:solidFill>
                  <a:latin typeface="Arial" pitchFamily="34" charset="0"/>
                  <a:cs typeface="Arial" pitchFamily="34" charset="0"/>
                </a:rPr>
                <a:t>）</a:t>
              </a:r>
              <a:endParaRPr lang="en-US" altLang="zh-CN" sz="3200" dirty="0">
                <a:solidFill>
                  <a:schemeClr val="bg1"/>
                </a:solidFill>
                <a:latin typeface="Arial" pitchFamily="34" charset="0"/>
                <a:cs typeface="Arial" pitchFamily="34" charset="0"/>
              </a:endParaRPr>
            </a:p>
          </p:txBody>
        </p:sp>
        <p:sp>
          <p:nvSpPr>
            <p:cNvPr id="54" name="矩形 53"/>
            <p:cNvSpPr>
              <a:spLocks noChangeArrowheads="1"/>
            </p:cNvSpPr>
            <p:nvPr/>
          </p:nvSpPr>
          <p:spPr bwMode="auto">
            <a:xfrm>
              <a:off x="628240" y="4493637"/>
              <a:ext cx="5757111" cy="35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ts val="2300"/>
                </a:lnSpc>
                <a:buFont typeface="Wingdings" pitchFamily="2" charset="2"/>
                <a:buChar char="Ø"/>
              </a:pPr>
              <a:r>
                <a:rPr lang="zh-CN" altLang="en-US" sz="3200" dirty="0">
                  <a:solidFill>
                    <a:schemeClr val="bg1"/>
                  </a:solidFill>
                </a:rPr>
                <a:t>随机森林（</a:t>
              </a:r>
              <a:r>
                <a:rPr lang="en-US" altLang="zh-CN" sz="3200" dirty="0">
                  <a:solidFill>
                    <a:schemeClr val="bg1"/>
                  </a:solidFill>
                  <a:latin typeface="Arial" pitchFamily="34" charset="0"/>
                  <a:cs typeface="Arial" pitchFamily="34" charset="0"/>
                </a:rPr>
                <a:t>RF</a:t>
              </a:r>
              <a:r>
                <a:rPr lang="zh-CN" altLang="en-US" sz="3200" dirty="0">
                  <a:solidFill>
                    <a:schemeClr val="bg1"/>
                  </a:solidFill>
                </a:rPr>
                <a:t>）</a:t>
              </a:r>
              <a:endParaRPr lang="en-US" altLang="zh-CN" sz="3200" dirty="0">
                <a:solidFill>
                  <a:schemeClr val="bg1"/>
                </a:solidFill>
                <a:latin typeface="Arial" pitchFamily="34" charset="0"/>
                <a:cs typeface="Arial" pitchFamily="34" charset="0"/>
              </a:endParaRPr>
            </a:p>
          </p:txBody>
        </p:sp>
      </p:grpSp>
      <p:sp>
        <p:nvSpPr>
          <p:cNvPr id="30" name="矩形 29">
            <a:extLst>
              <a:ext uri="{FF2B5EF4-FFF2-40B4-BE49-F238E27FC236}">
                <a16:creationId xmlns:a16="http://schemas.microsoft.com/office/drawing/2014/main" id="{7DAAEED5-6E30-4F2B-83E2-38B9C6937C4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a:extLst>
              <a:ext uri="{FF2B5EF4-FFF2-40B4-BE49-F238E27FC236}">
                <a16:creationId xmlns:a16="http://schemas.microsoft.com/office/drawing/2014/main" id="{034EBA36-2FB6-46EA-A062-CE036A49E60C}"/>
              </a:ext>
            </a:extLst>
          </p:cNvPr>
          <p:cNvSpPr/>
          <p:nvPr/>
        </p:nvSpPr>
        <p:spPr>
          <a:xfrm>
            <a:off x="4217670" y="254000"/>
            <a:ext cx="797433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12">
            <a:extLst>
              <a:ext uri="{FF2B5EF4-FFF2-40B4-BE49-F238E27FC236}">
                <a16:creationId xmlns:a16="http://schemas.microsoft.com/office/drawing/2014/main" id="{03A9623D-A412-4BC7-AE76-8CF24AE6DBD3}"/>
              </a:ext>
            </a:extLst>
          </p:cNvPr>
          <p:cNvSpPr txBox="1">
            <a:spLocks noChangeArrowheads="1"/>
          </p:cNvSpPr>
          <p:nvPr/>
        </p:nvSpPr>
        <p:spPr bwMode="auto">
          <a:xfrm>
            <a:off x="925532" y="110901"/>
            <a:ext cx="3292456"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数据模型与结果</a:t>
            </a:r>
          </a:p>
        </p:txBody>
      </p:sp>
      <p:sp>
        <p:nvSpPr>
          <p:cNvPr id="34" name="文本框 33">
            <a:extLst>
              <a:ext uri="{FF2B5EF4-FFF2-40B4-BE49-F238E27FC236}">
                <a16:creationId xmlns:a16="http://schemas.microsoft.com/office/drawing/2014/main" id="{BCB7DC71-0299-49A5-98F2-262DDBFD246A}"/>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18" name="矩形 17">
            <a:extLst>
              <a:ext uri="{FF2B5EF4-FFF2-40B4-BE49-F238E27FC236}">
                <a16:creationId xmlns:a16="http://schemas.microsoft.com/office/drawing/2014/main" id="{625CD6FB-2CBC-4A3E-8E90-9FDC49588D71}"/>
              </a:ext>
            </a:extLst>
          </p:cNvPr>
          <p:cNvSpPr>
            <a:spLocks noChangeArrowheads="1"/>
          </p:cNvSpPr>
          <p:nvPr/>
        </p:nvSpPr>
        <p:spPr bwMode="auto">
          <a:xfrm>
            <a:off x="609600" y="4550186"/>
            <a:ext cx="5395103" cy="41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ts val="2300"/>
              </a:lnSpc>
              <a:buFont typeface="Wingdings" pitchFamily="2" charset="2"/>
              <a:buChar char="Ø"/>
            </a:pPr>
            <a:r>
              <a:rPr lang="en-US" altLang="zh-CN" sz="3200" dirty="0">
                <a:solidFill>
                  <a:schemeClr val="bg1"/>
                </a:solidFill>
              </a:rPr>
              <a:t>XGB</a:t>
            </a:r>
            <a:r>
              <a:rPr lang="zh-CN" altLang="en-US" sz="3200" dirty="0">
                <a:solidFill>
                  <a:schemeClr val="bg1"/>
                </a:solidFill>
              </a:rPr>
              <a:t>模型</a:t>
            </a:r>
            <a:endParaRPr lang="en-US" altLang="zh-CN" sz="3200" dirty="0">
              <a:solidFill>
                <a:schemeClr val="bg1"/>
              </a:solidFill>
              <a:latin typeface="Arial" pitchFamily="34" charset="0"/>
              <a:cs typeface="Arial" pitchFamily="34" charset="0"/>
            </a:endParaRPr>
          </a:p>
        </p:txBody>
      </p:sp>
      <p:cxnSp>
        <p:nvCxnSpPr>
          <p:cNvPr id="5" name="直接箭头连接符 4">
            <a:extLst>
              <a:ext uri="{FF2B5EF4-FFF2-40B4-BE49-F238E27FC236}">
                <a16:creationId xmlns:a16="http://schemas.microsoft.com/office/drawing/2014/main" id="{EA49A74C-9B51-4ACA-812B-C42D3701F595}"/>
              </a:ext>
            </a:extLst>
          </p:cNvPr>
          <p:cNvCxnSpPr>
            <a:cxnSpLocks/>
            <a:endCxn id="27" idx="1"/>
          </p:cNvCxnSpPr>
          <p:nvPr/>
        </p:nvCxnSpPr>
        <p:spPr>
          <a:xfrm>
            <a:off x="4377690" y="5138335"/>
            <a:ext cx="2487930" cy="58688"/>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B0CAB464-F2A4-4F11-B7A5-97F45982B987}"/>
              </a:ext>
            </a:extLst>
          </p:cNvPr>
          <p:cNvSpPr/>
          <p:nvPr/>
        </p:nvSpPr>
        <p:spPr>
          <a:xfrm>
            <a:off x="6865620" y="1508295"/>
            <a:ext cx="4259580" cy="186005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t>随机森林采用双循环的方式寻找最优节点数和决策树数目，最终结合电脑性能考虑，确定最终节点数为</a:t>
            </a:r>
            <a:r>
              <a:rPr lang="en-US" altLang="zh-CN" sz="2000" b="1" dirty="0"/>
              <a:t>300-40</a:t>
            </a:r>
            <a:r>
              <a:rPr lang="zh-CN" altLang="en-US" sz="2000" b="1" dirty="0"/>
              <a:t>，精确度为</a:t>
            </a:r>
            <a:r>
              <a:rPr lang="en-US" altLang="zh-CN" sz="2000" b="1" dirty="0"/>
              <a:t>0.8205</a:t>
            </a:r>
            <a:endParaRPr lang="zh-CN" altLang="en-US" sz="2000" b="1" dirty="0"/>
          </a:p>
        </p:txBody>
      </p:sp>
      <p:sp>
        <p:nvSpPr>
          <p:cNvPr id="27" name="矩形 26">
            <a:extLst>
              <a:ext uri="{FF2B5EF4-FFF2-40B4-BE49-F238E27FC236}">
                <a16:creationId xmlns:a16="http://schemas.microsoft.com/office/drawing/2014/main" id="{DE480939-6CDF-447C-BB6F-020752600A82}"/>
              </a:ext>
            </a:extLst>
          </p:cNvPr>
          <p:cNvSpPr/>
          <p:nvPr/>
        </p:nvSpPr>
        <p:spPr>
          <a:xfrm>
            <a:off x="6865620" y="4404725"/>
            <a:ext cx="3573780" cy="158459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t>以测试集准确率为依据赋权投票，取得分最高</a:t>
            </a:r>
            <a:endParaRPr lang="en-US" altLang="zh-CN" sz="2000" b="1" dirty="0"/>
          </a:p>
          <a:p>
            <a:pPr algn="ctr" eaLnBrk="1" fontAlgn="auto" hangingPunct="1">
              <a:spcBef>
                <a:spcPts val="0"/>
              </a:spcBef>
              <a:spcAft>
                <a:spcPts val="0"/>
              </a:spcAft>
              <a:defRPr/>
            </a:pPr>
            <a:r>
              <a:rPr lang="en-US" altLang="zh-CN" sz="2000" b="1" dirty="0"/>
              <a:t>0.8273</a:t>
            </a:r>
            <a:r>
              <a:rPr lang="zh-CN" altLang="en-US" sz="2000" b="1" dirty="0"/>
              <a:t>，</a:t>
            </a:r>
            <a:r>
              <a:rPr lang="en-US" altLang="zh-CN" sz="2000" b="1" dirty="0"/>
              <a:t>6000</a:t>
            </a:r>
            <a:r>
              <a:rPr lang="zh-CN" altLang="en-US" sz="2000" b="1" dirty="0"/>
              <a:t>参赛者，第</a:t>
            </a:r>
            <a:r>
              <a:rPr lang="en-US" altLang="zh-CN" sz="2000" b="1" dirty="0"/>
              <a:t>13</a:t>
            </a:r>
            <a:r>
              <a:rPr lang="zh-CN" altLang="en-US" sz="2000" b="1" dirty="0"/>
              <a:t>名</a:t>
            </a:r>
          </a:p>
        </p:txBody>
      </p:sp>
      <p:cxnSp>
        <p:nvCxnSpPr>
          <p:cNvPr id="3" name="直接箭头连接符 2">
            <a:extLst>
              <a:ext uri="{FF2B5EF4-FFF2-40B4-BE49-F238E27FC236}">
                <a16:creationId xmlns:a16="http://schemas.microsoft.com/office/drawing/2014/main" id="{4BDC424D-28C3-4D04-889D-8E03EA9756A8}"/>
              </a:ext>
            </a:extLst>
          </p:cNvPr>
          <p:cNvCxnSpPr>
            <a:cxnSpLocks/>
            <a:endCxn id="26" idx="1"/>
          </p:cNvCxnSpPr>
          <p:nvPr/>
        </p:nvCxnSpPr>
        <p:spPr>
          <a:xfrm flipV="1">
            <a:off x="3920490" y="2438323"/>
            <a:ext cx="2945130" cy="128026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594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sp>
        <p:nvSpPr>
          <p:cNvPr id="4" name="矩形: 圆角 3">
            <a:extLst>
              <a:ext uri="{FF2B5EF4-FFF2-40B4-BE49-F238E27FC236}">
                <a16:creationId xmlns:a16="http://schemas.microsoft.com/office/drawing/2014/main" id="{46C3EC85-84F1-4549-9B32-4F702DD3559B}"/>
              </a:ext>
            </a:extLst>
          </p:cNvPr>
          <p:cNvSpPr/>
          <p:nvPr/>
        </p:nvSpPr>
        <p:spPr>
          <a:xfrm>
            <a:off x="881402" y="1386588"/>
            <a:ext cx="1906587"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数据预处理</a:t>
            </a:r>
          </a:p>
        </p:txBody>
      </p:sp>
      <p:sp>
        <p:nvSpPr>
          <p:cNvPr id="16" name="矩形: 圆角 15">
            <a:extLst>
              <a:ext uri="{FF2B5EF4-FFF2-40B4-BE49-F238E27FC236}">
                <a16:creationId xmlns:a16="http://schemas.microsoft.com/office/drawing/2014/main" id="{1C1E6A4C-7A2F-4991-839C-9BF5FD021D30}"/>
              </a:ext>
            </a:extLst>
          </p:cNvPr>
          <p:cNvSpPr/>
          <p:nvPr/>
        </p:nvSpPr>
        <p:spPr>
          <a:xfrm>
            <a:off x="3900827" y="1386588"/>
            <a:ext cx="1906587"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特征选择</a:t>
            </a:r>
          </a:p>
        </p:txBody>
      </p:sp>
      <p:cxnSp>
        <p:nvCxnSpPr>
          <p:cNvPr id="11" name="直接箭头连接符 10">
            <a:extLst>
              <a:ext uri="{FF2B5EF4-FFF2-40B4-BE49-F238E27FC236}">
                <a16:creationId xmlns:a16="http://schemas.microsoft.com/office/drawing/2014/main" id="{A82A4BFB-9879-47C4-81DC-24E992527795}"/>
              </a:ext>
            </a:extLst>
          </p:cNvPr>
          <p:cNvCxnSpPr>
            <a:stCxn id="4" idx="3"/>
            <a:endCxn id="16" idx="1"/>
          </p:cNvCxnSpPr>
          <p:nvPr/>
        </p:nvCxnSpPr>
        <p:spPr>
          <a:xfrm>
            <a:off x="2787989" y="1757025"/>
            <a:ext cx="111283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93A0FF9-7094-466F-8508-7447411E7179}"/>
              </a:ext>
            </a:extLst>
          </p:cNvPr>
          <p:cNvSpPr txBox="1"/>
          <p:nvPr/>
        </p:nvSpPr>
        <p:spPr>
          <a:xfrm>
            <a:off x="2994090" y="1332549"/>
            <a:ext cx="654346" cy="369332"/>
          </a:xfrm>
          <a:prstGeom prst="rect">
            <a:avLst/>
          </a:prstGeom>
          <a:noFill/>
        </p:spPr>
        <p:txBody>
          <a:bodyPr wrap="none" rtlCol="0">
            <a:spAutoFit/>
          </a:bodyPr>
          <a:lstStyle/>
          <a:p>
            <a:r>
              <a:rPr lang="zh-CN" altLang="en-US" dirty="0"/>
              <a:t>补齐</a:t>
            </a:r>
          </a:p>
        </p:txBody>
      </p:sp>
      <p:sp>
        <p:nvSpPr>
          <p:cNvPr id="20" name="文本框 19">
            <a:extLst>
              <a:ext uri="{FF2B5EF4-FFF2-40B4-BE49-F238E27FC236}">
                <a16:creationId xmlns:a16="http://schemas.microsoft.com/office/drawing/2014/main" id="{CD227E06-5453-4418-8084-EFA7261583E8}"/>
              </a:ext>
            </a:extLst>
          </p:cNvPr>
          <p:cNvSpPr txBox="1"/>
          <p:nvPr/>
        </p:nvSpPr>
        <p:spPr>
          <a:xfrm>
            <a:off x="2674994" y="1858010"/>
            <a:ext cx="1338828" cy="369332"/>
          </a:xfrm>
          <a:prstGeom prst="rect">
            <a:avLst/>
          </a:prstGeom>
          <a:noFill/>
        </p:spPr>
        <p:txBody>
          <a:bodyPr wrap="none" rtlCol="0">
            <a:spAutoFit/>
          </a:bodyPr>
          <a:lstStyle/>
          <a:p>
            <a:r>
              <a:rPr lang="zh-CN" altLang="en-US" dirty="0"/>
              <a:t>去无用特征</a:t>
            </a:r>
          </a:p>
        </p:txBody>
      </p:sp>
      <p:sp>
        <p:nvSpPr>
          <p:cNvPr id="21" name="矩形 20">
            <a:extLst>
              <a:ext uri="{FF2B5EF4-FFF2-40B4-BE49-F238E27FC236}">
                <a16:creationId xmlns:a16="http://schemas.microsoft.com/office/drawing/2014/main" id="{068A74F1-ADB9-4A1B-92BB-A295A97FA4DE}"/>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a:extLst>
              <a:ext uri="{FF2B5EF4-FFF2-40B4-BE49-F238E27FC236}">
                <a16:creationId xmlns:a16="http://schemas.microsoft.com/office/drawing/2014/main" id="{81567A91-E1F9-441A-951A-F04C3854D1F0}"/>
              </a:ext>
            </a:extLst>
          </p:cNvPr>
          <p:cNvSpPr/>
          <p:nvPr/>
        </p:nvSpPr>
        <p:spPr>
          <a:xfrm>
            <a:off x="4217670" y="254000"/>
            <a:ext cx="797433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文本框 12">
            <a:extLst>
              <a:ext uri="{FF2B5EF4-FFF2-40B4-BE49-F238E27FC236}">
                <a16:creationId xmlns:a16="http://schemas.microsoft.com/office/drawing/2014/main" id="{ED21D8B8-FE2B-4B7B-BC6F-A7F2279A9FCE}"/>
              </a:ext>
            </a:extLst>
          </p:cNvPr>
          <p:cNvSpPr txBox="1">
            <a:spLocks noChangeArrowheads="1"/>
          </p:cNvSpPr>
          <p:nvPr/>
        </p:nvSpPr>
        <p:spPr bwMode="auto">
          <a:xfrm>
            <a:off x="925532" y="110901"/>
            <a:ext cx="3292456"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数据模型与结果</a:t>
            </a:r>
          </a:p>
        </p:txBody>
      </p:sp>
      <p:sp>
        <p:nvSpPr>
          <p:cNvPr id="26" name="文本框 25">
            <a:extLst>
              <a:ext uri="{FF2B5EF4-FFF2-40B4-BE49-F238E27FC236}">
                <a16:creationId xmlns:a16="http://schemas.microsoft.com/office/drawing/2014/main" id="{F5AA0C19-2A8D-4B3C-8217-DFFFA1F00734}"/>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27" name="矩形: 圆角 26">
            <a:extLst>
              <a:ext uri="{FF2B5EF4-FFF2-40B4-BE49-F238E27FC236}">
                <a16:creationId xmlns:a16="http://schemas.microsoft.com/office/drawing/2014/main" id="{B1BCE972-4611-48A1-AE10-3416AB27B60F}"/>
              </a:ext>
            </a:extLst>
          </p:cNvPr>
          <p:cNvSpPr/>
          <p:nvPr/>
        </p:nvSpPr>
        <p:spPr>
          <a:xfrm>
            <a:off x="2060289" y="3234556"/>
            <a:ext cx="1096963"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LR</a:t>
            </a:r>
            <a:endParaRPr lang="zh-CN" altLang="en-US" sz="2800" dirty="0">
              <a:solidFill>
                <a:schemeClr val="tx1"/>
              </a:solidFill>
            </a:endParaRPr>
          </a:p>
        </p:txBody>
      </p:sp>
      <p:sp>
        <p:nvSpPr>
          <p:cNvPr id="28" name="矩形: 圆角 27">
            <a:extLst>
              <a:ext uri="{FF2B5EF4-FFF2-40B4-BE49-F238E27FC236}">
                <a16:creationId xmlns:a16="http://schemas.microsoft.com/office/drawing/2014/main" id="{2C0F1C78-0BD1-4BDA-A242-3451E5217535}"/>
              </a:ext>
            </a:extLst>
          </p:cNvPr>
          <p:cNvSpPr/>
          <p:nvPr/>
        </p:nvSpPr>
        <p:spPr>
          <a:xfrm>
            <a:off x="3440432" y="3239114"/>
            <a:ext cx="1413686"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决策树</a:t>
            </a:r>
          </a:p>
        </p:txBody>
      </p:sp>
      <p:sp>
        <p:nvSpPr>
          <p:cNvPr id="29" name="矩形: 圆角 28">
            <a:extLst>
              <a:ext uri="{FF2B5EF4-FFF2-40B4-BE49-F238E27FC236}">
                <a16:creationId xmlns:a16="http://schemas.microsoft.com/office/drawing/2014/main" id="{11F286B5-63A9-4F72-840B-A9479DCEB540}"/>
              </a:ext>
            </a:extLst>
          </p:cNvPr>
          <p:cNvSpPr/>
          <p:nvPr/>
        </p:nvSpPr>
        <p:spPr>
          <a:xfrm>
            <a:off x="5162243" y="3234698"/>
            <a:ext cx="1096963"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RF</a:t>
            </a:r>
            <a:endParaRPr lang="zh-CN" altLang="en-US" sz="2800" dirty="0">
              <a:solidFill>
                <a:schemeClr val="tx1"/>
              </a:solidFill>
            </a:endParaRPr>
          </a:p>
        </p:txBody>
      </p:sp>
      <p:sp>
        <p:nvSpPr>
          <p:cNvPr id="30" name="矩形: 圆角 29">
            <a:extLst>
              <a:ext uri="{FF2B5EF4-FFF2-40B4-BE49-F238E27FC236}">
                <a16:creationId xmlns:a16="http://schemas.microsoft.com/office/drawing/2014/main" id="{58303FA4-B0CE-454D-AE2F-B79B59DA3D9A}"/>
              </a:ext>
            </a:extLst>
          </p:cNvPr>
          <p:cNvSpPr/>
          <p:nvPr/>
        </p:nvSpPr>
        <p:spPr>
          <a:xfrm>
            <a:off x="6713220" y="3234698"/>
            <a:ext cx="1096963"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XGB</a:t>
            </a:r>
            <a:endParaRPr lang="zh-CN" altLang="en-US" sz="2800" dirty="0">
              <a:solidFill>
                <a:schemeClr val="tx1"/>
              </a:solidFill>
            </a:endParaRPr>
          </a:p>
        </p:txBody>
      </p:sp>
      <p:sp>
        <p:nvSpPr>
          <p:cNvPr id="32" name="矩形 31">
            <a:extLst>
              <a:ext uri="{FF2B5EF4-FFF2-40B4-BE49-F238E27FC236}">
                <a16:creationId xmlns:a16="http://schemas.microsoft.com/office/drawing/2014/main" id="{BE087B3A-D703-4F8A-B934-9338ED3458D8}"/>
              </a:ext>
            </a:extLst>
          </p:cNvPr>
          <p:cNvSpPr/>
          <p:nvPr/>
        </p:nvSpPr>
        <p:spPr>
          <a:xfrm>
            <a:off x="1562280" y="2924864"/>
            <a:ext cx="6583680" cy="134995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9F1EC134-57F3-4439-B99C-80FA91D7EB2F}"/>
              </a:ext>
            </a:extLst>
          </p:cNvPr>
          <p:cNvCxnSpPr>
            <a:cxnSpLocks/>
            <a:stCxn id="16" idx="2"/>
            <a:endCxn id="32" idx="0"/>
          </p:cNvCxnSpPr>
          <p:nvPr/>
        </p:nvCxnSpPr>
        <p:spPr>
          <a:xfrm flipH="1">
            <a:off x="4854120" y="2127462"/>
            <a:ext cx="1" cy="797402"/>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1914C96-592E-48FC-8EE8-956F1AFA322D}"/>
              </a:ext>
            </a:extLst>
          </p:cNvPr>
          <p:cNvCxnSpPr>
            <a:cxnSpLocks/>
            <a:stCxn id="32" idx="2"/>
            <a:endCxn id="44" idx="0"/>
          </p:cNvCxnSpPr>
          <p:nvPr/>
        </p:nvCxnSpPr>
        <p:spPr>
          <a:xfrm>
            <a:off x="4854120" y="4274820"/>
            <a:ext cx="0" cy="73592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矩形: 圆角 43">
            <a:extLst>
              <a:ext uri="{FF2B5EF4-FFF2-40B4-BE49-F238E27FC236}">
                <a16:creationId xmlns:a16="http://schemas.microsoft.com/office/drawing/2014/main" id="{A79C9B5F-4BBA-4E12-A8AC-E8B90D0A1D40}"/>
              </a:ext>
            </a:extLst>
          </p:cNvPr>
          <p:cNvSpPr/>
          <p:nvPr/>
        </p:nvSpPr>
        <p:spPr>
          <a:xfrm>
            <a:off x="3900826" y="5010740"/>
            <a:ext cx="1906587"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赋权机制</a:t>
            </a:r>
          </a:p>
        </p:txBody>
      </p:sp>
      <p:sp>
        <p:nvSpPr>
          <p:cNvPr id="48" name="矩形: 圆角 47">
            <a:extLst>
              <a:ext uri="{FF2B5EF4-FFF2-40B4-BE49-F238E27FC236}">
                <a16:creationId xmlns:a16="http://schemas.microsoft.com/office/drawing/2014/main" id="{7719B17C-D5CB-42FF-972E-E439143F66F0}"/>
              </a:ext>
            </a:extLst>
          </p:cNvPr>
          <p:cNvSpPr/>
          <p:nvPr/>
        </p:nvSpPr>
        <p:spPr>
          <a:xfrm>
            <a:off x="6752157" y="5010740"/>
            <a:ext cx="1906587"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模型训练</a:t>
            </a:r>
          </a:p>
        </p:txBody>
      </p:sp>
      <p:sp>
        <p:nvSpPr>
          <p:cNvPr id="49" name="矩形: 圆角 48">
            <a:extLst>
              <a:ext uri="{FF2B5EF4-FFF2-40B4-BE49-F238E27FC236}">
                <a16:creationId xmlns:a16="http://schemas.microsoft.com/office/drawing/2014/main" id="{467404DD-5CD0-4140-AC5A-730B43F26203}"/>
              </a:ext>
            </a:extLst>
          </p:cNvPr>
          <p:cNvSpPr/>
          <p:nvPr/>
        </p:nvSpPr>
        <p:spPr>
          <a:xfrm>
            <a:off x="9603488" y="5010740"/>
            <a:ext cx="1906587" cy="740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预测结果</a:t>
            </a:r>
          </a:p>
        </p:txBody>
      </p:sp>
      <p:cxnSp>
        <p:nvCxnSpPr>
          <p:cNvPr id="47" name="直接箭头连接符 46">
            <a:extLst>
              <a:ext uri="{FF2B5EF4-FFF2-40B4-BE49-F238E27FC236}">
                <a16:creationId xmlns:a16="http://schemas.microsoft.com/office/drawing/2014/main" id="{889E70CC-40DF-438A-800F-144DE63E993E}"/>
              </a:ext>
            </a:extLst>
          </p:cNvPr>
          <p:cNvCxnSpPr>
            <a:stCxn id="44" idx="3"/>
            <a:endCxn id="48" idx="1"/>
          </p:cNvCxnSpPr>
          <p:nvPr/>
        </p:nvCxnSpPr>
        <p:spPr>
          <a:xfrm>
            <a:off x="5807413" y="5381177"/>
            <a:ext cx="944744"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58DFAAF4-8DB4-4E60-9CC0-0E2D726EFB67}"/>
              </a:ext>
            </a:extLst>
          </p:cNvPr>
          <p:cNvCxnSpPr>
            <a:stCxn id="48" idx="3"/>
            <a:endCxn id="49" idx="1"/>
          </p:cNvCxnSpPr>
          <p:nvPr/>
        </p:nvCxnSpPr>
        <p:spPr>
          <a:xfrm>
            <a:off x="8658744" y="5381177"/>
            <a:ext cx="944744"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F4DEE4A8-1445-4409-BBFC-5F73FF0515DB}"/>
              </a:ext>
            </a:extLst>
          </p:cNvPr>
          <p:cNvSpPr txBox="1"/>
          <p:nvPr/>
        </p:nvSpPr>
        <p:spPr>
          <a:xfrm>
            <a:off x="8225004" y="3347941"/>
            <a:ext cx="1925947" cy="523220"/>
          </a:xfrm>
          <a:prstGeom prst="rect">
            <a:avLst/>
          </a:prstGeom>
          <a:noFill/>
        </p:spPr>
        <p:txBody>
          <a:bodyPr wrap="square" rtlCol="0">
            <a:spAutoFit/>
          </a:bodyPr>
          <a:lstStyle/>
          <a:p>
            <a:r>
              <a:rPr lang="zh-CN" altLang="en-US" sz="2800" dirty="0"/>
              <a:t>数据模型</a:t>
            </a:r>
          </a:p>
        </p:txBody>
      </p:sp>
    </p:spTree>
    <p:extLst>
      <p:ext uri="{BB962C8B-B14F-4D97-AF65-F5344CB8AC3E}">
        <p14:creationId xmlns:p14="http://schemas.microsoft.com/office/powerpoint/2010/main" val="40789229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610776"/>
            <a:ext cx="8170862" cy="923330"/>
          </a:xfrm>
          <a:prstGeom prst="rect">
            <a:avLst/>
          </a:prstGeom>
          <a:noFill/>
        </p:spPr>
        <p:txBody>
          <a:bodyPr>
            <a:spAutoFit/>
          </a:bodyPr>
          <a:lstStyle/>
          <a:p>
            <a:pPr algn="ctr" eaLnBrk="1" fontAlgn="auto" hangingPunct="1">
              <a:spcBef>
                <a:spcPts val="0"/>
              </a:spcBef>
              <a:spcAft>
                <a:spcPts val="0"/>
              </a:spcAft>
              <a:defRPr/>
            </a:pPr>
            <a:r>
              <a:rPr lang="zh-CN" altLang="en-US" sz="5400" b="1" spc="600" dirty="0">
                <a:solidFill>
                  <a:srgbClr val="044875"/>
                </a:solidFill>
                <a:latin typeface="微软雅黑" panose="020B0503020204020204" pitchFamily="34" charset="-122"/>
                <a:ea typeface="微软雅黑" panose="020B0503020204020204" pitchFamily="34" charset="-122"/>
              </a:rPr>
              <a:t>感谢聆听</a:t>
            </a:r>
          </a:p>
        </p:txBody>
      </p:sp>
      <p:grpSp>
        <p:nvGrpSpPr>
          <p:cNvPr id="26" name="组合 25"/>
          <p:cNvGrpSpPr>
            <a:grpSpLocks/>
          </p:cNvGrpSpPr>
          <p:nvPr/>
        </p:nvGrpSpPr>
        <p:grpSpPr bwMode="auto">
          <a:xfrm>
            <a:off x="4154488" y="3575645"/>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905588" y="1331913"/>
            <a:ext cx="10422812" cy="4248150"/>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769599" y="5008563"/>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354725" y="742950"/>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NUDT</a:t>
            </a:r>
            <a:endParaRPr lang="zh-CN" altLang="en-US" sz="2000" dirty="0">
              <a:solidFill>
                <a:srgbClr val="044875"/>
              </a:solidFill>
              <a:latin typeface="微软雅黑" pitchFamily="34" charset="-122"/>
              <a:ea typeface="微软雅黑" pitchFamily="34" charset="-122"/>
            </a:endParaRPr>
          </a:p>
        </p:txBody>
      </p:sp>
    </p:spTree>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381</Words>
  <Application>Microsoft Office PowerPoint</Application>
  <PresentationFormat>宽屏</PresentationFormat>
  <Paragraphs>113</Paragraphs>
  <Slides>9</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 Unicode MS</vt:lpstr>
      <vt:lpstr>Menlo</vt:lpstr>
      <vt:lpstr>Open Sans</vt:lpstr>
      <vt:lpstr>宋体</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姚 杭</cp:lastModifiedBy>
  <cp:revision>167</cp:revision>
  <dcterms:created xsi:type="dcterms:W3CDTF">2015-04-13T12:15:43Z</dcterms:created>
  <dcterms:modified xsi:type="dcterms:W3CDTF">2018-11-27T03:45:55Z</dcterms:modified>
  <cp:category>https://cyppt.taobao.com</cp:category>
</cp:coreProperties>
</file>