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257" r:id="rId2"/>
    <p:sldId id="499" r:id="rId3"/>
    <p:sldId id="508" r:id="rId4"/>
    <p:sldId id="262" r:id="rId5"/>
    <p:sldId id="263" r:id="rId6"/>
    <p:sldId id="303" r:id="rId7"/>
    <p:sldId id="506" r:id="rId8"/>
    <p:sldId id="500" r:id="rId9"/>
    <p:sldId id="343" r:id="rId10"/>
    <p:sldId id="485" r:id="rId11"/>
    <p:sldId id="493" r:id="rId12"/>
    <p:sldId id="488" r:id="rId13"/>
    <p:sldId id="489" r:id="rId14"/>
    <p:sldId id="490" r:id="rId15"/>
    <p:sldId id="491" r:id="rId16"/>
    <p:sldId id="492" r:id="rId17"/>
    <p:sldId id="495" r:id="rId18"/>
    <p:sldId id="501" r:id="rId19"/>
    <p:sldId id="494" r:id="rId20"/>
    <p:sldId id="496" r:id="rId21"/>
    <p:sldId id="497" r:id="rId22"/>
    <p:sldId id="503" r:id="rId23"/>
    <p:sldId id="502" r:id="rId24"/>
    <p:sldId id="507" r:id="rId25"/>
    <p:sldId id="509" r:id="rId26"/>
    <p:sldId id="498" r:id="rId2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3" d="100"/>
          <a:sy n="83" d="100"/>
        </p:scale>
        <p:origin x="677" y="3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86530008@qq.com" userId="e3d0807f650e0211" providerId="LiveId" clId="{12E132BD-28B6-4FB7-842B-5D524510B858}"/>
    <pc:docChg chg="undo custSel addSld delSld modSld sldOrd">
      <pc:chgData name="1986530008@qq.com" userId="e3d0807f650e0211" providerId="LiveId" clId="{12E132BD-28B6-4FB7-842B-5D524510B858}" dt="2020-12-04T05:14:51.319" v="1153" actId="20577"/>
      <pc:docMkLst>
        <pc:docMk/>
      </pc:docMkLst>
      <pc:sldChg chg="del">
        <pc:chgData name="1986530008@qq.com" userId="e3d0807f650e0211" providerId="LiveId" clId="{12E132BD-28B6-4FB7-842B-5D524510B858}" dt="2020-12-04T04:54:21.134" v="689" actId="2696"/>
        <pc:sldMkLst>
          <pc:docMk/>
          <pc:sldMk cId="183243182" sldId="261"/>
        </pc:sldMkLst>
      </pc:sldChg>
      <pc:sldChg chg="del">
        <pc:chgData name="1986530008@qq.com" userId="e3d0807f650e0211" providerId="LiveId" clId="{12E132BD-28B6-4FB7-842B-5D524510B858}" dt="2020-12-04T04:54:23.599" v="690" actId="2696"/>
        <pc:sldMkLst>
          <pc:docMk/>
          <pc:sldMk cId="473623952" sldId="264"/>
        </pc:sldMkLst>
      </pc:sldChg>
      <pc:sldChg chg="modSp add mod modTransition">
        <pc:chgData name="1986530008@qq.com" userId="e3d0807f650e0211" providerId="LiveId" clId="{12E132BD-28B6-4FB7-842B-5D524510B858}" dt="2020-12-04T05:10:06.883" v="1070" actId="1076"/>
        <pc:sldMkLst>
          <pc:docMk/>
          <pc:sldMk cId="2453760838" sldId="343"/>
        </pc:sldMkLst>
        <pc:spChg chg="mod">
          <ac:chgData name="1986530008@qq.com" userId="e3d0807f650e0211" providerId="LiveId" clId="{12E132BD-28B6-4FB7-842B-5D524510B858}" dt="2020-12-04T05:10:06.883" v="1070" actId="1076"/>
          <ac:spMkLst>
            <pc:docMk/>
            <pc:sldMk cId="2453760838" sldId="343"/>
            <ac:spMk id="3" creationId="{00000000-0000-0000-0000-000000000000}"/>
          </ac:spMkLst>
        </pc:spChg>
        <pc:spChg chg="mod">
          <ac:chgData name="1986530008@qq.com" userId="e3d0807f650e0211" providerId="LiveId" clId="{12E132BD-28B6-4FB7-842B-5D524510B858}" dt="2020-12-04T05:09:50.202" v="1065" actId="1076"/>
          <ac:spMkLst>
            <pc:docMk/>
            <pc:sldMk cId="2453760838" sldId="343"/>
            <ac:spMk id="8" creationId="{00000000-0000-0000-0000-000000000000}"/>
          </ac:spMkLst>
        </pc:spChg>
      </pc:sldChg>
      <pc:sldChg chg="modSp add mod modTransition">
        <pc:chgData name="1986530008@qq.com" userId="e3d0807f650e0211" providerId="LiveId" clId="{12E132BD-28B6-4FB7-842B-5D524510B858}" dt="2020-12-04T05:11:13.366" v="1089" actId="20577"/>
        <pc:sldMkLst>
          <pc:docMk/>
          <pc:sldMk cId="692230666" sldId="347"/>
        </pc:sldMkLst>
        <pc:spChg chg="mod">
          <ac:chgData name="1986530008@qq.com" userId="e3d0807f650e0211" providerId="LiveId" clId="{12E132BD-28B6-4FB7-842B-5D524510B858}" dt="2020-12-04T05:11:13.366" v="1089" actId="20577"/>
          <ac:spMkLst>
            <pc:docMk/>
            <pc:sldMk cId="692230666" sldId="347"/>
            <ac:spMk id="3" creationId="{00000000-0000-0000-0000-000000000000}"/>
          </ac:spMkLst>
        </pc:spChg>
        <pc:spChg chg="mod">
          <ac:chgData name="1986530008@qq.com" userId="e3d0807f650e0211" providerId="LiveId" clId="{12E132BD-28B6-4FB7-842B-5D524510B858}" dt="2020-12-04T05:11:06.179" v="1086" actId="1076"/>
          <ac:spMkLst>
            <pc:docMk/>
            <pc:sldMk cId="692230666" sldId="347"/>
            <ac:spMk id="8" creationId="{00000000-0000-0000-0000-000000000000}"/>
          </ac:spMkLst>
        </pc:spChg>
        <pc:picChg chg="mod">
          <ac:chgData name="1986530008@qq.com" userId="e3d0807f650e0211" providerId="LiveId" clId="{12E132BD-28B6-4FB7-842B-5D524510B858}" dt="2020-12-04T05:10:42.865" v="1080" actId="1076"/>
          <ac:picMkLst>
            <pc:docMk/>
            <pc:sldMk cId="692230666" sldId="347"/>
            <ac:picMk id="5" creationId="{00000000-0000-0000-0000-000000000000}"/>
          </ac:picMkLst>
        </pc:picChg>
      </pc:sldChg>
      <pc:sldChg chg="modSp mod modNotesTx">
        <pc:chgData name="1986530008@qq.com" userId="e3d0807f650e0211" providerId="LiveId" clId="{12E132BD-28B6-4FB7-842B-5D524510B858}" dt="2020-12-04T05:12:12.538" v="1109" actId="20577"/>
        <pc:sldMkLst>
          <pc:docMk/>
          <pc:sldMk cId="3212609758" sldId="348"/>
        </pc:sldMkLst>
        <pc:spChg chg="mod">
          <ac:chgData name="1986530008@qq.com" userId="e3d0807f650e0211" providerId="LiveId" clId="{12E132BD-28B6-4FB7-842B-5D524510B858}" dt="2020-12-04T05:12:03.530" v="1095" actId="20577"/>
          <ac:spMkLst>
            <pc:docMk/>
            <pc:sldMk cId="3212609758" sldId="348"/>
            <ac:spMk id="3" creationId="{00000000-0000-0000-0000-000000000000}"/>
          </ac:spMkLst>
        </pc:spChg>
        <pc:spChg chg="mod">
          <ac:chgData name="1986530008@qq.com" userId="e3d0807f650e0211" providerId="LiveId" clId="{12E132BD-28B6-4FB7-842B-5D524510B858}" dt="2020-12-04T05:12:00.596" v="1092" actId="1076"/>
          <ac:spMkLst>
            <pc:docMk/>
            <pc:sldMk cId="3212609758" sldId="348"/>
            <ac:spMk id="8" creationId="{00000000-0000-0000-0000-000000000000}"/>
          </ac:spMkLst>
        </pc:spChg>
        <pc:picChg chg="mod">
          <ac:chgData name="1986530008@qq.com" userId="e3d0807f650e0211" providerId="LiveId" clId="{12E132BD-28B6-4FB7-842B-5D524510B858}" dt="2020-12-04T05:11:55.014" v="1091" actId="1076"/>
          <ac:picMkLst>
            <pc:docMk/>
            <pc:sldMk cId="3212609758" sldId="348"/>
            <ac:picMk id="4" creationId="{00000000-0000-0000-0000-000000000000}"/>
          </ac:picMkLst>
        </pc:picChg>
      </pc:sldChg>
      <pc:sldChg chg="delSp modSp mod">
        <pc:chgData name="1986530008@qq.com" userId="e3d0807f650e0211" providerId="LiveId" clId="{12E132BD-28B6-4FB7-842B-5D524510B858}" dt="2020-12-04T05:14:01.969" v="1111" actId="478"/>
        <pc:sldMkLst>
          <pc:docMk/>
          <pc:sldMk cId="4186251341" sldId="352"/>
        </pc:sldMkLst>
        <pc:spChg chg="mod">
          <ac:chgData name="1986530008@qq.com" userId="e3d0807f650e0211" providerId="LiveId" clId="{12E132BD-28B6-4FB7-842B-5D524510B858}" dt="2020-12-04T05:13:59.677" v="1110" actId="1076"/>
          <ac:spMkLst>
            <pc:docMk/>
            <pc:sldMk cId="4186251341" sldId="352"/>
            <ac:spMk id="3" creationId="{00000000-0000-0000-0000-000000000000}"/>
          </ac:spMkLst>
        </pc:spChg>
        <pc:picChg chg="del">
          <ac:chgData name="1986530008@qq.com" userId="e3d0807f650e0211" providerId="LiveId" clId="{12E132BD-28B6-4FB7-842B-5D524510B858}" dt="2020-12-04T05:14:01.969" v="1111" actId="478"/>
          <ac:picMkLst>
            <pc:docMk/>
            <pc:sldMk cId="4186251341" sldId="352"/>
            <ac:picMk id="6" creationId="{00000000-0000-0000-0000-000000000000}"/>
          </ac:picMkLst>
        </pc:picChg>
      </pc:sldChg>
      <pc:sldChg chg="delSp modSp mod modNotesTx">
        <pc:chgData name="1986530008@qq.com" userId="e3d0807f650e0211" providerId="LiveId" clId="{12E132BD-28B6-4FB7-842B-5D524510B858}" dt="2020-12-04T05:14:51.319" v="1153" actId="20577"/>
        <pc:sldMkLst>
          <pc:docMk/>
          <pc:sldMk cId="3631399553" sldId="353"/>
        </pc:sldMkLst>
        <pc:spChg chg="mod">
          <ac:chgData name="1986530008@qq.com" userId="e3d0807f650e0211" providerId="LiveId" clId="{12E132BD-28B6-4FB7-842B-5D524510B858}" dt="2020-12-04T05:14:23.183" v="1115" actId="20577"/>
          <ac:spMkLst>
            <pc:docMk/>
            <pc:sldMk cId="3631399553" sldId="353"/>
            <ac:spMk id="3" creationId="{00000000-0000-0000-0000-000000000000}"/>
          </ac:spMkLst>
        </pc:spChg>
        <pc:picChg chg="del">
          <ac:chgData name="1986530008@qq.com" userId="e3d0807f650e0211" providerId="LiveId" clId="{12E132BD-28B6-4FB7-842B-5D524510B858}" dt="2020-12-04T05:14:25.623" v="1116" actId="478"/>
          <ac:picMkLst>
            <pc:docMk/>
            <pc:sldMk cId="3631399553" sldId="353"/>
            <ac:picMk id="11" creationId="{00000000-0000-0000-0000-000000000000}"/>
          </ac:picMkLst>
        </pc:picChg>
      </pc:sldChg>
      <pc:sldChg chg="del ord">
        <pc:chgData name="1986530008@qq.com" userId="e3d0807f650e0211" providerId="LiveId" clId="{12E132BD-28B6-4FB7-842B-5D524510B858}" dt="2020-12-04T04:12:34.908" v="137" actId="2696"/>
        <pc:sldMkLst>
          <pc:docMk/>
          <pc:sldMk cId="510360555" sldId="483"/>
        </pc:sldMkLst>
      </pc:sldChg>
      <pc:sldChg chg="del">
        <pc:chgData name="1986530008@qq.com" userId="e3d0807f650e0211" providerId="LiveId" clId="{12E132BD-28B6-4FB7-842B-5D524510B858}" dt="2020-12-04T04:12:31.122" v="136" actId="2696"/>
        <pc:sldMkLst>
          <pc:docMk/>
          <pc:sldMk cId="492538172" sldId="484"/>
        </pc:sldMkLst>
      </pc:sldChg>
      <pc:sldChg chg="ord">
        <pc:chgData name="1986530008@qq.com" userId="e3d0807f650e0211" providerId="LiveId" clId="{12E132BD-28B6-4FB7-842B-5D524510B858}" dt="2020-12-04T04:03:48.295" v="1"/>
        <pc:sldMkLst>
          <pc:docMk/>
          <pc:sldMk cId="4214263392" sldId="485"/>
        </pc:sldMkLst>
      </pc:sldChg>
      <pc:sldChg chg="del ord">
        <pc:chgData name="1986530008@qq.com" userId="e3d0807f650e0211" providerId="LiveId" clId="{12E132BD-28B6-4FB7-842B-5D524510B858}" dt="2020-12-04T04:12:38.219" v="138" actId="2696"/>
        <pc:sldMkLst>
          <pc:docMk/>
          <pc:sldMk cId="521459467" sldId="486"/>
        </pc:sldMkLst>
      </pc:sldChg>
      <pc:sldChg chg="del">
        <pc:chgData name="1986530008@qq.com" userId="e3d0807f650e0211" providerId="LiveId" clId="{12E132BD-28B6-4FB7-842B-5D524510B858}" dt="2020-12-04T04:54:17.551" v="688" actId="2696"/>
        <pc:sldMkLst>
          <pc:docMk/>
          <pc:sldMk cId="483971227" sldId="487"/>
        </pc:sldMkLst>
      </pc:sldChg>
      <pc:sldChg chg="addSp modSp mod modNotesTx">
        <pc:chgData name="1986530008@qq.com" userId="e3d0807f650e0211" providerId="LiveId" clId="{12E132BD-28B6-4FB7-842B-5D524510B858}" dt="2020-12-04T04:36:48.440" v="143" actId="1076"/>
        <pc:sldMkLst>
          <pc:docMk/>
          <pc:sldMk cId="4148339622" sldId="488"/>
        </pc:sldMkLst>
        <pc:picChg chg="mod">
          <ac:chgData name="1986530008@qq.com" userId="e3d0807f650e0211" providerId="LiveId" clId="{12E132BD-28B6-4FB7-842B-5D524510B858}" dt="2020-12-04T04:36:48.440" v="143" actId="1076"/>
          <ac:picMkLst>
            <pc:docMk/>
            <pc:sldMk cId="4148339622" sldId="488"/>
            <ac:picMk id="4" creationId="{772316BE-B071-4E54-B09C-C1E9250FF5C5}"/>
          </ac:picMkLst>
        </pc:picChg>
        <pc:picChg chg="add mod">
          <ac:chgData name="1986530008@qq.com" userId="e3d0807f650e0211" providerId="LiveId" clId="{12E132BD-28B6-4FB7-842B-5D524510B858}" dt="2020-12-04T04:36:45.730" v="142" actId="14100"/>
          <ac:picMkLst>
            <pc:docMk/>
            <pc:sldMk cId="4148339622" sldId="488"/>
            <ac:picMk id="5" creationId="{51A41DDF-BBF9-47A7-994B-502D740B069E}"/>
          </ac:picMkLst>
        </pc:picChg>
      </pc:sldChg>
      <pc:sldChg chg="addSp modSp mod modNotesTx">
        <pc:chgData name="1986530008@qq.com" userId="e3d0807f650e0211" providerId="LiveId" clId="{12E132BD-28B6-4FB7-842B-5D524510B858}" dt="2020-12-04T04:40:06.377" v="259" actId="20577"/>
        <pc:sldMkLst>
          <pc:docMk/>
          <pc:sldMk cId="1214805346" sldId="489"/>
        </pc:sldMkLst>
        <pc:spChg chg="mod">
          <ac:chgData name="1986530008@qq.com" userId="e3d0807f650e0211" providerId="LiveId" clId="{12E132BD-28B6-4FB7-842B-5D524510B858}" dt="2020-12-04T04:40:06.377" v="259" actId="20577"/>
          <ac:spMkLst>
            <pc:docMk/>
            <pc:sldMk cId="1214805346" sldId="489"/>
            <ac:spMk id="5" creationId="{C37D2DC8-D841-4E8C-A9CE-64E8D8546F41}"/>
          </ac:spMkLst>
        </pc:spChg>
        <pc:picChg chg="mod">
          <ac:chgData name="1986530008@qq.com" userId="e3d0807f650e0211" providerId="LiveId" clId="{12E132BD-28B6-4FB7-842B-5D524510B858}" dt="2020-12-04T04:37:27.234" v="144" actId="14100"/>
          <ac:picMkLst>
            <pc:docMk/>
            <pc:sldMk cId="1214805346" sldId="489"/>
            <ac:picMk id="4" creationId="{4C27C372-B79E-4A5F-8895-2737BC997794}"/>
          </ac:picMkLst>
        </pc:picChg>
        <pc:picChg chg="add mod modCrop">
          <ac:chgData name="1986530008@qq.com" userId="e3d0807f650e0211" providerId="LiveId" clId="{12E132BD-28B6-4FB7-842B-5D524510B858}" dt="2020-12-04T04:39:03.107" v="150" actId="732"/>
          <ac:picMkLst>
            <pc:docMk/>
            <pc:sldMk cId="1214805346" sldId="489"/>
            <ac:picMk id="6" creationId="{47D21E9A-F1B4-4186-915E-5BB2B0FEE9CB}"/>
          </ac:picMkLst>
        </pc:picChg>
      </pc:sldChg>
      <pc:sldChg chg="addSp modSp mod modNotesTx">
        <pc:chgData name="1986530008@qq.com" userId="e3d0807f650e0211" providerId="LiveId" clId="{12E132BD-28B6-4FB7-842B-5D524510B858}" dt="2020-12-04T04:42:15.084" v="315" actId="1076"/>
        <pc:sldMkLst>
          <pc:docMk/>
          <pc:sldMk cId="1240735029" sldId="490"/>
        </pc:sldMkLst>
        <pc:spChg chg="mod">
          <ac:chgData name="1986530008@qq.com" userId="e3d0807f650e0211" providerId="LiveId" clId="{12E132BD-28B6-4FB7-842B-5D524510B858}" dt="2020-12-04T04:42:10.411" v="313" actId="1076"/>
          <ac:spMkLst>
            <pc:docMk/>
            <pc:sldMk cId="1240735029" sldId="490"/>
            <ac:spMk id="5" creationId="{E685D72A-96A2-4284-A0CD-70C2251BAAED}"/>
          </ac:spMkLst>
        </pc:spChg>
        <pc:picChg chg="mod">
          <ac:chgData name="1986530008@qq.com" userId="e3d0807f650e0211" providerId="LiveId" clId="{12E132BD-28B6-4FB7-842B-5D524510B858}" dt="2020-12-04T04:41:58.669" v="310" actId="1076"/>
          <ac:picMkLst>
            <pc:docMk/>
            <pc:sldMk cId="1240735029" sldId="490"/>
            <ac:picMk id="4" creationId="{D68623CA-EBB2-4503-AF0C-EF0D48E03737}"/>
          </ac:picMkLst>
        </pc:picChg>
        <pc:picChg chg="add mod">
          <ac:chgData name="1986530008@qq.com" userId="e3d0807f650e0211" providerId="LiveId" clId="{12E132BD-28B6-4FB7-842B-5D524510B858}" dt="2020-12-04T04:42:15.084" v="315" actId="1076"/>
          <ac:picMkLst>
            <pc:docMk/>
            <pc:sldMk cId="1240735029" sldId="490"/>
            <ac:picMk id="6" creationId="{6D75DF98-DB4D-4E86-AB10-07D0408EB156}"/>
          </ac:picMkLst>
        </pc:picChg>
      </pc:sldChg>
      <pc:sldChg chg="addSp modSp mod">
        <pc:chgData name="1986530008@qq.com" userId="e3d0807f650e0211" providerId="LiveId" clId="{12E132BD-28B6-4FB7-842B-5D524510B858}" dt="2020-12-04T04:49:33.671" v="528" actId="732"/>
        <pc:sldMkLst>
          <pc:docMk/>
          <pc:sldMk cId="2399922057" sldId="491"/>
        </pc:sldMkLst>
        <pc:spChg chg="mod">
          <ac:chgData name="1986530008@qq.com" userId="e3d0807f650e0211" providerId="LiveId" clId="{12E132BD-28B6-4FB7-842B-5D524510B858}" dt="2020-12-04T04:43:18.612" v="361" actId="1076"/>
          <ac:spMkLst>
            <pc:docMk/>
            <pc:sldMk cId="2399922057" sldId="491"/>
            <ac:spMk id="4" creationId="{A6BC4C7C-5414-489E-98CB-8F89E061657E}"/>
          </ac:spMkLst>
        </pc:spChg>
        <pc:picChg chg="mod modCrop">
          <ac:chgData name="1986530008@qq.com" userId="e3d0807f650e0211" providerId="LiveId" clId="{12E132BD-28B6-4FB7-842B-5D524510B858}" dt="2020-12-04T04:49:33.671" v="528" actId="732"/>
          <ac:picMkLst>
            <pc:docMk/>
            <pc:sldMk cId="2399922057" sldId="491"/>
            <ac:picMk id="5" creationId="{0530F532-0332-4D2E-8A2B-25D15028C8C3}"/>
          </ac:picMkLst>
        </pc:picChg>
        <pc:picChg chg="add mod modCrop">
          <ac:chgData name="1986530008@qq.com" userId="e3d0807f650e0211" providerId="LiveId" clId="{12E132BD-28B6-4FB7-842B-5D524510B858}" dt="2020-12-04T04:49:24.204" v="526" actId="14100"/>
          <ac:picMkLst>
            <pc:docMk/>
            <pc:sldMk cId="2399922057" sldId="491"/>
            <ac:picMk id="6" creationId="{1F355465-1756-430E-B67C-8FD3EEFD8D2D}"/>
          </ac:picMkLst>
        </pc:picChg>
      </pc:sldChg>
      <pc:sldChg chg="modSp mod modNotesTx">
        <pc:chgData name="1986530008@qq.com" userId="e3d0807f650e0211" providerId="LiveId" clId="{12E132BD-28B6-4FB7-842B-5D524510B858}" dt="2020-12-04T05:02:53.563" v="927"/>
        <pc:sldMkLst>
          <pc:docMk/>
          <pc:sldMk cId="2538779044" sldId="492"/>
        </pc:sldMkLst>
        <pc:spChg chg="mod">
          <ac:chgData name="1986530008@qq.com" userId="e3d0807f650e0211" providerId="LiveId" clId="{12E132BD-28B6-4FB7-842B-5D524510B858}" dt="2020-12-04T04:43:26.030" v="376"/>
          <ac:spMkLst>
            <pc:docMk/>
            <pc:sldMk cId="2538779044" sldId="492"/>
            <ac:spMk id="2" creationId="{B10EFF2A-061B-48D1-9B3B-1010973A1255}"/>
          </ac:spMkLst>
        </pc:spChg>
      </pc:sldChg>
      <pc:sldChg chg="addSp modSp new mod modNotesTx">
        <pc:chgData name="1986530008@qq.com" userId="e3d0807f650e0211" providerId="LiveId" clId="{12E132BD-28B6-4FB7-842B-5D524510B858}" dt="2020-12-04T04:07:42.206" v="73"/>
        <pc:sldMkLst>
          <pc:docMk/>
          <pc:sldMk cId="725123160" sldId="493"/>
        </pc:sldMkLst>
        <pc:spChg chg="mod">
          <ac:chgData name="1986530008@qq.com" userId="e3d0807f650e0211" providerId="LiveId" clId="{12E132BD-28B6-4FB7-842B-5D524510B858}" dt="2020-12-04T04:07:42.206" v="73"/>
          <ac:spMkLst>
            <pc:docMk/>
            <pc:sldMk cId="725123160" sldId="493"/>
            <ac:spMk id="2" creationId="{832604CA-8F5C-4216-A744-561A434A80BA}"/>
          </ac:spMkLst>
        </pc:spChg>
        <pc:spChg chg="add mod">
          <ac:chgData name="1986530008@qq.com" userId="e3d0807f650e0211" providerId="LiveId" clId="{12E132BD-28B6-4FB7-842B-5D524510B858}" dt="2020-12-04T04:07:38.347" v="57" actId="123"/>
          <ac:spMkLst>
            <pc:docMk/>
            <pc:sldMk cId="725123160" sldId="493"/>
            <ac:spMk id="4" creationId="{8C603934-4759-45F9-9025-8723B1DFBA87}"/>
          </ac:spMkLst>
        </pc:spChg>
      </pc:sldChg>
      <pc:sldChg chg="addSp modSp new mod modNotesTx">
        <pc:chgData name="1986530008@qq.com" userId="e3d0807f650e0211" providerId="LiveId" clId="{12E132BD-28B6-4FB7-842B-5D524510B858}" dt="2020-12-04T05:07:31.137" v="1062"/>
        <pc:sldMkLst>
          <pc:docMk/>
          <pc:sldMk cId="2567054568" sldId="494"/>
        </pc:sldMkLst>
        <pc:spChg chg="mod">
          <ac:chgData name="1986530008@qq.com" userId="e3d0807f650e0211" providerId="LiveId" clId="{12E132BD-28B6-4FB7-842B-5D524510B858}" dt="2020-12-04T04:43:37.115" v="391"/>
          <ac:spMkLst>
            <pc:docMk/>
            <pc:sldMk cId="2567054568" sldId="494"/>
            <ac:spMk id="2" creationId="{7350AF82-A36B-401D-8FAC-142E663C20FA}"/>
          </ac:spMkLst>
        </pc:spChg>
        <pc:picChg chg="add mod modCrop">
          <ac:chgData name="1986530008@qq.com" userId="e3d0807f650e0211" providerId="LiveId" clId="{12E132BD-28B6-4FB7-842B-5D524510B858}" dt="2020-12-04T04:45:09.373" v="443" actId="1076"/>
          <ac:picMkLst>
            <pc:docMk/>
            <pc:sldMk cId="2567054568" sldId="494"/>
            <ac:picMk id="4" creationId="{F7116160-6872-466F-8B3C-CC1AFEE3D709}"/>
          </ac:picMkLst>
        </pc:picChg>
        <pc:picChg chg="add mod modCrop">
          <ac:chgData name="1986530008@qq.com" userId="e3d0807f650e0211" providerId="LiveId" clId="{12E132BD-28B6-4FB7-842B-5D524510B858}" dt="2020-12-04T05:03:20.201" v="934" actId="14100"/>
          <ac:picMkLst>
            <pc:docMk/>
            <pc:sldMk cId="2567054568" sldId="494"/>
            <ac:picMk id="5" creationId="{6C579ADB-2E75-436B-B409-D26F7AB3EC69}"/>
          </ac:picMkLst>
        </pc:picChg>
      </pc:sldChg>
      <pc:sldChg chg="addSp modSp new mod modNotesTx">
        <pc:chgData name="1986530008@qq.com" userId="e3d0807f650e0211" providerId="LiveId" clId="{12E132BD-28B6-4FB7-842B-5D524510B858}" dt="2020-12-04T05:03:58.157" v="935"/>
        <pc:sldMkLst>
          <pc:docMk/>
          <pc:sldMk cId="1456886147" sldId="495"/>
        </pc:sldMkLst>
        <pc:spChg chg="mod">
          <ac:chgData name="1986530008@qq.com" userId="e3d0807f650e0211" providerId="LiveId" clId="{12E132BD-28B6-4FB7-842B-5D524510B858}" dt="2020-12-04T04:46:31.712" v="499"/>
          <ac:spMkLst>
            <pc:docMk/>
            <pc:sldMk cId="1456886147" sldId="495"/>
            <ac:spMk id="2" creationId="{91CF79E3-BC6E-4E9C-AB01-8E09F6912745}"/>
          </ac:spMkLst>
        </pc:spChg>
        <pc:spChg chg="add mod">
          <ac:chgData name="1986530008@qq.com" userId="e3d0807f650e0211" providerId="LiveId" clId="{12E132BD-28B6-4FB7-842B-5D524510B858}" dt="2020-12-04T04:47:51.405" v="513" actId="1076"/>
          <ac:spMkLst>
            <pc:docMk/>
            <pc:sldMk cId="1456886147" sldId="495"/>
            <ac:spMk id="6" creationId="{40C87218-7516-4B04-ADA5-790668A4ABB7}"/>
          </ac:spMkLst>
        </pc:spChg>
        <pc:spChg chg="add mod">
          <ac:chgData name="1986530008@qq.com" userId="e3d0807f650e0211" providerId="LiveId" clId="{12E132BD-28B6-4FB7-842B-5D524510B858}" dt="2020-12-04T04:48:04.813" v="516" actId="1076"/>
          <ac:spMkLst>
            <pc:docMk/>
            <pc:sldMk cId="1456886147" sldId="495"/>
            <ac:spMk id="7" creationId="{71E85C62-F294-4817-99DB-D798C135606E}"/>
          </ac:spMkLst>
        </pc:spChg>
        <pc:picChg chg="add mod">
          <ac:chgData name="1986530008@qq.com" userId="e3d0807f650e0211" providerId="LiveId" clId="{12E132BD-28B6-4FB7-842B-5D524510B858}" dt="2020-12-04T04:47:44.767" v="512" actId="1076"/>
          <ac:picMkLst>
            <pc:docMk/>
            <pc:sldMk cId="1456886147" sldId="495"/>
            <ac:picMk id="4" creationId="{5C1EDE78-FD9D-4A5D-B33F-F10E0F80390B}"/>
          </ac:picMkLst>
        </pc:picChg>
        <pc:picChg chg="add mod">
          <ac:chgData name="1986530008@qq.com" userId="e3d0807f650e0211" providerId="LiveId" clId="{12E132BD-28B6-4FB7-842B-5D524510B858}" dt="2020-12-04T04:47:58.315" v="515" actId="14100"/>
          <ac:picMkLst>
            <pc:docMk/>
            <pc:sldMk cId="1456886147" sldId="495"/>
            <ac:picMk id="5" creationId="{38ED40E5-59D9-4285-A7F2-3F8BCCFCD7C6}"/>
          </ac:picMkLst>
        </pc:picChg>
      </pc:sldChg>
      <pc:sldChg chg="addSp modSp new mod modNotesTx">
        <pc:chgData name="1986530008@qq.com" userId="e3d0807f650e0211" providerId="LiveId" clId="{12E132BD-28B6-4FB7-842B-5D524510B858}" dt="2020-12-04T05:07:14.923" v="1060"/>
        <pc:sldMkLst>
          <pc:docMk/>
          <pc:sldMk cId="302865235" sldId="496"/>
        </pc:sldMkLst>
        <pc:spChg chg="mod">
          <ac:chgData name="1986530008@qq.com" userId="e3d0807f650e0211" providerId="LiveId" clId="{12E132BD-28B6-4FB7-842B-5D524510B858}" dt="2020-12-04T04:50:15.092" v="542"/>
          <ac:spMkLst>
            <pc:docMk/>
            <pc:sldMk cId="302865235" sldId="496"/>
            <ac:spMk id="2" creationId="{1602596E-8653-4006-8619-10FB60FE2304}"/>
          </ac:spMkLst>
        </pc:spChg>
        <pc:picChg chg="add mod modCrop">
          <ac:chgData name="1986530008@qq.com" userId="e3d0807f650e0211" providerId="LiveId" clId="{12E132BD-28B6-4FB7-842B-5D524510B858}" dt="2020-12-04T04:50:44.052" v="547" actId="1076"/>
          <ac:picMkLst>
            <pc:docMk/>
            <pc:sldMk cId="302865235" sldId="496"/>
            <ac:picMk id="4" creationId="{2190E116-E26E-40B5-A8EC-92CFABA3FB64}"/>
          </ac:picMkLst>
        </pc:picChg>
      </pc:sldChg>
      <pc:sldChg chg="addSp modSp new mod modNotesTx">
        <pc:chgData name="1986530008@qq.com" userId="e3d0807f650e0211" providerId="LiveId" clId="{12E132BD-28B6-4FB7-842B-5D524510B858}" dt="2020-12-04T05:04:58.221" v="1059" actId="20577"/>
        <pc:sldMkLst>
          <pc:docMk/>
          <pc:sldMk cId="2617927487" sldId="497"/>
        </pc:sldMkLst>
        <pc:spChg chg="mod">
          <ac:chgData name="1986530008@qq.com" userId="e3d0807f650e0211" providerId="LiveId" clId="{12E132BD-28B6-4FB7-842B-5D524510B858}" dt="2020-12-04T04:51:48.481" v="584"/>
          <ac:spMkLst>
            <pc:docMk/>
            <pc:sldMk cId="2617927487" sldId="497"/>
            <ac:spMk id="2" creationId="{94DA182A-26E2-4E83-A9DE-3403A801C6FF}"/>
          </ac:spMkLst>
        </pc:spChg>
        <pc:picChg chg="add mod">
          <ac:chgData name="1986530008@qq.com" userId="e3d0807f650e0211" providerId="LiveId" clId="{12E132BD-28B6-4FB7-842B-5D524510B858}" dt="2020-12-04T04:52:39.905" v="685" actId="1076"/>
          <ac:picMkLst>
            <pc:docMk/>
            <pc:sldMk cId="2617927487" sldId="497"/>
            <ac:picMk id="4" creationId="{85C0D80C-0217-4C94-92ED-0ED48552FF7C}"/>
          </ac:picMkLst>
        </pc:picChg>
        <pc:picChg chg="add mod">
          <ac:chgData name="1986530008@qq.com" userId="e3d0807f650e0211" providerId="LiveId" clId="{12E132BD-28B6-4FB7-842B-5D524510B858}" dt="2020-12-04T04:52:47.665" v="687" actId="14100"/>
          <ac:picMkLst>
            <pc:docMk/>
            <pc:sldMk cId="2617927487" sldId="497"/>
            <ac:picMk id="5" creationId="{C6A618D1-9BF3-49CD-8AB9-2871FD86AB1B}"/>
          </ac:picMkLst>
        </pc:picChg>
      </pc:sldChg>
      <pc:sldChg chg="addSp delSp modSp new mod">
        <pc:chgData name="1986530008@qq.com" userId="e3d0807f650e0211" providerId="LiveId" clId="{12E132BD-28B6-4FB7-842B-5D524510B858}" dt="2020-12-04T04:56:27.271" v="729"/>
        <pc:sldMkLst>
          <pc:docMk/>
          <pc:sldMk cId="3408990125" sldId="498"/>
        </pc:sldMkLst>
        <pc:spChg chg="del mod">
          <ac:chgData name="1986530008@qq.com" userId="e3d0807f650e0211" providerId="LiveId" clId="{12E132BD-28B6-4FB7-842B-5D524510B858}" dt="2020-12-04T04:56:15.936" v="716" actId="478"/>
          <ac:spMkLst>
            <pc:docMk/>
            <pc:sldMk cId="3408990125" sldId="498"/>
            <ac:spMk id="2" creationId="{DABB46A0-1AAA-4CA7-937A-BD9BAE72B1A4}"/>
          </ac:spMkLst>
        </pc:spChg>
        <pc:spChg chg="add mod">
          <ac:chgData name="1986530008@qq.com" userId="e3d0807f650e0211" providerId="LiveId" clId="{12E132BD-28B6-4FB7-842B-5D524510B858}" dt="2020-12-04T04:56:27.271" v="729"/>
          <ac:spMkLst>
            <pc:docMk/>
            <pc:sldMk cId="3408990125" sldId="498"/>
            <ac:spMk id="4" creationId="{F1FAD67D-6684-4BE5-8351-3F4FEE5ED60A}"/>
          </ac:spMkLst>
        </pc:spChg>
      </pc:sldChg>
      <pc:sldChg chg="new del">
        <pc:chgData name="1986530008@qq.com" userId="e3d0807f650e0211" providerId="LiveId" clId="{12E132BD-28B6-4FB7-842B-5D524510B858}" dt="2020-12-04T05:11:18.528" v="1090" actId="2696"/>
        <pc:sldMkLst>
          <pc:docMk/>
          <pc:sldMk cId="1808113562" sldId="4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2020/2/5</a:t>
            </a: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申购和赎回含义解释</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060757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阶和</a:t>
            </a:r>
            <a:r>
              <a:rPr lang="en-US" altLang="zh-CN" dirty="0"/>
              <a:t>2</a:t>
            </a:r>
            <a:r>
              <a:rPr lang="zh-CN" altLang="en-US" dirty="0"/>
              <a:t>阶的时间序列图相差不大。高阶容易过拟合所以一般选择低阶。</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246980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根据自相关图和偏自相关图显示滞后有多少个阶超过置信边界，可以确定选择哪一种</a:t>
            </a:r>
            <a:r>
              <a:rPr lang="en-US" altLang="zh-CN" dirty="0" err="1"/>
              <a:t>arma</a:t>
            </a:r>
            <a:r>
              <a:rPr lang="zh-CN" altLang="en-US" dirty="0"/>
              <a:t>模型。</a:t>
            </a:r>
            <a:endParaRPr lang="en-US" altLang="zh-CN" dirty="0"/>
          </a:p>
          <a:p>
            <a:r>
              <a:rPr lang="zh-CN" altLang="en-US" b="0" i="0" dirty="0">
                <a:solidFill>
                  <a:srgbClr val="4D4D4D"/>
                </a:solidFill>
                <a:effectLst/>
                <a:latin typeface="-apple-system"/>
              </a:rPr>
              <a:t>我们通常采用</a:t>
            </a:r>
            <a:r>
              <a:rPr lang="en-US" altLang="zh-CN" b="0" i="0" dirty="0">
                <a:solidFill>
                  <a:srgbClr val="4D4D4D"/>
                </a:solidFill>
                <a:effectLst/>
                <a:latin typeface="-apple-system"/>
              </a:rPr>
              <a:t>ARMA</a:t>
            </a:r>
            <a:r>
              <a:rPr lang="zh-CN" altLang="en-US" b="0" i="0" dirty="0">
                <a:solidFill>
                  <a:srgbClr val="4D4D4D"/>
                </a:solidFill>
                <a:effectLst/>
                <a:latin typeface="-apple-system"/>
              </a:rPr>
              <a:t>模型的</a:t>
            </a:r>
            <a:r>
              <a:rPr lang="en-US" altLang="zh-CN" b="0" i="0" dirty="0">
                <a:solidFill>
                  <a:srgbClr val="4D4D4D"/>
                </a:solidFill>
                <a:effectLst/>
                <a:latin typeface="-apple-system"/>
              </a:rPr>
              <a:t>AIC</a:t>
            </a:r>
            <a:r>
              <a:rPr lang="zh-CN" altLang="en-US" b="0" i="0" dirty="0">
                <a:solidFill>
                  <a:srgbClr val="4D4D4D"/>
                </a:solidFill>
                <a:effectLst/>
                <a:latin typeface="-apple-system"/>
              </a:rPr>
              <a:t>法则。我们知道：增加自由参数的数目提高了拟合的优良性，</a:t>
            </a:r>
            <a:r>
              <a:rPr lang="en-US" altLang="zh-CN" b="0" i="0" dirty="0">
                <a:solidFill>
                  <a:srgbClr val="4D4D4D"/>
                </a:solidFill>
                <a:effectLst/>
                <a:latin typeface="-apple-system"/>
              </a:rPr>
              <a:t>AIC</a:t>
            </a:r>
            <a:r>
              <a:rPr lang="zh-CN" altLang="en-US" b="0" i="0" dirty="0">
                <a:solidFill>
                  <a:srgbClr val="4D4D4D"/>
                </a:solidFill>
                <a:effectLst/>
                <a:latin typeface="-apple-system"/>
              </a:rPr>
              <a:t>鼓励数据拟合的优良性但是尽量避免出现过度拟合</a:t>
            </a:r>
            <a:r>
              <a:rPr lang="en-US" altLang="zh-CN" b="0" i="0" dirty="0">
                <a:solidFill>
                  <a:srgbClr val="4D4D4D"/>
                </a:solidFill>
                <a:effectLst/>
                <a:latin typeface="-apple-system"/>
              </a:rPr>
              <a:t>(Overfitting)</a:t>
            </a:r>
            <a:r>
              <a:rPr lang="zh-CN" altLang="en-US" b="0" i="0" dirty="0">
                <a:solidFill>
                  <a:srgbClr val="4D4D4D"/>
                </a:solidFill>
                <a:effectLst/>
                <a:latin typeface="-apple-system"/>
              </a:rPr>
              <a:t>的情况。所以优先考虑的模型应是</a:t>
            </a:r>
            <a:r>
              <a:rPr lang="en-US" altLang="zh-CN" b="0" i="0" dirty="0">
                <a:solidFill>
                  <a:srgbClr val="4D4D4D"/>
                </a:solidFill>
                <a:effectLst/>
                <a:latin typeface="-apple-system"/>
              </a:rPr>
              <a:t>AIC</a:t>
            </a:r>
            <a:r>
              <a:rPr lang="zh-CN" altLang="en-US" b="0" i="0" dirty="0">
                <a:solidFill>
                  <a:srgbClr val="4D4D4D"/>
                </a:solidFill>
                <a:effectLst/>
                <a:latin typeface="-apple-system"/>
              </a:rPr>
              <a:t>值最小的那一个。赤池信息准则的方法是寻找可以最好地解释数据但包含最少自由参数的模型。</a:t>
            </a:r>
            <a:br>
              <a:rPr lang="zh-CN" altLang="en-US" dirty="0"/>
            </a:br>
            <a:r>
              <a:rPr lang="zh-CN" altLang="en-US" b="0" i="0" dirty="0">
                <a:solidFill>
                  <a:srgbClr val="4D4D4D"/>
                </a:solidFill>
                <a:effectLst/>
                <a:latin typeface="-apple-system"/>
              </a:rPr>
              <a:t>构造这些统计量所遵循的统计思想是一致的，就是在考虑拟合残差的同时，依自变量个数施加“惩罚”。但要注意的是，这些准则不能说明某一个模型的精确度，也即是说，对于三个模型Ａ，Ｂ，Ｃ，我们能够判断出Ｃ模型是最好的，但不能保证Ｃ模型能够很好地刻画数据，因为有可能三个模型都是糟糕的。</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322976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根据自相关图和偏自相关图显示滞后有多少个阶超过置信边界，可以确定选择哪一种</a:t>
            </a:r>
            <a:r>
              <a:rPr lang="en-US" altLang="zh-CN" dirty="0" err="1"/>
              <a:t>arma</a:t>
            </a:r>
            <a:r>
              <a:rPr lang="zh-CN" altLang="en-US" dirty="0"/>
              <a:t>模型。</a:t>
            </a:r>
            <a:endParaRPr lang="en-US" altLang="zh-CN" dirty="0"/>
          </a:p>
          <a:p>
            <a:r>
              <a:rPr lang="zh-CN" altLang="en-US" b="0" i="0" dirty="0">
                <a:solidFill>
                  <a:srgbClr val="4D4D4D"/>
                </a:solidFill>
                <a:effectLst/>
                <a:latin typeface="-apple-system"/>
              </a:rPr>
              <a:t>我们通常采用</a:t>
            </a:r>
            <a:r>
              <a:rPr lang="en-US" altLang="zh-CN" b="0" i="0" dirty="0">
                <a:solidFill>
                  <a:srgbClr val="4D4D4D"/>
                </a:solidFill>
                <a:effectLst/>
                <a:latin typeface="-apple-system"/>
              </a:rPr>
              <a:t>ARMA</a:t>
            </a:r>
            <a:r>
              <a:rPr lang="zh-CN" altLang="en-US" b="0" i="0" dirty="0">
                <a:solidFill>
                  <a:srgbClr val="4D4D4D"/>
                </a:solidFill>
                <a:effectLst/>
                <a:latin typeface="-apple-system"/>
              </a:rPr>
              <a:t>模型的</a:t>
            </a:r>
            <a:r>
              <a:rPr lang="en-US" altLang="zh-CN" b="0" i="0" dirty="0">
                <a:solidFill>
                  <a:srgbClr val="4D4D4D"/>
                </a:solidFill>
                <a:effectLst/>
                <a:latin typeface="-apple-system"/>
              </a:rPr>
              <a:t>AIC</a:t>
            </a:r>
            <a:r>
              <a:rPr lang="zh-CN" altLang="en-US" b="0" i="0" dirty="0">
                <a:solidFill>
                  <a:srgbClr val="4D4D4D"/>
                </a:solidFill>
                <a:effectLst/>
                <a:latin typeface="-apple-system"/>
              </a:rPr>
              <a:t>法则。我们知道：增加自由参数的数目提高了拟合的优良性，</a:t>
            </a:r>
            <a:r>
              <a:rPr lang="en-US" altLang="zh-CN" b="0" i="0" dirty="0">
                <a:solidFill>
                  <a:srgbClr val="4D4D4D"/>
                </a:solidFill>
                <a:effectLst/>
                <a:latin typeface="-apple-system"/>
              </a:rPr>
              <a:t>AIC</a:t>
            </a:r>
            <a:r>
              <a:rPr lang="zh-CN" altLang="en-US" b="0" i="0" dirty="0">
                <a:solidFill>
                  <a:srgbClr val="4D4D4D"/>
                </a:solidFill>
                <a:effectLst/>
                <a:latin typeface="-apple-system"/>
              </a:rPr>
              <a:t>鼓励数据拟合的优良性但是尽量避免出现过度拟合</a:t>
            </a:r>
            <a:r>
              <a:rPr lang="en-US" altLang="zh-CN" b="0" i="0" dirty="0">
                <a:solidFill>
                  <a:srgbClr val="4D4D4D"/>
                </a:solidFill>
                <a:effectLst/>
                <a:latin typeface="-apple-system"/>
              </a:rPr>
              <a:t>(Overfitting)</a:t>
            </a:r>
            <a:r>
              <a:rPr lang="zh-CN" altLang="en-US" b="0" i="0" dirty="0">
                <a:solidFill>
                  <a:srgbClr val="4D4D4D"/>
                </a:solidFill>
                <a:effectLst/>
                <a:latin typeface="-apple-system"/>
              </a:rPr>
              <a:t>的情况。所以优先考虑的模型应是</a:t>
            </a:r>
            <a:r>
              <a:rPr lang="en-US" altLang="zh-CN" b="0" i="0" dirty="0">
                <a:solidFill>
                  <a:srgbClr val="4D4D4D"/>
                </a:solidFill>
                <a:effectLst/>
                <a:latin typeface="-apple-system"/>
              </a:rPr>
              <a:t>AIC</a:t>
            </a:r>
            <a:r>
              <a:rPr lang="zh-CN" altLang="en-US" b="0" i="0" dirty="0">
                <a:solidFill>
                  <a:srgbClr val="4D4D4D"/>
                </a:solidFill>
                <a:effectLst/>
                <a:latin typeface="-apple-system"/>
              </a:rPr>
              <a:t>值最小的那一个。赤池信息准则的方法是寻找可以最好地解释数据但包含最少自由参数的模型。</a:t>
            </a:r>
            <a:br>
              <a:rPr lang="zh-CN" altLang="en-US" dirty="0"/>
            </a:br>
            <a:r>
              <a:rPr lang="zh-CN" altLang="en-US" b="0" i="0" dirty="0">
                <a:solidFill>
                  <a:srgbClr val="4D4D4D"/>
                </a:solidFill>
                <a:effectLst/>
                <a:latin typeface="-apple-system"/>
              </a:rPr>
              <a:t>构造这些统计量所遵循的统计思想是一致的，就是在考虑拟合残差的同时，依自变量个数施加“惩罚”。但要注意的是，这些准则不能说明某一个模型的精确度，也即是说，对于三个模型Ａ，Ｂ，Ｃ，我们能够判断出Ｃ模型是最好的，但不能保证Ｃ模型能够很好地刻画数据，因为有可能三个模型都是糟糕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1242764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是结合极大似然法由赤池宏提出。是一种正则化的思想。我们会选择</a:t>
            </a:r>
            <a:r>
              <a:rPr lang="en-US" altLang="zh-CN" dirty="0"/>
              <a:t>AIC</a:t>
            </a:r>
            <a:r>
              <a:rPr lang="zh-CN" altLang="en-US" dirty="0"/>
              <a:t>值最小的模型进行建模。</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303177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结合自相关图确定</a:t>
            </a:r>
            <a:r>
              <a:rPr lang="en-US" altLang="zh-CN" dirty="0" err="1"/>
              <a:t>pq</a:t>
            </a:r>
            <a:endParaRPr lang="en-US" altLang="zh-CN" dirty="0"/>
          </a:p>
          <a:p>
            <a:r>
              <a:rPr lang="zh-CN" altLang="en-US" dirty="0"/>
              <a:t>输出</a:t>
            </a:r>
            <a:r>
              <a:rPr lang="en-US" altLang="zh-CN" dirty="0"/>
              <a:t>p=3,q=3</a:t>
            </a:r>
          </a:p>
          <a:p>
            <a:r>
              <a:rPr lang="en-US" altLang="zh-CN" dirty="0"/>
              <a:t>#</a:t>
            </a:r>
            <a:r>
              <a:rPr lang="zh-CN" altLang="en-US" dirty="0"/>
              <a:t>输出最小的</a:t>
            </a:r>
            <a:r>
              <a:rPr lang="en-US" altLang="zh-CN" dirty="0"/>
              <a:t>P</a:t>
            </a:r>
            <a:r>
              <a:rPr lang="zh-CN" altLang="en-US" dirty="0"/>
              <a:t>，</a:t>
            </a:r>
            <a:r>
              <a:rPr lang="en-US" altLang="zh-CN" dirty="0"/>
              <a:t>q</a:t>
            </a:r>
            <a:r>
              <a:rPr lang="zh-CN" altLang="en-US" dirty="0"/>
              <a:t>进行定阶</a:t>
            </a:r>
            <a:r>
              <a:rPr lang="en-US" altLang="zh-CN" dirty="0"/>
              <a:t>,</a:t>
            </a:r>
            <a:r>
              <a:rPr lang="zh-CN" altLang="en-US" dirty="0"/>
              <a:t>结合自相关和偏相关</a:t>
            </a:r>
          </a:p>
          <a:p>
            <a:r>
              <a:rPr lang="en-US" altLang="zh-CN" dirty="0"/>
              <a:t>from </a:t>
            </a:r>
            <a:r>
              <a:rPr lang="en-US" altLang="zh-CN" dirty="0" err="1"/>
              <a:t>statsmodels.graphics.tsaplots</a:t>
            </a:r>
            <a:r>
              <a:rPr lang="en-US" altLang="zh-CN" dirty="0"/>
              <a:t> import </a:t>
            </a:r>
            <a:r>
              <a:rPr lang="en-US" altLang="zh-CN" dirty="0" err="1"/>
              <a:t>plot_acf</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19</a:t>
            </a:fld>
            <a:endParaRPr lang="en-US"/>
          </a:p>
        </p:txBody>
      </p:sp>
    </p:spTree>
    <p:extLst>
      <p:ext uri="{BB962C8B-B14F-4D97-AF65-F5344CB8AC3E}">
        <p14:creationId xmlns:p14="http://schemas.microsoft.com/office/powerpoint/2010/main" val="857205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结合自相关图确定</a:t>
            </a:r>
            <a:r>
              <a:rPr lang="en-US" altLang="zh-CN" dirty="0" err="1"/>
              <a:t>pq</a:t>
            </a:r>
            <a:endParaRPr lang="en-US" altLang="zh-CN" dirty="0"/>
          </a:p>
          <a:p>
            <a:r>
              <a:rPr lang="zh-CN" altLang="en-US" dirty="0"/>
              <a:t>输出</a:t>
            </a:r>
            <a:r>
              <a:rPr lang="en-US" altLang="zh-CN" dirty="0"/>
              <a:t>p=3,q=3</a:t>
            </a:r>
            <a:endParaRPr lang="zh-CN" altLang="en-US" dirty="0"/>
          </a:p>
          <a:p>
            <a:r>
              <a:rPr lang="en-US" altLang="zh-CN" dirty="0"/>
              <a:t>#</a:t>
            </a:r>
            <a:r>
              <a:rPr lang="zh-CN" altLang="en-US" dirty="0"/>
              <a:t>输出最小的</a:t>
            </a:r>
            <a:r>
              <a:rPr lang="en-US" altLang="zh-CN" dirty="0"/>
              <a:t>P</a:t>
            </a:r>
            <a:r>
              <a:rPr lang="zh-CN" altLang="en-US" dirty="0"/>
              <a:t>，</a:t>
            </a:r>
            <a:r>
              <a:rPr lang="en-US" altLang="zh-CN" dirty="0"/>
              <a:t>q</a:t>
            </a:r>
            <a:r>
              <a:rPr lang="zh-CN" altLang="en-US" dirty="0"/>
              <a:t>进行定阶</a:t>
            </a:r>
            <a:r>
              <a:rPr lang="en-US" altLang="zh-CN" dirty="0"/>
              <a:t>,</a:t>
            </a:r>
            <a:r>
              <a:rPr lang="zh-CN" altLang="en-US" dirty="0"/>
              <a:t>结合自相关和偏相关</a:t>
            </a:r>
          </a:p>
          <a:p>
            <a:r>
              <a:rPr lang="en-US" altLang="zh-CN" dirty="0"/>
              <a:t>from </a:t>
            </a:r>
            <a:r>
              <a:rPr lang="en-US" altLang="zh-CN" dirty="0" err="1"/>
              <a:t>statsmodels.graphics.tsaplots</a:t>
            </a:r>
            <a:r>
              <a:rPr lang="en-US" altLang="zh-CN" dirty="0"/>
              <a:t> import </a:t>
            </a:r>
            <a:r>
              <a:rPr lang="en-US" altLang="zh-CN" dirty="0" err="1"/>
              <a:t>plot_acf</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20</a:t>
            </a:fld>
            <a:endParaRPr lang="en-US"/>
          </a:p>
        </p:txBody>
      </p:sp>
    </p:spTree>
    <p:extLst>
      <p:ext uri="{BB962C8B-B14F-4D97-AF65-F5344CB8AC3E}">
        <p14:creationId xmlns:p14="http://schemas.microsoft.com/office/powerpoint/2010/main" val="239728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因为是预测</a:t>
            </a:r>
            <a:r>
              <a:rPr lang="en-US" altLang="zh-CN" dirty="0"/>
              <a:t>9</a:t>
            </a:r>
            <a:r>
              <a:rPr lang="zh-CN" altLang="en-US" dirty="0"/>
              <a:t>月份每一天的申购和赎回数据所以往后预测的点数是</a:t>
            </a:r>
            <a:r>
              <a:rPr lang="en-US" altLang="zh-CN" dirty="0"/>
              <a:t>30</a:t>
            </a:r>
          </a:p>
          <a:p>
            <a:r>
              <a:rPr lang="zh-CN" altLang="en-US" dirty="0"/>
              <a:t>最后一行表示将两个模型结果输出到指定的结果文件内。</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202482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申购数据</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所计算的</a:t>
            </a:r>
            <a:r>
              <a:rPr lang="en-US" altLang="zh-CN" sz="1200" dirty="0">
                <a:effectLst/>
                <a:latin typeface="Times New Roman" panose="02020603050405020304" pitchFamily="18" charset="0"/>
                <a:ea typeface="宋体" panose="02010600030101010101" pitchFamily="2" charset="-122"/>
              </a:rPr>
              <a:t>p</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值普遍大于</a:t>
            </a:r>
            <a:r>
              <a:rPr lang="en-US" altLang="zh-CN" sz="1200" dirty="0">
                <a:effectLst/>
                <a:latin typeface="Times New Roman" panose="02020603050405020304" pitchFamily="18" charset="0"/>
                <a:ea typeface="宋体" panose="02010600030101010101" pitchFamily="2" charset="-122"/>
              </a:rPr>
              <a:t>0.05</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，残差序列为高斯白噪声序列，特别接近于零即通过检验。</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3664863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赎回数据</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所计算的</a:t>
            </a:r>
            <a:r>
              <a:rPr lang="en-US" altLang="zh-CN" sz="1800" dirty="0">
                <a:effectLst/>
                <a:latin typeface="Times New Roman" panose="02020603050405020304" pitchFamily="18" charset="0"/>
                <a:ea typeface="宋体" panose="02010600030101010101" pitchFamily="2" charset="-122"/>
              </a:rPr>
              <a:t>p</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值普遍大于</a:t>
            </a:r>
            <a:r>
              <a:rPr lang="en-US" altLang="zh-CN" sz="1800" dirty="0">
                <a:effectLst/>
                <a:latin typeface="Times New Roman" panose="02020603050405020304" pitchFamily="18" charset="0"/>
                <a:ea typeface="宋体" panose="02010600030101010101" pitchFamily="2" charset="-122"/>
              </a:rPr>
              <a:t>0.05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，残差序列为高斯白噪声序列，特别接近于零即通过检验。</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23</a:t>
            </a:fld>
            <a:endParaRPr lang="en-US"/>
          </a:p>
        </p:txBody>
      </p:sp>
    </p:spTree>
    <p:extLst>
      <p:ext uri="{BB962C8B-B14F-4D97-AF65-F5344CB8AC3E}">
        <p14:creationId xmlns:p14="http://schemas.microsoft.com/office/powerpoint/2010/main" val="2085750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介绍用户的主要信息</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272844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user_id</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是用户编号，描述了不同用户所发生的资金流入流出行为；</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tBalance</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描述了某个用户在某日的余额宝当日余额；</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yBalance</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描述了某个用户在某日的余额宝昨日余额；</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total_purchase_amt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描述了某用户在某日的总购买量，包含直接购买</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direct_purchase_amt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和收益</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share_amt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两部分；</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total_redeem_amt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描述了某用户在某日的总赎回量，包含消费</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consume_amt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和转出</a:t>
            </a:r>
            <a:r>
              <a:rPr lang="en-US" altLang="zh-CN" sz="1800" dirty="0">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transfer_amt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两部分（见图</a:t>
            </a:r>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）。最终得到了今日余额</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昨日余额</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今日申购</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今日赎回。</a:t>
            </a:r>
            <a:endParaRPr kumimoji="1" lang="zh-CN" altLang="en-US" dirty="0"/>
          </a:p>
        </p:txBody>
      </p:sp>
    </p:spTree>
    <p:extLst>
      <p:ext uri="{BB962C8B-B14F-4D97-AF65-F5344CB8AC3E}">
        <p14:creationId xmlns:p14="http://schemas.microsoft.com/office/powerpoint/2010/main" val="32173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由于问题要求是对</a:t>
            </a:r>
            <a:r>
              <a:rPr lang="en-US" altLang="zh-CN" sz="1800" dirty="0">
                <a:effectLst/>
                <a:latin typeface="Times New Roman" panose="02020603050405020304" pitchFamily="18" charset="0"/>
                <a:ea typeface="宋体" panose="02010600030101010101" pitchFamily="2" charset="-122"/>
              </a:rPr>
              <a:t>20140901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至</a:t>
            </a:r>
            <a:r>
              <a:rPr lang="en-US" altLang="zh-CN" sz="1800" dirty="0">
                <a:effectLst/>
                <a:latin typeface="Times New Roman" panose="02020603050405020304" pitchFamily="18" charset="0"/>
                <a:ea typeface="宋体" panose="02010600030101010101" pitchFamily="2" charset="-122"/>
              </a:rPr>
              <a:t>20140930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每天的申购总额和赎回总额进行预测，故而需要对</a:t>
            </a:r>
            <a:r>
              <a:rPr lang="en-US" altLang="zh-CN" sz="1800" dirty="0">
                <a:effectLst/>
                <a:latin typeface="Times New Roman" panose="02020603050405020304" pitchFamily="18" charset="0"/>
                <a:ea typeface="宋体" panose="02010600030101010101" pitchFamily="2" charset="-122"/>
              </a:rPr>
              <a:t>20130701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至</a:t>
            </a:r>
            <a:r>
              <a:rPr lang="en-US" altLang="zh-CN" sz="1800" dirty="0">
                <a:effectLst/>
                <a:latin typeface="Times New Roman" panose="02020603050405020304" pitchFamily="18" charset="0"/>
                <a:ea typeface="宋体" panose="02010600030101010101" pitchFamily="2" charset="-122"/>
              </a:rPr>
              <a:t>20140830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每天的申购总额和赎回总额进行统计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。并</a:t>
            </a:r>
            <a:r>
              <a:rPr lang="zh-CN" altLang="zh-CN" sz="1800" kern="0" dirty="0">
                <a:solidFill>
                  <a:srgbClr val="000000"/>
                </a:solidFill>
                <a:effectLst/>
                <a:ea typeface="宋体" panose="02010600030101010101" pitchFamily="2" charset="-122"/>
                <a:cs typeface="Times New Roman" panose="02020603050405020304" pitchFamily="18" charset="0"/>
              </a:rPr>
              <a:t>将每天的申购与赎回资金流放在一张图片中进行展现</a:t>
            </a:r>
            <a:r>
              <a:rPr lang="zh-CN" altLang="en-US" sz="1800" kern="0" dirty="0">
                <a:solidFill>
                  <a:srgbClr val="000000"/>
                </a:solidFill>
                <a:effectLst/>
                <a:ea typeface="宋体" panose="02010600030101010101" pitchFamily="2" charset="-122"/>
                <a:cs typeface="Times New Roman" panose="02020603050405020304" pitchFamily="18" charset="0"/>
              </a:rPr>
              <a:t>。我们可以发现这并不是一个平稳时间序列。</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217147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我们将时序图放大观察，可以看到。</a:t>
            </a:r>
            <a:r>
              <a:rPr lang="zh-CN" altLang="en-US" b="0" i="0" dirty="0">
                <a:solidFill>
                  <a:srgbClr val="333333"/>
                </a:solidFill>
                <a:effectLst/>
                <a:latin typeface="pingfang SC"/>
              </a:rPr>
              <a:t>从时序图可以发现</a:t>
            </a:r>
            <a:r>
              <a:rPr lang="en-US" altLang="zh-CN" b="0" i="0" dirty="0">
                <a:solidFill>
                  <a:srgbClr val="333333"/>
                </a:solidFill>
                <a:effectLst/>
                <a:latin typeface="pingfang SC"/>
              </a:rPr>
              <a:t>14</a:t>
            </a:r>
            <a:r>
              <a:rPr lang="zh-CN" altLang="en-US" b="0" i="0" dirty="0">
                <a:solidFill>
                  <a:srgbClr val="333333"/>
                </a:solidFill>
                <a:effectLst/>
                <a:latin typeface="pingfang SC"/>
              </a:rPr>
              <a:t>年</a:t>
            </a:r>
            <a:r>
              <a:rPr lang="en-US" altLang="zh-CN" b="0" i="0" dirty="0">
                <a:solidFill>
                  <a:srgbClr val="333333"/>
                </a:solidFill>
                <a:effectLst/>
                <a:latin typeface="pingfang SC"/>
              </a:rPr>
              <a:t>3</a:t>
            </a:r>
            <a:r>
              <a:rPr lang="zh-CN" altLang="en-US" b="0" i="0" dirty="0">
                <a:solidFill>
                  <a:srgbClr val="333333"/>
                </a:solidFill>
                <a:effectLst/>
                <a:latin typeface="pingfang SC"/>
              </a:rPr>
              <a:t>月之前，“</a:t>
            </a:r>
            <a:r>
              <a:rPr lang="en-US" altLang="zh-CN" b="0" i="0" dirty="0" err="1">
                <a:solidFill>
                  <a:srgbClr val="333333"/>
                </a:solidFill>
                <a:effectLst/>
                <a:latin typeface="pingfang SC"/>
              </a:rPr>
              <a:t>total_purchase_amt</a:t>
            </a:r>
            <a:r>
              <a:rPr lang="en-US" altLang="zh-CN" b="0" i="0" dirty="0">
                <a:solidFill>
                  <a:srgbClr val="333333"/>
                </a:solidFill>
                <a:effectLst/>
                <a:latin typeface="pingfang SC"/>
              </a:rPr>
              <a:t>”</a:t>
            </a:r>
            <a:r>
              <a:rPr lang="zh-CN" altLang="en-US" b="0" i="0" dirty="0">
                <a:solidFill>
                  <a:srgbClr val="333333"/>
                </a:solidFill>
                <a:effectLst/>
                <a:latin typeface="pingfang SC"/>
              </a:rPr>
              <a:t>和“</a:t>
            </a:r>
            <a:r>
              <a:rPr lang="en-US" altLang="zh-CN" b="0" i="0" dirty="0" err="1">
                <a:solidFill>
                  <a:srgbClr val="333333"/>
                </a:solidFill>
                <a:effectLst/>
                <a:latin typeface="pingfang SC"/>
              </a:rPr>
              <a:t>total_redeem_amt</a:t>
            </a:r>
            <a:r>
              <a:rPr lang="en-US" altLang="zh-CN" b="0" i="0" dirty="0">
                <a:solidFill>
                  <a:srgbClr val="333333"/>
                </a:solidFill>
                <a:effectLst/>
                <a:latin typeface="pingfang SC"/>
              </a:rPr>
              <a:t>”</a:t>
            </a:r>
            <a:r>
              <a:rPr lang="zh-CN" altLang="en-US" b="0" i="0" dirty="0">
                <a:solidFill>
                  <a:srgbClr val="333333"/>
                </a:solidFill>
                <a:effectLst/>
                <a:latin typeface="pingfang SC"/>
              </a:rPr>
              <a:t>同步呈现增长的趋势，</a:t>
            </a:r>
            <a:r>
              <a:rPr lang="en-US" altLang="zh-CN" b="0" i="0" dirty="0">
                <a:solidFill>
                  <a:srgbClr val="333333"/>
                </a:solidFill>
                <a:effectLst/>
                <a:latin typeface="pingfang SC"/>
              </a:rPr>
              <a:t>14</a:t>
            </a:r>
            <a:r>
              <a:rPr lang="zh-CN" altLang="en-US" b="0" i="0" dirty="0">
                <a:solidFill>
                  <a:srgbClr val="333333"/>
                </a:solidFill>
                <a:effectLst/>
                <a:latin typeface="pingfang SC"/>
              </a:rPr>
              <a:t>年</a:t>
            </a:r>
            <a:r>
              <a:rPr lang="en-US" altLang="zh-CN" b="0" i="0" dirty="0">
                <a:solidFill>
                  <a:srgbClr val="333333"/>
                </a:solidFill>
                <a:effectLst/>
                <a:latin typeface="pingfang SC"/>
              </a:rPr>
              <a:t>3</a:t>
            </a:r>
            <a:r>
              <a:rPr lang="zh-CN" altLang="en-US" b="0" i="0" dirty="0">
                <a:solidFill>
                  <a:srgbClr val="333333"/>
                </a:solidFill>
                <a:effectLst/>
                <a:latin typeface="pingfang SC"/>
              </a:rPr>
              <a:t>月之后数据比较平稳，而在</a:t>
            </a:r>
            <a:r>
              <a:rPr lang="en-US" altLang="zh-CN" b="0" i="0" dirty="0">
                <a:solidFill>
                  <a:srgbClr val="333333"/>
                </a:solidFill>
                <a:effectLst/>
                <a:latin typeface="pingfang SC"/>
              </a:rPr>
              <a:t>14</a:t>
            </a:r>
            <a:r>
              <a:rPr lang="zh-CN" altLang="en-US" b="0" i="0" dirty="0">
                <a:solidFill>
                  <a:srgbClr val="333333"/>
                </a:solidFill>
                <a:effectLst/>
                <a:latin typeface="pingfang SC"/>
              </a:rPr>
              <a:t>年</a:t>
            </a:r>
            <a:r>
              <a:rPr lang="en-US" altLang="zh-CN" b="0" i="0" dirty="0">
                <a:solidFill>
                  <a:srgbClr val="333333"/>
                </a:solidFill>
                <a:effectLst/>
                <a:latin typeface="pingfang SC"/>
              </a:rPr>
              <a:t>1</a:t>
            </a:r>
            <a:r>
              <a:rPr lang="zh-CN" altLang="en-US" b="0" i="0" dirty="0">
                <a:solidFill>
                  <a:srgbClr val="333333"/>
                </a:solidFill>
                <a:effectLst/>
                <a:latin typeface="pingfang SC"/>
              </a:rPr>
              <a:t>月到</a:t>
            </a:r>
            <a:r>
              <a:rPr lang="en-US" altLang="zh-CN" b="0" i="0" dirty="0">
                <a:solidFill>
                  <a:srgbClr val="333333"/>
                </a:solidFill>
                <a:effectLst/>
                <a:latin typeface="pingfang SC"/>
              </a:rPr>
              <a:t>3</a:t>
            </a:r>
            <a:r>
              <a:rPr lang="zh-CN" altLang="en-US" b="0" i="0" dirty="0">
                <a:solidFill>
                  <a:srgbClr val="333333"/>
                </a:solidFill>
                <a:effectLst/>
                <a:latin typeface="pingfang SC"/>
              </a:rPr>
              <a:t>月之间数据波动浮动较大，可能是受到年末，元旦以及春节假期的影响，但这个对于我们对</a:t>
            </a:r>
            <a:r>
              <a:rPr lang="en-US" altLang="zh-CN" b="0" i="0" dirty="0">
                <a:solidFill>
                  <a:srgbClr val="333333"/>
                </a:solidFill>
                <a:effectLst/>
                <a:latin typeface="pingfang SC"/>
              </a:rPr>
              <a:t>9</a:t>
            </a:r>
            <a:r>
              <a:rPr lang="zh-CN" altLang="en-US" b="0" i="0" dirty="0">
                <a:solidFill>
                  <a:srgbClr val="333333"/>
                </a:solidFill>
                <a:effectLst/>
                <a:latin typeface="pingfang SC"/>
              </a:rPr>
              <a:t>月份数据的预测不存在影响，可以不用考虑。因为我们是要对总量进行</a:t>
            </a:r>
            <a:r>
              <a:rPr lang="en-US" altLang="zh-CN" b="0" i="0" dirty="0">
                <a:solidFill>
                  <a:srgbClr val="333333"/>
                </a:solidFill>
                <a:effectLst/>
                <a:latin typeface="pingfang SC"/>
              </a:rPr>
              <a:t>ARIMA</a:t>
            </a:r>
            <a:r>
              <a:rPr lang="zh-CN" altLang="en-US" b="0" i="0" dirty="0">
                <a:solidFill>
                  <a:srgbClr val="333333"/>
                </a:solidFill>
                <a:effectLst/>
                <a:latin typeface="pingfang SC"/>
              </a:rPr>
              <a:t>建模，所以接下来以</a:t>
            </a:r>
            <a:r>
              <a:rPr lang="en-US" altLang="zh-CN" b="0" i="0" dirty="0">
                <a:solidFill>
                  <a:srgbClr val="333333"/>
                </a:solidFill>
                <a:effectLst/>
                <a:latin typeface="pingfang SC"/>
              </a:rPr>
              <a:t>ARIMA</a:t>
            </a:r>
            <a:r>
              <a:rPr lang="zh-CN" altLang="en-US" b="0" i="0" dirty="0">
                <a:solidFill>
                  <a:srgbClr val="333333"/>
                </a:solidFill>
                <a:effectLst/>
                <a:latin typeface="pingfang SC"/>
              </a:rPr>
              <a:t>建模过程进行展开，暂时不去考虑其他因素的影响。</a:t>
            </a:r>
            <a:endParaRPr kumimoji="1" lang="zh-CN" altLang="en-US" dirty="0"/>
          </a:p>
        </p:txBody>
      </p:sp>
    </p:spTree>
    <p:extLst>
      <p:ext uri="{BB962C8B-B14F-4D97-AF65-F5344CB8AC3E}">
        <p14:creationId xmlns:p14="http://schemas.microsoft.com/office/powerpoint/2010/main" val="338937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ARIMA</a:t>
            </a:r>
            <a:r>
              <a:rPr lang="zh-CN" altLang="en-US" dirty="0"/>
              <a:t>模型建模预处理流程就是检验序列是否是平稳非白噪声序列，然后处理建模</a:t>
            </a:r>
          </a:p>
        </p:txBody>
      </p:sp>
    </p:spTree>
    <p:extLst>
      <p:ext uri="{BB962C8B-B14F-4D97-AF65-F5344CB8AC3E}">
        <p14:creationId xmlns:p14="http://schemas.microsoft.com/office/powerpoint/2010/main" val="48372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对数据处理方面。月数据按天聚合成天数据。</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2695168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     根据平稳时间序列均值，方差为常数的性质，平稳时间序列的时序图应该显示出该序列始终在一个常数值随机波动，而且波动的范围始终有界、无明显趋势及周期特征。我们从这两幅时序图可以看出，有明显且较大的波动起伏。从时序图看这并不是平稳的时间序列。</a:t>
            </a:r>
            <a:endParaRPr lang="zh-CN" altLang="en-US" dirty="0"/>
          </a:p>
        </p:txBody>
      </p:sp>
      <p:sp>
        <p:nvSpPr>
          <p:cNvPr id="4" name="灯片编号占位符 3"/>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4050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时序图主观性比较强所以还是要进行一下平稳性检验</a:t>
            </a:r>
          </a:p>
        </p:txBody>
      </p:sp>
      <p:sp>
        <p:nvSpPr>
          <p:cNvPr id="4" name="灯片编号占位符 3"/>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136485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F0FFF072-75C7-44FC-8C73-D7DEB070128D}" type="datetime1">
              <a:rPr lang="zh-CN" altLang="en-US" smtClean="0"/>
              <a:t>2020/12/9</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F1116B61-8AFC-4CC4-AF95-DF5E2C758192}" type="datetime1">
              <a:rPr lang="zh-CN" altLang="en-US" smtClean="0"/>
              <a:t>2020/12/9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3E30B1CA-5CDD-40C6-B3D4-F19C60D48989}" type="datetime1">
              <a:rPr lang="zh-CN" altLang="en-US" smtClean="0"/>
              <a:t>2020/12/9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1E355DD5-1720-40A4-B380-20F1C19FAD03}" type="datetime1">
              <a:rPr lang="zh-CN" altLang="en-US" smtClean="0"/>
              <a:t>2020/12/9</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B93C77E-1F96-468D-8A96-547A00E1EDB4}" type="datetime1">
              <a:rPr lang="zh-CN" altLang="en-US" smtClean="0"/>
              <a:t>2020/12/9</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9DB2AB6-BB70-4453-B002-DB059848ADBB}" type="datetime1">
              <a:rPr lang="zh-CN" altLang="en-US" smtClean="0"/>
              <a:t>2020/12/9</a:t>
            </a:fld>
            <a:endParaRPr lang="en-US"/>
          </a:p>
        </p:txBody>
      </p:sp>
      <p:sp>
        <p:nvSpPr>
          <p:cNvPr id="6" name="页脚占位符 5"/>
          <p:cNvSpPr>
            <a:spLocks noGrp="1"/>
          </p:cNvSpPr>
          <p:nvPr>
            <p:ph type="ftr" sz="quarter" idx="11"/>
          </p:nvPr>
        </p:nvSpPr>
        <p:spPr/>
        <p:txBody>
          <a:bodyPr rtlCol="0"/>
          <a:lstStyle/>
          <a:p>
            <a:pPr rtl="0"/>
            <a:endParaRPr lang="en-US"/>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p:cNvSpPr>
            <a:spLocks noGrp="1"/>
          </p:cNvSpPr>
          <p:nvPr>
            <p:ph type="dt" sz="half" idx="10"/>
          </p:nvPr>
        </p:nvSpPr>
        <p:spPr/>
        <p:txBody>
          <a:bodyPr rtlCol="0"/>
          <a:lstStyle/>
          <a:p>
            <a:pPr rtl="0"/>
            <a:fld id="{EE3B7C30-D6FF-4D1D-BAA3-30D9C62DC2C2}" type="datetime1">
              <a:rPr lang="zh-CN" altLang="en-US" smtClean="0"/>
              <a:t>2020/12/9</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DB1A083C-3DF1-4D7D-B8C7-92909521157B}" type="datetime1">
              <a:rPr lang="zh-CN" altLang="en-US" smtClean="0"/>
              <a:t>2020/12/9</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6D40E74A-E5D1-48E6-803A-2F186739B7B8}" type="datetime1">
              <a:rPr lang="zh-CN" altLang="en-US" smtClean="0"/>
              <a:t>2020/12/9</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atin typeface="Microsoft YaHei UI" panose="020B0503020204020204" pitchFamily="34" charset="-122"/>
                <a:ea typeface="Microsoft YaHei UI" panose="020B0503020204020204" pitchFamily="34" charset="-122"/>
              </a:defRPr>
            </a:lvl1pPr>
            <a:lvl2pPr>
              <a:defRPr sz="16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E4AE443-9521-4BED-AB6B-2A5C380BF0D6}" type="datetime1">
              <a:rPr lang="zh-CN" altLang="en-US" smtClean="0"/>
              <a:t>2020/12/9</a:t>
            </a:fld>
            <a:endParaRPr lang="en-US"/>
          </a:p>
        </p:txBody>
      </p:sp>
      <p:sp>
        <p:nvSpPr>
          <p:cNvPr id="9" name="页脚占位符 8"/>
          <p:cNvSpPr>
            <a:spLocks noGrp="1"/>
          </p:cNvSpPr>
          <p:nvPr>
            <p:ph type="ftr" sz="quarter" idx="11"/>
          </p:nvPr>
        </p:nvSpPr>
        <p:spPr>
          <a:xfrm>
            <a:off x="685801" y="6035040"/>
            <a:ext cx="4584700" cy="365760"/>
          </a:xfrm>
        </p:spPr>
        <p:txBody>
          <a:bodyPr rtlCol="0"/>
          <a:lstStyle>
            <a:lvl1pPr algn="l">
              <a:defRPr>
                <a:latin typeface="Microsoft YaHei UI" panose="020B0503020204020204" pitchFamily="34" charset="-122"/>
                <a:ea typeface="Microsoft YaHei UI" panose="020B0503020204020204" pitchFamily="34" charset="-122"/>
              </a:defRPr>
            </a:lvl1pPr>
          </a:lstStyle>
          <a:p>
            <a:endParaRPr lang="en-US"/>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6B85E54B-6207-4148-BA3E-E74DFD2782BA}" type="datetime1">
              <a:rPr lang="zh-CN" altLang="en-US" smtClean="0"/>
              <a:t>2020/12/9</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B957BDC0-C26A-4ED8-9FCC-9BB02853F167}" type="datetime1">
              <a:rPr lang="zh-CN" altLang="en-US" smtClean="0"/>
              <a:t>2020/12/9</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徽标特写&#10;&#10;说明自动生成">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长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长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zh-CN" altLang="en-US" sz="4400" dirty="0">
                <a:solidFill>
                  <a:schemeClr val="tx1"/>
                </a:solidFill>
              </a:rPr>
              <a:t>资金流入流出预测</a:t>
            </a:r>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zh-CN" altLang="en-US" dirty="0">
                <a:solidFill>
                  <a:schemeClr val="tx1"/>
                </a:solidFill>
              </a:rPr>
              <a:t>汇报人：国子婧</a:t>
            </a:r>
            <a:endParaRPr lang="zh-cn"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398" y="411762"/>
            <a:ext cx="9916112" cy="706244"/>
          </a:xfrm>
        </p:spPr>
        <p:txBody>
          <a:bodyPr/>
          <a:lstStyle/>
          <a:p>
            <a:r>
              <a:rPr lang="en-US" altLang="zh-CN" dirty="0"/>
              <a:t>ARIMA</a:t>
            </a:r>
            <a:r>
              <a:rPr lang="zh-CN" altLang="en-US" dirty="0"/>
              <a:t>模型</a:t>
            </a:r>
            <a:endParaRPr lang="zh-CN" altLang="en-US" dirty="0">
              <a:latin typeface="微软雅黑" pitchFamily="34" charset="-122"/>
              <a:ea typeface="微软雅黑" pitchFamily="34" charset="-122"/>
            </a:endParaRPr>
          </a:p>
        </p:txBody>
      </p:sp>
      <p:sp>
        <p:nvSpPr>
          <p:cNvPr id="3" name="矩形 2"/>
          <p:cNvSpPr/>
          <p:nvPr/>
        </p:nvSpPr>
        <p:spPr>
          <a:xfrm>
            <a:off x="4313802" y="1052736"/>
            <a:ext cx="216024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时间序列</a:t>
            </a:r>
          </a:p>
        </p:txBody>
      </p:sp>
      <p:cxnSp>
        <p:nvCxnSpPr>
          <p:cNvPr id="5" name="直接箭头连接符 4"/>
          <p:cNvCxnSpPr>
            <a:stCxn id="3" idx="2"/>
          </p:cNvCxnSpPr>
          <p:nvPr/>
        </p:nvCxnSpPr>
        <p:spPr>
          <a:xfrm>
            <a:off x="5393922" y="177281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菱形 5"/>
          <p:cNvSpPr/>
          <p:nvPr/>
        </p:nvSpPr>
        <p:spPr>
          <a:xfrm>
            <a:off x="4439816" y="2204864"/>
            <a:ext cx="1908212" cy="95410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平稳检验</a:t>
            </a:r>
          </a:p>
        </p:txBody>
      </p:sp>
      <p:cxnSp>
        <p:nvCxnSpPr>
          <p:cNvPr id="7" name="直接箭头连接符 6"/>
          <p:cNvCxnSpPr/>
          <p:nvPr/>
        </p:nvCxnSpPr>
        <p:spPr>
          <a:xfrm>
            <a:off x="5393922" y="315897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菱形 8"/>
          <p:cNvSpPr/>
          <p:nvPr/>
        </p:nvSpPr>
        <p:spPr>
          <a:xfrm>
            <a:off x="4439816" y="3591018"/>
            <a:ext cx="1908212" cy="95410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白噪检验</a:t>
            </a:r>
          </a:p>
        </p:txBody>
      </p:sp>
      <p:sp>
        <p:nvSpPr>
          <p:cNvPr id="15" name="TextBox 14"/>
          <p:cNvSpPr txBox="1"/>
          <p:nvPr/>
        </p:nvSpPr>
        <p:spPr>
          <a:xfrm>
            <a:off x="6600056" y="2402886"/>
            <a:ext cx="468052" cy="230832"/>
          </a:xfrm>
          <a:prstGeom prst="rect">
            <a:avLst/>
          </a:prstGeom>
          <a:noFill/>
        </p:spPr>
        <p:txBody>
          <a:bodyPr wrap="square" rtlCol="0">
            <a:spAutoFit/>
          </a:bodyPr>
          <a:lstStyle/>
          <a:p>
            <a:endParaRPr lang="zh-CN" altLang="en-US" sz="900" dirty="0">
              <a:latin typeface="微软雅黑" pitchFamily="34" charset="-122"/>
              <a:ea typeface="微软雅黑" pitchFamily="34" charset="-122"/>
            </a:endParaRPr>
          </a:p>
        </p:txBody>
      </p:sp>
      <p:sp>
        <p:nvSpPr>
          <p:cNvPr id="16" name="TextBox 15"/>
          <p:cNvSpPr txBox="1"/>
          <p:nvPr/>
        </p:nvSpPr>
        <p:spPr>
          <a:xfrm>
            <a:off x="6433538" y="2190870"/>
            <a:ext cx="801089" cy="230832"/>
          </a:xfrm>
          <a:prstGeom prst="rect">
            <a:avLst/>
          </a:prstGeom>
          <a:noFill/>
        </p:spPr>
        <p:txBody>
          <a:bodyPr wrap="square" rtlCol="0">
            <a:spAutoFit/>
          </a:bodyPr>
          <a:lstStyle/>
          <a:p>
            <a:r>
              <a:rPr lang="zh-CN" altLang="en-US" sz="900" dirty="0">
                <a:latin typeface="微软雅黑" pitchFamily="34" charset="-122"/>
                <a:ea typeface="微软雅黑" pitchFamily="34" charset="-122"/>
              </a:rPr>
              <a:t>不平稳</a:t>
            </a:r>
          </a:p>
        </p:txBody>
      </p:sp>
      <p:sp>
        <p:nvSpPr>
          <p:cNvPr id="17" name="TextBox 16"/>
          <p:cNvSpPr txBox="1"/>
          <p:nvPr/>
        </p:nvSpPr>
        <p:spPr>
          <a:xfrm>
            <a:off x="5439209" y="3213411"/>
            <a:ext cx="801089" cy="230832"/>
          </a:xfrm>
          <a:prstGeom prst="rect">
            <a:avLst/>
          </a:prstGeom>
          <a:noFill/>
        </p:spPr>
        <p:txBody>
          <a:bodyPr wrap="square" rtlCol="0">
            <a:spAutoFit/>
          </a:bodyPr>
          <a:lstStyle/>
          <a:p>
            <a:r>
              <a:rPr lang="zh-CN" altLang="en-US" sz="900" dirty="0">
                <a:latin typeface="微软雅黑" pitchFamily="34" charset="-122"/>
                <a:ea typeface="微软雅黑" pitchFamily="34" charset="-122"/>
              </a:rPr>
              <a:t>平稳</a:t>
            </a:r>
          </a:p>
        </p:txBody>
      </p:sp>
      <p:sp>
        <p:nvSpPr>
          <p:cNvPr id="19" name="矩形 18"/>
          <p:cNvSpPr/>
          <p:nvPr/>
        </p:nvSpPr>
        <p:spPr>
          <a:xfrm>
            <a:off x="7609766" y="3717032"/>
            <a:ext cx="216024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终止分析、输出结果</a:t>
            </a:r>
          </a:p>
        </p:txBody>
      </p:sp>
      <p:cxnSp>
        <p:nvCxnSpPr>
          <p:cNvPr id="28" name="直接箭头连接符 27"/>
          <p:cNvCxnSpPr>
            <a:stCxn id="6" idx="3"/>
            <a:endCxn id="23" idx="1"/>
          </p:cNvCxnSpPr>
          <p:nvPr/>
        </p:nvCxnSpPr>
        <p:spPr>
          <a:xfrm flipV="1">
            <a:off x="6348028" y="2676978"/>
            <a:ext cx="1218852" cy="4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834082" y="3717032"/>
            <a:ext cx="1224136" cy="230832"/>
          </a:xfrm>
          <a:prstGeom prst="rect">
            <a:avLst/>
          </a:prstGeom>
          <a:noFill/>
        </p:spPr>
        <p:txBody>
          <a:bodyPr wrap="square" rtlCol="0">
            <a:spAutoFit/>
          </a:bodyPr>
          <a:lstStyle/>
          <a:p>
            <a:r>
              <a:rPr lang="zh-CN" altLang="en-US" sz="900" dirty="0">
                <a:latin typeface="微软雅黑" pitchFamily="34" charset="-122"/>
                <a:ea typeface="微软雅黑" pitchFamily="34" charset="-122"/>
              </a:rPr>
              <a:t>白噪</a:t>
            </a:r>
          </a:p>
        </p:txBody>
      </p:sp>
      <p:cxnSp>
        <p:nvCxnSpPr>
          <p:cNvPr id="40" name="直接箭头连接符 39"/>
          <p:cNvCxnSpPr/>
          <p:nvPr/>
        </p:nvCxnSpPr>
        <p:spPr>
          <a:xfrm>
            <a:off x="5393922" y="454512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439671" y="4599565"/>
            <a:ext cx="2006479" cy="230832"/>
          </a:xfrm>
          <a:prstGeom prst="rect">
            <a:avLst/>
          </a:prstGeom>
          <a:noFill/>
        </p:spPr>
        <p:txBody>
          <a:bodyPr wrap="square" rtlCol="0">
            <a:spAutoFit/>
          </a:bodyPr>
          <a:lstStyle/>
          <a:p>
            <a:r>
              <a:rPr lang="zh-CN" altLang="en-US" sz="900" dirty="0">
                <a:latin typeface="微软雅黑" pitchFamily="34" charset="-122"/>
                <a:ea typeface="微软雅黑" pitchFamily="34" charset="-122"/>
              </a:rPr>
              <a:t>平稳非白噪</a:t>
            </a:r>
          </a:p>
        </p:txBody>
      </p:sp>
      <p:sp>
        <p:nvSpPr>
          <p:cNvPr id="42" name="矩形 41"/>
          <p:cNvSpPr/>
          <p:nvPr/>
        </p:nvSpPr>
        <p:spPr>
          <a:xfrm>
            <a:off x="4313802" y="4977172"/>
            <a:ext cx="216024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建模</a:t>
            </a:r>
          </a:p>
        </p:txBody>
      </p:sp>
      <p:cxnSp>
        <p:nvCxnSpPr>
          <p:cNvPr id="8" name="直接箭头连接符 7"/>
          <p:cNvCxnSpPr>
            <a:stCxn id="9" idx="3"/>
          </p:cNvCxnSpPr>
          <p:nvPr/>
        </p:nvCxnSpPr>
        <p:spPr>
          <a:xfrm>
            <a:off x="6348028" y="4068071"/>
            <a:ext cx="11770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566880" y="2316938"/>
            <a:ext cx="216024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微软雅黑" pitchFamily="34" charset="-122"/>
                <a:ea typeface="微软雅黑" pitchFamily="34" charset="-122"/>
              </a:rPr>
              <a:t>差分运算</a:t>
            </a:r>
          </a:p>
        </p:txBody>
      </p:sp>
      <p:cxnSp>
        <p:nvCxnSpPr>
          <p:cNvPr id="21" name="肘形连接符 20"/>
          <p:cNvCxnSpPr>
            <a:stCxn id="23" idx="0"/>
            <a:endCxn id="6" idx="0"/>
          </p:cNvCxnSpPr>
          <p:nvPr/>
        </p:nvCxnSpPr>
        <p:spPr>
          <a:xfrm rot="16200000" flipV="1">
            <a:off x="6964424" y="634362"/>
            <a:ext cx="112074" cy="3253078"/>
          </a:xfrm>
          <a:prstGeom prst="bentConnector3">
            <a:avLst>
              <a:gd name="adj1" fmla="val 20198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内容占位符 9"/>
          <p:cNvSpPr txBox="1">
            <a:spLocks/>
          </p:cNvSpPr>
          <p:nvPr/>
        </p:nvSpPr>
        <p:spPr>
          <a:xfrm>
            <a:off x="385162" y="1263429"/>
            <a:ext cx="3616618" cy="689015"/>
          </a:xfrm>
          <a:prstGeom prst="rect">
            <a:avLst/>
          </a:prstGeom>
        </p:spPr>
        <p:txBody>
          <a:bodyPr>
            <a:normAutofit/>
          </a:bodyPr>
          <a:lstStyle>
            <a:lvl1pPr marL="457074" indent="-457074" algn="l" defTabSz="1828297" rtl="0" eaLnBrk="1" latinLnBrk="0" hangingPunct="1">
              <a:lnSpc>
                <a:spcPct val="150000"/>
              </a:lnSpc>
              <a:spcBef>
                <a:spcPts val="2000"/>
              </a:spcBef>
              <a:buFont typeface="Arial"/>
              <a:buChar char="•"/>
              <a:defRPr sz="4000" kern="1200">
                <a:solidFill>
                  <a:schemeClr val="tx1"/>
                </a:solidFill>
                <a:latin typeface="Microsoft YaHei" charset="-122"/>
                <a:ea typeface="Microsoft YaHei" charset="-122"/>
                <a:cs typeface="Microsoft YaHei" charset="-122"/>
              </a:defRPr>
            </a:lvl1pPr>
            <a:lvl2pPr marL="1371223" indent="-457074" algn="l" defTabSz="1828297" rtl="0" eaLnBrk="1" latinLnBrk="0" hangingPunct="1">
              <a:lnSpc>
                <a:spcPct val="150000"/>
              </a:lnSpc>
              <a:spcBef>
                <a:spcPts val="0"/>
              </a:spcBef>
              <a:buFont typeface="Arial"/>
              <a:buChar char="•"/>
              <a:defRPr sz="3200" kern="1200">
                <a:solidFill>
                  <a:schemeClr val="tx1"/>
                </a:solidFill>
                <a:latin typeface="Microsoft YaHei" charset="-122"/>
                <a:ea typeface="Microsoft YaHei" charset="-122"/>
                <a:cs typeface="Microsoft YaHei" charset="-122"/>
              </a:defRPr>
            </a:lvl2pPr>
            <a:lvl3pPr marL="2285371" indent="-457074" algn="l" defTabSz="1828297" rtl="0" eaLnBrk="1" latinLnBrk="0" hangingPunct="1">
              <a:lnSpc>
                <a:spcPct val="150000"/>
              </a:lnSpc>
              <a:spcBef>
                <a:spcPts val="0"/>
              </a:spcBef>
              <a:buFont typeface="Arial"/>
              <a:buChar char="•"/>
              <a:defRPr sz="2400" kern="1200">
                <a:solidFill>
                  <a:schemeClr val="tx1"/>
                </a:solidFill>
                <a:latin typeface="Microsoft YaHei" charset="-122"/>
                <a:ea typeface="Microsoft YaHei" charset="-122"/>
                <a:cs typeface="Microsoft YaHei" charset="-122"/>
              </a:defRPr>
            </a:lvl3pPr>
            <a:lvl4pPr marL="3199520" indent="-457074" algn="l" defTabSz="1828297" rtl="0" eaLnBrk="1" latinLnBrk="0" hangingPunct="1">
              <a:lnSpc>
                <a:spcPct val="150000"/>
              </a:lnSpc>
              <a:spcBef>
                <a:spcPts val="1000"/>
              </a:spcBef>
              <a:buFont typeface="Arial"/>
              <a:buChar char="•"/>
              <a:defRPr sz="2000" kern="1200">
                <a:solidFill>
                  <a:schemeClr val="tx1"/>
                </a:solidFill>
                <a:latin typeface="Microsoft YaHei" charset="-122"/>
                <a:ea typeface="Microsoft YaHei" charset="-122"/>
                <a:cs typeface="Microsoft YaHei" charset="-122"/>
              </a:defRPr>
            </a:lvl4pPr>
            <a:lvl5pPr marL="4113669" indent="-457074" algn="l" defTabSz="1828297" rtl="0" eaLnBrk="1" latinLnBrk="0" hangingPunct="1">
              <a:lnSpc>
                <a:spcPct val="90000"/>
              </a:lnSpc>
              <a:spcBef>
                <a:spcPts val="1000"/>
              </a:spcBef>
              <a:buFont typeface="Arial"/>
              <a:buChar char="•"/>
              <a:defRPr sz="2400" kern="1200">
                <a:solidFill>
                  <a:schemeClr val="tx1"/>
                </a:solidFill>
                <a:latin typeface="Microsoft YaHei" charset="-122"/>
                <a:ea typeface="Microsoft YaHei" charset="-122"/>
                <a:cs typeface="Microsoft YaHei" charset="-122"/>
              </a:defRPr>
            </a:lvl5pPr>
            <a:lvl6pPr marL="5027817" indent="-457074" algn="l" defTabSz="1828297" rtl="0" eaLnBrk="1" latinLnBrk="0" hangingPunct="1">
              <a:lnSpc>
                <a:spcPct val="90000"/>
              </a:lnSpc>
              <a:spcBef>
                <a:spcPts val="1000"/>
              </a:spcBef>
              <a:buFont typeface="Arial"/>
              <a:buChar char="•"/>
              <a:defRPr sz="3599" kern="1200">
                <a:solidFill>
                  <a:schemeClr val="tx1"/>
                </a:solidFill>
                <a:latin typeface="+mn-lt"/>
                <a:ea typeface="+mn-ea"/>
                <a:cs typeface="+mn-cs"/>
              </a:defRPr>
            </a:lvl6pPr>
            <a:lvl7pPr marL="5941966" indent="-457074" algn="l" defTabSz="1828297" rtl="0" eaLnBrk="1" latinLnBrk="0" hangingPunct="1">
              <a:lnSpc>
                <a:spcPct val="90000"/>
              </a:lnSpc>
              <a:spcBef>
                <a:spcPts val="1000"/>
              </a:spcBef>
              <a:buFont typeface="Arial"/>
              <a:buChar char="•"/>
              <a:defRPr sz="3599" kern="1200">
                <a:solidFill>
                  <a:schemeClr val="tx1"/>
                </a:solidFill>
                <a:latin typeface="+mn-lt"/>
                <a:ea typeface="+mn-ea"/>
                <a:cs typeface="+mn-cs"/>
              </a:defRPr>
            </a:lvl7pPr>
            <a:lvl8pPr marL="6856114" indent="-457074" algn="l" defTabSz="1828297" rtl="0" eaLnBrk="1" latinLnBrk="0" hangingPunct="1">
              <a:lnSpc>
                <a:spcPct val="90000"/>
              </a:lnSpc>
              <a:spcBef>
                <a:spcPts val="1000"/>
              </a:spcBef>
              <a:buFont typeface="Arial"/>
              <a:buChar char="•"/>
              <a:defRPr sz="3599" kern="1200">
                <a:solidFill>
                  <a:schemeClr val="tx1"/>
                </a:solidFill>
                <a:latin typeface="+mn-lt"/>
                <a:ea typeface="+mn-ea"/>
                <a:cs typeface="+mn-cs"/>
              </a:defRPr>
            </a:lvl8pPr>
            <a:lvl9pPr marL="7770263" indent="-457074" algn="l" defTabSz="1828297" rtl="0" eaLnBrk="1" latinLnBrk="0" hangingPunct="1">
              <a:lnSpc>
                <a:spcPct val="90000"/>
              </a:lnSpc>
              <a:spcBef>
                <a:spcPts val="1000"/>
              </a:spcBef>
              <a:buFont typeface="Arial"/>
              <a:buChar char="•"/>
              <a:defRPr sz="3599" kern="1200">
                <a:solidFill>
                  <a:schemeClr val="tx1"/>
                </a:solidFill>
                <a:latin typeface="+mn-lt"/>
                <a:ea typeface="+mn-ea"/>
                <a:cs typeface="+mn-cs"/>
              </a:defRPr>
            </a:lvl9pPr>
          </a:lstStyle>
          <a:p>
            <a:pPr indent="360000"/>
            <a:r>
              <a:rPr lang="en-US" altLang="zh-CN" sz="2000" dirty="0">
                <a:latin typeface="微软雅黑" pitchFamily="34" charset="-122"/>
                <a:ea typeface="微软雅黑" pitchFamily="34" charset="-122"/>
              </a:rPr>
              <a:t>ARIMA</a:t>
            </a:r>
            <a:r>
              <a:rPr lang="zh-CN" altLang="en-US" sz="2000" dirty="0">
                <a:latin typeface="微软雅黑" pitchFamily="34" charset="-122"/>
                <a:ea typeface="微软雅黑" pitchFamily="34" charset="-122"/>
              </a:rPr>
              <a:t>预处理流程</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421426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604CA-8F5C-4216-A744-561A434A80BA}"/>
              </a:ext>
            </a:extLst>
          </p:cNvPr>
          <p:cNvSpPr>
            <a:spLocks noGrp="1"/>
          </p:cNvSpPr>
          <p:nvPr>
            <p:ph type="title"/>
          </p:nvPr>
        </p:nvSpPr>
        <p:spPr/>
        <p:txBody>
          <a:bodyPr/>
          <a:lstStyle/>
          <a:p>
            <a:r>
              <a:rPr lang="zh-CN" altLang="en-US" dirty="0"/>
              <a:t>数据分析</a:t>
            </a:r>
          </a:p>
        </p:txBody>
      </p:sp>
      <p:sp>
        <p:nvSpPr>
          <p:cNvPr id="4" name="文本框 3">
            <a:extLst>
              <a:ext uri="{FF2B5EF4-FFF2-40B4-BE49-F238E27FC236}">
                <a16:creationId xmlns:a16="http://schemas.microsoft.com/office/drawing/2014/main" id="{8C603934-4759-45F9-9025-8723B1DFBA87}"/>
              </a:ext>
            </a:extLst>
          </p:cNvPr>
          <p:cNvSpPr txBox="1"/>
          <p:nvPr/>
        </p:nvSpPr>
        <p:spPr>
          <a:xfrm>
            <a:off x="1874750" y="2014194"/>
            <a:ext cx="7471430" cy="1477328"/>
          </a:xfrm>
          <a:prstGeom prst="rect">
            <a:avLst/>
          </a:prstGeom>
          <a:noFill/>
        </p:spPr>
        <p:txBody>
          <a:bodyPr wrap="square" rtlCol="0">
            <a:spAutoFit/>
          </a:bodyPr>
          <a:lstStyle/>
          <a:p>
            <a:pPr algn="just"/>
            <a:r>
              <a:rPr lang="zh-CN" altLang="en-US" b="0" i="0" dirty="0">
                <a:solidFill>
                  <a:srgbClr val="333333"/>
                </a:solidFill>
                <a:effectLst/>
                <a:latin typeface="pingfang SC"/>
              </a:rPr>
              <a:t>       首先通过对原始数据表观察推测，原始数据表是以</a:t>
            </a:r>
            <a:r>
              <a:rPr lang="en-US" altLang="zh-CN" b="0" i="0" dirty="0" err="1">
                <a:solidFill>
                  <a:srgbClr val="333333"/>
                </a:solidFill>
                <a:effectLst/>
                <a:latin typeface="pingfang SC"/>
              </a:rPr>
              <a:t>user_id</a:t>
            </a:r>
            <a:r>
              <a:rPr lang="zh-CN" altLang="en-US" b="0" i="0" dirty="0">
                <a:solidFill>
                  <a:srgbClr val="333333"/>
                </a:solidFill>
                <a:effectLst/>
                <a:latin typeface="pingfang SC"/>
              </a:rPr>
              <a:t>进行升序排列的，且存在“</a:t>
            </a:r>
            <a:r>
              <a:rPr lang="en-US" altLang="zh-CN" b="0" i="0" dirty="0">
                <a:solidFill>
                  <a:srgbClr val="333333"/>
                </a:solidFill>
                <a:effectLst/>
                <a:latin typeface="pingfang SC"/>
              </a:rPr>
              <a:t>0”</a:t>
            </a:r>
            <a:r>
              <a:rPr lang="zh-CN" altLang="en-US" b="0" i="0" dirty="0">
                <a:solidFill>
                  <a:srgbClr val="333333"/>
                </a:solidFill>
                <a:effectLst/>
                <a:latin typeface="pingfang SC"/>
              </a:rPr>
              <a:t>的数据，先不进行处理，提取“</a:t>
            </a:r>
            <a:r>
              <a:rPr lang="en-US" altLang="zh-CN" b="0" i="0" dirty="0" err="1">
                <a:solidFill>
                  <a:srgbClr val="333333"/>
                </a:solidFill>
                <a:effectLst/>
                <a:latin typeface="pingfang SC"/>
              </a:rPr>
              <a:t>total_purchase_amt</a:t>
            </a:r>
            <a:r>
              <a:rPr lang="en-US" altLang="zh-CN" b="0" i="0" dirty="0">
                <a:solidFill>
                  <a:srgbClr val="333333"/>
                </a:solidFill>
                <a:effectLst/>
                <a:latin typeface="pingfang SC"/>
              </a:rPr>
              <a:t>”</a:t>
            </a:r>
            <a:r>
              <a:rPr lang="zh-CN" altLang="en-US" b="0" i="0" dirty="0">
                <a:solidFill>
                  <a:srgbClr val="333333"/>
                </a:solidFill>
                <a:effectLst/>
                <a:latin typeface="pingfang SC"/>
              </a:rPr>
              <a:t>和“</a:t>
            </a:r>
            <a:r>
              <a:rPr lang="en-US" altLang="zh-CN" b="0" i="0" dirty="0" err="1">
                <a:solidFill>
                  <a:srgbClr val="333333"/>
                </a:solidFill>
                <a:effectLst/>
                <a:latin typeface="pingfang SC"/>
              </a:rPr>
              <a:t>total_redeem_amt</a:t>
            </a:r>
            <a:r>
              <a:rPr lang="en-US" altLang="zh-CN" b="0" i="0" dirty="0">
                <a:solidFill>
                  <a:srgbClr val="333333"/>
                </a:solidFill>
                <a:effectLst/>
                <a:latin typeface="pingfang SC"/>
              </a:rPr>
              <a:t>”</a:t>
            </a:r>
            <a:r>
              <a:rPr lang="zh-CN" altLang="en-US" b="0" i="0" dirty="0">
                <a:solidFill>
                  <a:srgbClr val="333333"/>
                </a:solidFill>
                <a:effectLst/>
                <a:latin typeface="pingfang SC"/>
              </a:rPr>
              <a:t>并按日别进行求和汇总，并</a:t>
            </a:r>
            <a:r>
              <a:rPr lang="zh-CN" altLang="en-US" b="0" i="0" dirty="0">
                <a:solidFill>
                  <a:srgbClr val="FF0000"/>
                </a:solidFill>
                <a:effectLst/>
                <a:latin typeface="pingfang SC"/>
              </a:rPr>
              <a:t>按天聚合</a:t>
            </a:r>
            <a:r>
              <a:rPr lang="zh-CN" altLang="en-US" b="0" i="0" dirty="0">
                <a:solidFill>
                  <a:srgbClr val="333333"/>
                </a:solidFill>
                <a:effectLst/>
                <a:latin typeface="pingfang SC"/>
              </a:rPr>
              <a:t>。查看数据详细信息情况。可以发现，汇总之后数据信息完整，数据规范，不需要再进行处理</a:t>
            </a:r>
            <a:endParaRPr lang="zh-CN" altLang="en-US" dirty="0"/>
          </a:p>
        </p:txBody>
      </p:sp>
      <p:sp>
        <p:nvSpPr>
          <p:cNvPr id="5" name="文本框 4">
            <a:extLst>
              <a:ext uri="{FF2B5EF4-FFF2-40B4-BE49-F238E27FC236}">
                <a16:creationId xmlns:a16="http://schemas.microsoft.com/office/drawing/2014/main" id="{6D13BD92-B6CD-43EB-BBBB-5574CDCAC0D4}"/>
              </a:ext>
            </a:extLst>
          </p:cNvPr>
          <p:cNvSpPr txBox="1"/>
          <p:nvPr/>
        </p:nvSpPr>
        <p:spPr>
          <a:xfrm>
            <a:off x="2408915" y="3570460"/>
            <a:ext cx="6095234" cy="646331"/>
          </a:xfrm>
          <a:prstGeom prst="rect">
            <a:avLst/>
          </a:prstGeom>
          <a:noFill/>
        </p:spPr>
        <p:txBody>
          <a:bodyPr wrap="square">
            <a:spAutoFit/>
          </a:bodyPr>
          <a:lstStyle/>
          <a:p>
            <a:r>
              <a:rPr lang="en-US" altLang="zh-CN" b="0" i="0" dirty="0">
                <a:solidFill>
                  <a:srgbClr val="A31515"/>
                </a:solidFill>
                <a:effectLst/>
                <a:latin typeface="Courier New" panose="02070309020205020404" pitchFamily="49" charset="0"/>
              </a:rPr>
              <a:t>"</a:t>
            </a:r>
            <a:r>
              <a:rPr lang="en-US" altLang="zh-CN" b="0" i="0" dirty="0" err="1">
                <a:solidFill>
                  <a:srgbClr val="A31515"/>
                </a:solidFill>
                <a:effectLst/>
                <a:latin typeface="Courier New" panose="02070309020205020404" pitchFamily="49" charset="0"/>
              </a:rPr>
              <a:t>date_type</a:t>
            </a:r>
            <a:r>
              <a:rPr lang="en-US" altLang="zh-CN" b="0" i="0" dirty="0">
                <a:solidFill>
                  <a:srgbClr val="A31515"/>
                </a:solidFill>
                <a:effectLst/>
                <a:latin typeface="Courier New" panose="02070309020205020404" pitchFamily="49" charset="0"/>
              </a:rPr>
              <a:t>"</a:t>
            </a:r>
            <a:r>
              <a:rPr lang="en-US" altLang="zh-CN" b="0" i="0" dirty="0">
                <a:solidFill>
                  <a:srgbClr val="000000"/>
                </a:solidFill>
                <a:effectLst/>
                <a:latin typeface="Courier New" panose="02070309020205020404" pitchFamily="49" charset="0"/>
              </a:rPr>
              <a:t> : </a:t>
            </a:r>
            <a:r>
              <a:rPr lang="en-US" altLang="zh-CN" b="0" i="0" dirty="0">
                <a:solidFill>
                  <a:srgbClr val="A31515"/>
                </a:solidFill>
                <a:effectLst/>
                <a:latin typeface="Courier New" panose="02070309020205020404" pitchFamily="49" charset="0"/>
              </a:rPr>
              <a:t>“</a:t>
            </a:r>
            <a:r>
              <a:rPr lang="en-US" altLang="zh-CN" dirty="0">
                <a:solidFill>
                  <a:srgbClr val="A31515"/>
                </a:solidFill>
                <a:latin typeface="Courier New" panose="02070309020205020404" pitchFamily="49" charset="0"/>
              </a:rPr>
              <a:t>month</a:t>
            </a:r>
            <a:r>
              <a:rPr lang="en-US" altLang="zh-CN" b="0" i="0" dirty="0">
                <a:solidFill>
                  <a:srgbClr val="A31515"/>
                </a:solidFill>
                <a:effectLst/>
                <a:latin typeface="Courier New" panose="02070309020205020404" pitchFamily="49" charset="0"/>
              </a:rPr>
              <a:t>ly"</a:t>
            </a:r>
            <a:r>
              <a:rPr lang="en-US" altLang="zh-CN" b="0" i="0" dirty="0">
                <a:solidFill>
                  <a:srgbClr val="000000"/>
                </a:solidFill>
                <a:effectLst/>
                <a:latin typeface="Courier New" panose="02070309020205020404" pitchFamily="49" charset="0"/>
              </a:rPr>
              <a:t>, </a:t>
            </a:r>
            <a:r>
              <a:rPr lang="en-US" altLang="zh-CN" b="0" i="0" dirty="0">
                <a:solidFill>
                  <a:srgbClr val="A31515"/>
                </a:solidFill>
                <a:effectLst/>
                <a:latin typeface="Courier New" panose="02070309020205020404" pitchFamily="49" charset="0"/>
              </a:rPr>
              <a:t>"</a:t>
            </a:r>
            <a:r>
              <a:rPr lang="en-US" altLang="zh-CN" b="0" i="0" dirty="0" err="1">
                <a:solidFill>
                  <a:srgbClr val="A31515"/>
                </a:solidFill>
                <a:effectLst/>
                <a:latin typeface="Courier New" panose="02070309020205020404" pitchFamily="49" charset="0"/>
              </a:rPr>
              <a:t>time_start</a:t>
            </a:r>
            <a:r>
              <a:rPr lang="en-US" altLang="zh-CN" b="0" i="0" dirty="0">
                <a:solidFill>
                  <a:srgbClr val="A31515"/>
                </a:solidFill>
                <a:effectLst/>
                <a:latin typeface="Courier New" panose="02070309020205020404" pitchFamily="49" charset="0"/>
              </a:rPr>
              <a:t>"</a:t>
            </a:r>
            <a:r>
              <a:rPr lang="en-US" altLang="zh-CN" b="0" i="0" dirty="0">
                <a:solidFill>
                  <a:srgbClr val="000000"/>
                </a:solidFill>
                <a:effectLst/>
                <a:latin typeface="Courier New" panose="02070309020205020404" pitchFamily="49" charset="0"/>
              </a:rPr>
              <a:t> : </a:t>
            </a:r>
            <a:r>
              <a:rPr lang="en-US" altLang="zh-CN" b="0" i="0" dirty="0" err="1">
                <a:solidFill>
                  <a:srgbClr val="000000"/>
                </a:solidFill>
                <a:effectLst/>
                <a:latin typeface="Courier New" panose="02070309020205020404" pitchFamily="49" charset="0"/>
              </a:rPr>
              <a:t>ISODate</a:t>
            </a:r>
            <a:r>
              <a:rPr lang="en-US" altLang="zh-CN" b="0" i="0" dirty="0">
                <a:solidFill>
                  <a:srgbClr val="000000"/>
                </a:solidFill>
                <a:effectLst/>
                <a:latin typeface="Courier New" panose="02070309020205020404" pitchFamily="49" charset="0"/>
              </a:rPr>
              <a:t> </a:t>
            </a:r>
            <a:r>
              <a:rPr lang="en-US" altLang="zh-CN" dirty="0">
                <a:solidFill>
                  <a:srgbClr val="008000"/>
                </a:solidFill>
                <a:latin typeface="Courier New" panose="02070309020205020404" pitchFamily="49" charset="0"/>
              </a:rPr>
              <a:t>#</a:t>
            </a:r>
            <a:r>
              <a:rPr lang="zh-CN" altLang="en-US" b="0" i="0" dirty="0">
                <a:solidFill>
                  <a:srgbClr val="008000"/>
                </a:solidFill>
                <a:effectLst/>
                <a:latin typeface="Courier New" panose="02070309020205020404" pitchFamily="49" charset="0"/>
              </a:rPr>
              <a:t>根据以上的</a:t>
            </a:r>
            <a:r>
              <a:rPr lang="zh-CN" altLang="en-US" dirty="0">
                <a:solidFill>
                  <a:srgbClr val="008000"/>
                </a:solidFill>
                <a:latin typeface="Courier New" panose="02070309020205020404" pitchFamily="49" charset="0"/>
              </a:rPr>
              <a:t>月</a:t>
            </a:r>
            <a:r>
              <a:rPr lang="zh-CN" altLang="en-US" b="0" i="0" dirty="0">
                <a:solidFill>
                  <a:srgbClr val="008000"/>
                </a:solidFill>
                <a:effectLst/>
                <a:latin typeface="Courier New" panose="02070309020205020404" pitchFamily="49" charset="0"/>
              </a:rPr>
              <a:t>数据聚合成的</a:t>
            </a:r>
            <a:r>
              <a:rPr lang="zh-CN" altLang="en-US" dirty="0">
                <a:solidFill>
                  <a:srgbClr val="008000"/>
                </a:solidFill>
                <a:latin typeface="Courier New" panose="02070309020205020404" pitchFamily="49" charset="0"/>
              </a:rPr>
              <a:t>天</a:t>
            </a:r>
            <a:r>
              <a:rPr lang="zh-CN" altLang="en-US" b="0" i="0" dirty="0">
                <a:solidFill>
                  <a:srgbClr val="008000"/>
                </a:solidFill>
                <a:effectLst/>
                <a:latin typeface="Courier New" panose="02070309020205020404" pitchFamily="49" charset="0"/>
              </a:rPr>
              <a:t>数据</a:t>
            </a:r>
            <a:endParaRPr lang="zh-CN" altLang="en-US" dirty="0"/>
          </a:p>
        </p:txBody>
      </p:sp>
    </p:spTree>
    <p:extLst>
      <p:ext uri="{BB962C8B-B14F-4D97-AF65-F5344CB8AC3E}">
        <p14:creationId xmlns:p14="http://schemas.microsoft.com/office/powerpoint/2010/main" val="72512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5CA36-99CE-4F26-B7D4-2310756ADD36}"/>
              </a:ext>
            </a:extLst>
          </p:cNvPr>
          <p:cNvSpPr>
            <a:spLocks noGrp="1"/>
          </p:cNvSpPr>
          <p:nvPr>
            <p:ph type="title"/>
          </p:nvPr>
        </p:nvSpPr>
        <p:spPr>
          <a:xfrm>
            <a:off x="1265426" y="642594"/>
            <a:ext cx="9859774" cy="804845"/>
          </a:xfrm>
        </p:spPr>
        <p:txBody>
          <a:bodyPr/>
          <a:lstStyle/>
          <a:p>
            <a:r>
              <a:rPr lang="zh-CN" altLang="en-US" dirty="0"/>
              <a:t>验证</a:t>
            </a:r>
          </a:p>
        </p:txBody>
      </p:sp>
      <p:pic>
        <p:nvPicPr>
          <p:cNvPr id="4" name="图片 3">
            <a:extLst>
              <a:ext uri="{FF2B5EF4-FFF2-40B4-BE49-F238E27FC236}">
                <a16:creationId xmlns:a16="http://schemas.microsoft.com/office/drawing/2014/main" id="{772316BE-B071-4E54-B09C-C1E9250FF5C5}"/>
              </a:ext>
            </a:extLst>
          </p:cNvPr>
          <p:cNvPicPr/>
          <p:nvPr/>
        </p:nvPicPr>
        <p:blipFill>
          <a:blip r:embed="rId3"/>
          <a:stretch>
            <a:fillRect/>
          </a:stretch>
        </p:blipFill>
        <p:spPr>
          <a:xfrm>
            <a:off x="2904023" y="810501"/>
            <a:ext cx="6112101" cy="2231373"/>
          </a:xfrm>
          <a:prstGeom prst="rect">
            <a:avLst/>
          </a:prstGeom>
          <a:noFill/>
          <a:ln>
            <a:noFill/>
          </a:ln>
        </p:spPr>
      </p:pic>
      <p:pic>
        <p:nvPicPr>
          <p:cNvPr id="5" name="图片 4">
            <a:extLst>
              <a:ext uri="{FF2B5EF4-FFF2-40B4-BE49-F238E27FC236}">
                <a16:creationId xmlns:a16="http://schemas.microsoft.com/office/drawing/2014/main" id="{51A41DDF-BBF9-47A7-994B-502D740B069E}"/>
              </a:ext>
            </a:extLst>
          </p:cNvPr>
          <p:cNvPicPr/>
          <p:nvPr/>
        </p:nvPicPr>
        <p:blipFill>
          <a:blip r:embed="rId4"/>
          <a:stretch>
            <a:fillRect/>
          </a:stretch>
        </p:blipFill>
        <p:spPr>
          <a:xfrm>
            <a:off x="2977544" y="3381902"/>
            <a:ext cx="6112101" cy="2495071"/>
          </a:xfrm>
          <a:prstGeom prst="rect">
            <a:avLst/>
          </a:prstGeom>
        </p:spPr>
      </p:pic>
    </p:spTree>
    <p:extLst>
      <p:ext uri="{BB962C8B-B14F-4D97-AF65-F5344CB8AC3E}">
        <p14:creationId xmlns:p14="http://schemas.microsoft.com/office/powerpoint/2010/main" val="414833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C39BC-8629-4333-9A1E-E4148F52E63B}"/>
              </a:ext>
            </a:extLst>
          </p:cNvPr>
          <p:cNvSpPr>
            <a:spLocks noGrp="1"/>
          </p:cNvSpPr>
          <p:nvPr>
            <p:ph type="title"/>
          </p:nvPr>
        </p:nvSpPr>
        <p:spPr/>
        <p:txBody>
          <a:bodyPr/>
          <a:lstStyle/>
          <a:p>
            <a:r>
              <a:rPr lang="zh-CN" altLang="en-US" dirty="0"/>
              <a:t>验证</a:t>
            </a:r>
          </a:p>
        </p:txBody>
      </p:sp>
      <p:pic>
        <p:nvPicPr>
          <p:cNvPr id="4" name="图片 3">
            <a:extLst>
              <a:ext uri="{FF2B5EF4-FFF2-40B4-BE49-F238E27FC236}">
                <a16:creationId xmlns:a16="http://schemas.microsoft.com/office/drawing/2014/main" id="{4C27C372-B79E-4A5F-8895-2737BC997794}"/>
              </a:ext>
            </a:extLst>
          </p:cNvPr>
          <p:cNvPicPr/>
          <p:nvPr/>
        </p:nvPicPr>
        <p:blipFill>
          <a:blip r:embed="rId3"/>
          <a:stretch>
            <a:fillRect/>
          </a:stretch>
        </p:blipFill>
        <p:spPr>
          <a:xfrm>
            <a:off x="2210162" y="1899967"/>
            <a:ext cx="7034927" cy="1371600"/>
          </a:xfrm>
          <a:prstGeom prst="rect">
            <a:avLst/>
          </a:prstGeom>
          <a:noFill/>
          <a:ln>
            <a:noFill/>
          </a:ln>
        </p:spPr>
      </p:pic>
      <p:sp>
        <p:nvSpPr>
          <p:cNvPr id="5" name="文本框 4">
            <a:extLst>
              <a:ext uri="{FF2B5EF4-FFF2-40B4-BE49-F238E27FC236}">
                <a16:creationId xmlns:a16="http://schemas.microsoft.com/office/drawing/2014/main" id="{C37D2DC8-D841-4E8C-A9CE-64E8D8546F41}"/>
              </a:ext>
            </a:extLst>
          </p:cNvPr>
          <p:cNvSpPr txBox="1"/>
          <p:nvPr/>
        </p:nvSpPr>
        <p:spPr>
          <a:xfrm>
            <a:off x="2168807" y="5388709"/>
            <a:ext cx="8060588" cy="646331"/>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显著性等于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0.488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0.05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，说明不是平稳需要差分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显著性等于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0.595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0.05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，说明不是平稳需要差分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7D21E9A-F1B4-4186-915E-5BB2B0FEE9CB}"/>
              </a:ext>
            </a:extLst>
          </p:cNvPr>
          <p:cNvPicPr/>
          <p:nvPr/>
        </p:nvPicPr>
        <p:blipFill rotWithShape="1">
          <a:blip r:embed="rId4"/>
          <a:srcRect l="1588" t="5980" r="1"/>
          <a:stretch/>
        </p:blipFill>
        <p:spPr>
          <a:xfrm>
            <a:off x="2265323" y="3473801"/>
            <a:ext cx="6979766" cy="1608242"/>
          </a:xfrm>
          <a:prstGeom prst="rect">
            <a:avLst/>
          </a:prstGeom>
        </p:spPr>
      </p:pic>
    </p:spTree>
    <p:extLst>
      <p:ext uri="{BB962C8B-B14F-4D97-AF65-F5344CB8AC3E}">
        <p14:creationId xmlns:p14="http://schemas.microsoft.com/office/powerpoint/2010/main" val="121480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42DF1-9B36-4455-9940-D864AD50D743}"/>
              </a:ext>
            </a:extLst>
          </p:cNvPr>
          <p:cNvSpPr>
            <a:spLocks noGrp="1"/>
          </p:cNvSpPr>
          <p:nvPr>
            <p:ph type="title"/>
          </p:nvPr>
        </p:nvSpPr>
        <p:spPr/>
        <p:txBody>
          <a:bodyPr/>
          <a:lstStyle/>
          <a:p>
            <a:r>
              <a:rPr lang="zh-CN" altLang="en-US" dirty="0"/>
              <a:t>化为平稳时间序列</a:t>
            </a:r>
          </a:p>
        </p:txBody>
      </p:sp>
      <p:pic>
        <p:nvPicPr>
          <p:cNvPr id="4" name="图片 3">
            <a:extLst>
              <a:ext uri="{FF2B5EF4-FFF2-40B4-BE49-F238E27FC236}">
                <a16:creationId xmlns:a16="http://schemas.microsoft.com/office/drawing/2014/main" id="{D68623CA-EBB2-4503-AF0C-EF0D48E03737}"/>
              </a:ext>
            </a:extLst>
          </p:cNvPr>
          <p:cNvPicPr/>
          <p:nvPr/>
        </p:nvPicPr>
        <p:blipFill>
          <a:blip r:embed="rId3"/>
          <a:stretch>
            <a:fillRect/>
          </a:stretch>
        </p:blipFill>
        <p:spPr>
          <a:xfrm>
            <a:off x="2283702" y="1659878"/>
            <a:ext cx="6728197" cy="1759003"/>
          </a:xfrm>
          <a:prstGeom prst="rect">
            <a:avLst/>
          </a:prstGeom>
          <a:noFill/>
          <a:ln>
            <a:noFill/>
          </a:ln>
        </p:spPr>
      </p:pic>
      <p:sp>
        <p:nvSpPr>
          <p:cNvPr id="5" name="文本框 4">
            <a:extLst>
              <a:ext uri="{FF2B5EF4-FFF2-40B4-BE49-F238E27FC236}">
                <a16:creationId xmlns:a16="http://schemas.microsoft.com/office/drawing/2014/main" id="{E685D72A-96A2-4284-A0CD-70C2251BAAED}"/>
              </a:ext>
            </a:extLst>
          </p:cNvPr>
          <p:cNvSpPr txBox="1"/>
          <p:nvPr/>
        </p:nvSpPr>
        <p:spPr>
          <a:xfrm>
            <a:off x="3283339" y="3574050"/>
            <a:ext cx="6539476" cy="646331"/>
          </a:xfrm>
          <a:prstGeom prst="rect">
            <a:avLst/>
          </a:prstGeom>
          <a:noFill/>
        </p:spPr>
        <p:txBody>
          <a:bodyPr wrap="square" rtlCol="0">
            <a:spAutoFit/>
          </a:bodyPr>
          <a:lstStyle/>
          <a:p>
            <a:r>
              <a:rPr lang="zh-CN" altLang="en-US" dirty="0"/>
              <a:t>申购数据</a:t>
            </a:r>
            <a:r>
              <a:rPr lang="en-US" altLang="zh-CN" dirty="0"/>
              <a:t>1</a:t>
            </a:r>
            <a:r>
              <a:rPr lang="zh-CN" altLang="en-US" dirty="0"/>
              <a:t>阶差分之后（高阶容易过拟合）</a:t>
            </a:r>
            <a:endParaRPr lang="en-US" altLang="zh-CN" dirty="0"/>
          </a:p>
          <a:p>
            <a:r>
              <a:rPr lang="zh-CN" altLang="en-US" dirty="0"/>
              <a:t>赎回数据</a:t>
            </a:r>
            <a:r>
              <a:rPr lang="en-US" altLang="zh-CN" dirty="0"/>
              <a:t>1</a:t>
            </a:r>
            <a:r>
              <a:rPr lang="zh-CN" altLang="en-US" dirty="0"/>
              <a:t>阶差分之后（高阶容易过拟合）</a:t>
            </a:r>
            <a:endParaRPr lang="en-US" altLang="zh-CN" dirty="0"/>
          </a:p>
        </p:txBody>
      </p:sp>
      <p:pic>
        <p:nvPicPr>
          <p:cNvPr id="6" name="图片 5">
            <a:extLst>
              <a:ext uri="{FF2B5EF4-FFF2-40B4-BE49-F238E27FC236}">
                <a16:creationId xmlns:a16="http://schemas.microsoft.com/office/drawing/2014/main" id="{6D75DF98-DB4D-4E86-AB10-07D0408EB156}"/>
              </a:ext>
            </a:extLst>
          </p:cNvPr>
          <p:cNvPicPr/>
          <p:nvPr/>
        </p:nvPicPr>
        <p:blipFill>
          <a:blip r:embed="rId4"/>
          <a:stretch>
            <a:fillRect/>
          </a:stretch>
        </p:blipFill>
        <p:spPr>
          <a:xfrm>
            <a:off x="2283702" y="4436165"/>
            <a:ext cx="6596212" cy="1816769"/>
          </a:xfrm>
          <a:prstGeom prst="rect">
            <a:avLst/>
          </a:prstGeom>
        </p:spPr>
      </p:pic>
    </p:spTree>
    <p:extLst>
      <p:ext uri="{BB962C8B-B14F-4D97-AF65-F5344CB8AC3E}">
        <p14:creationId xmlns:p14="http://schemas.microsoft.com/office/powerpoint/2010/main" val="124073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40535-625F-4350-8F43-E5641EBDA21F}"/>
              </a:ext>
            </a:extLst>
          </p:cNvPr>
          <p:cNvSpPr>
            <a:spLocks noGrp="1"/>
          </p:cNvSpPr>
          <p:nvPr>
            <p:ph type="title"/>
          </p:nvPr>
        </p:nvSpPr>
        <p:spPr/>
        <p:txBody>
          <a:bodyPr/>
          <a:lstStyle/>
          <a:p>
            <a:r>
              <a:rPr lang="en-US" altLang="zh-CN" dirty="0"/>
              <a:t>ADF</a:t>
            </a:r>
            <a:r>
              <a:rPr lang="zh-CN" altLang="en-US" dirty="0"/>
              <a:t>检验</a:t>
            </a:r>
          </a:p>
        </p:txBody>
      </p:sp>
      <p:sp>
        <p:nvSpPr>
          <p:cNvPr id="4" name="文本框 3">
            <a:extLst>
              <a:ext uri="{FF2B5EF4-FFF2-40B4-BE49-F238E27FC236}">
                <a16:creationId xmlns:a16="http://schemas.microsoft.com/office/drawing/2014/main" id="{A6BC4C7C-5414-489E-98CB-8F89E061657E}"/>
              </a:ext>
            </a:extLst>
          </p:cNvPr>
          <p:cNvSpPr txBox="1"/>
          <p:nvPr/>
        </p:nvSpPr>
        <p:spPr>
          <a:xfrm>
            <a:off x="3202010" y="3973130"/>
            <a:ext cx="9200337" cy="369332"/>
          </a:xfrm>
          <a:prstGeom prst="rect">
            <a:avLst/>
          </a:prstGeom>
          <a:noFill/>
        </p:spPr>
        <p:txBody>
          <a:bodyPr wrap="square" rtlCol="0">
            <a:spAutoFit/>
          </a:bodyPr>
          <a:lstStyle/>
          <a:p>
            <a:r>
              <a:rPr lang="zh-CN" altLang="en-US" dirty="0"/>
              <a:t>申购数据和赎回数据</a:t>
            </a:r>
            <a:r>
              <a:rPr lang="en-US" altLang="zh-CN" dirty="0"/>
              <a:t>P&lt;0</a:t>
            </a:r>
            <a:r>
              <a:rPr lang="zh-CN" altLang="en-US" dirty="0"/>
              <a:t>，通过平稳性检验</a:t>
            </a:r>
          </a:p>
        </p:txBody>
      </p:sp>
      <p:pic>
        <p:nvPicPr>
          <p:cNvPr id="5" name="图片 4">
            <a:extLst>
              <a:ext uri="{FF2B5EF4-FFF2-40B4-BE49-F238E27FC236}">
                <a16:creationId xmlns:a16="http://schemas.microsoft.com/office/drawing/2014/main" id="{0530F532-0332-4D2E-8A2B-25D15028C8C3}"/>
              </a:ext>
            </a:extLst>
          </p:cNvPr>
          <p:cNvPicPr/>
          <p:nvPr/>
        </p:nvPicPr>
        <p:blipFill rotWithShape="1">
          <a:blip r:embed="rId2"/>
          <a:srcRect l="3189" t="864"/>
          <a:stretch/>
        </p:blipFill>
        <p:spPr>
          <a:xfrm>
            <a:off x="3358926" y="2014194"/>
            <a:ext cx="4764333" cy="1491949"/>
          </a:xfrm>
          <a:prstGeom prst="rect">
            <a:avLst/>
          </a:prstGeom>
          <a:noFill/>
          <a:ln>
            <a:noFill/>
          </a:ln>
        </p:spPr>
      </p:pic>
      <p:pic>
        <p:nvPicPr>
          <p:cNvPr id="6" name="图片 5">
            <a:extLst>
              <a:ext uri="{FF2B5EF4-FFF2-40B4-BE49-F238E27FC236}">
                <a16:creationId xmlns:a16="http://schemas.microsoft.com/office/drawing/2014/main" id="{1F355465-1756-430E-B67C-8FD3EEFD8D2D}"/>
              </a:ext>
            </a:extLst>
          </p:cNvPr>
          <p:cNvPicPr/>
          <p:nvPr/>
        </p:nvPicPr>
        <p:blipFill rotWithShape="1">
          <a:blip r:embed="rId3"/>
          <a:srcRect l="4164" t="8945" r="2968" b="61627"/>
          <a:stretch/>
        </p:blipFill>
        <p:spPr>
          <a:xfrm>
            <a:off x="3280812" y="4544430"/>
            <a:ext cx="5054472" cy="1259023"/>
          </a:xfrm>
          <a:prstGeom prst="rect">
            <a:avLst/>
          </a:prstGeom>
        </p:spPr>
      </p:pic>
    </p:spTree>
    <p:extLst>
      <p:ext uri="{BB962C8B-B14F-4D97-AF65-F5344CB8AC3E}">
        <p14:creationId xmlns:p14="http://schemas.microsoft.com/office/powerpoint/2010/main" val="239992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EFF2A-061B-48D1-9B3B-1010973A1255}"/>
              </a:ext>
            </a:extLst>
          </p:cNvPr>
          <p:cNvSpPr>
            <a:spLocks noGrp="1"/>
          </p:cNvSpPr>
          <p:nvPr>
            <p:ph type="title"/>
          </p:nvPr>
        </p:nvSpPr>
        <p:spPr/>
        <p:txBody>
          <a:bodyPr/>
          <a:lstStyle/>
          <a:p>
            <a:r>
              <a:rPr lang="zh-CN" altLang="en-US" dirty="0"/>
              <a:t>申购数据</a:t>
            </a:r>
          </a:p>
        </p:txBody>
      </p:sp>
      <p:sp>
        <p:nvSpPr>
          <p:cNvPr id="5" name="文本框 4">
            <a:extLst>
              <a:ext uri="{FF2B5EF4-FFF2-40B4-BE49-F238E27FC236}">
                <a16:creationId xmlns:a16="http://schemas.microsoft.com/office/drawing/2014/main" id="{BD423611-95C6-4EC2-84F3-4E0745443A44}"/>
              </a:ext>
            </a:extLst>
          </p:cNvPr>
          <p:cNvSpPr txBox="1"/>
          <p:nvPr/>
        </p:nvSpPr>
        <p:spPr>
          <a:xfrm>
            <a:off x="9107282" y="3079197"/>
            <a:ext cx="1278427" cy="369332"/>
          </a:xfrm>
          <a:prstGeom prst="rect">
            <a:avLst/>
          </a:prstGeom>
          <a:noFill/>
        </p:spPr>
        <p:txBody>
          <a:bodyPr wrap="square" rtlCol="0">
            <a:spAutoFit/>
          </a:bodyPr>
          <a:lstStyle/>
          <a:p>
            <a:r>
              <a:rPr lang="zh-CN" altLang="en-US" dirty="0"/>
              <a:t>自相关图</a:t>
            </a:r>
          </a:p>
        </p:txBody>
      </p:sp>
      <p:sp>
        <p:nvSpPr>
          <p:cNvPr id="6" name="文本框 5">
            <a:extLst>
              <a:ext uri="{FF2B5EF4-FFF2-40B4-BE49-F238E27FC236}">
                <a16:creationId xmlns:a16="http://schemas.microsoft.com/office/drawing/2014/main" id="{55B371D7-8FA0-49EC-8B2C-C9BC5A8735F7}"/>
              </a:ext>
            </a:extLst>
          </p:cNvPr>
          <p:cNvSpPr txBox="1"/>
          <p:nvPr/>
        </p:nvSpPr>
        <p:spPr>
          <a:xfrm>
            <a:off x="9231395" y="4852974"/>
            <a:ext cx="1893805" cy="369332"/>
          </a:xfrm>
          <a:prstGeom prst="rect">
            <a:avLst/>
          </a:prstGeom>
          <a:noFill/>
        </p:spPr>
        <p:txBody>
          <a:bodyPr wrap="square" rtlCol="0">
            <a:spAutoFit/>
          </a:bodyPr>
          <a:lstStyle/>
          <a:p>
            <a:r>
              <a:rPr lang="zh-CN" altLang="en-US" dirty="0"/>
              <a:t>偏自相关图</a:t>
            </a:r>
          </a:p>
        </p:txBody>
      </p:sp>
      <p:pic>
        <p:nvPicPr>
          <p:cNvPr id="8" name="图片 7">
            <a:extLst>
              <a:ext uri="{FF2B5EF4-FFF2-40B4-BE49-F238E27FC236}">
                <a16:creationId xmlns:a16="http://schemas.microsoft.com/office/drawing/2014/main" id="{A7FBAEFF-4E2E-4875-B7CD-DB160C2678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406" y="2213184"/>
            <a:ext cx="7178523" cy="1462795"/>
          </a:xfrm>
          <a:prstGeom prst="rect">
            <a:avLst/>
          </a:prstGeom>
          <a:noFill/>
          <a:ln>
            <a:noFill/>
          </a:ln>
        </p:spPr>
      </p:pic>
      <p:pic>
        <p:nvPicPr>
          <p:cNvPr id="9" name="图片 8">
            <a:extLst>
              <a:ext uri="{FF2B5EF4-FFF2-40B4-BE49-F238E27FC236}">
                <a16:creationId xmlns:a16="http://schemas.microsoft.com/office/drawing/2014/main" id="{206222FD-4427-434A-A7A1-1C192DC9E7C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406" y="4470443"/>
            <a:ext cx="7178523" cy="1291655"/>
          </a:xfrm>
          <a:prstGeom prst="rect">
            <a:avLst/>
          </a:prstGeom>
          <a:noFill/>
          <a:ln>
            <a:noFill/>
          </a:ln>
        </p:spPr>
      </p:pic>
    </p:spTree>
    <p:extLst>
      <p:ext uri="{BB962C8B-B14F-4D97-AF65-F5344CB8AC3E}">
        <p14:creationId xmlns:p14="http://schemas.microsoft.com/office/powerpoint/2010/main" val="25387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F79E3-BC6E-4E9C-AB01-8E09F6912745}"/>
              </a:ext>
            </a:extLst>
          </p:cNvPr>
          <p:cNvSpPr>
            <a:spLocks noGrp="1"/>
          </p:cNvSpPr>
          <p:nvPr>
            <p:ph type="title"/>
          </p:nvPr>
        </p:nvSpPr>
        <p:spPr/>
        <p:txBody>
          <a:bodyPr/>
          <a:lstStyle/>
          <a:p>
            <a:r>
              <a:rPr lang="zh-CN" altLang="en-US" dirty="0"/>
              <a:t>赎回数据</a:t>
            </a:r>
          </a:p>
        </p:txBody>
      </p:sp>
      <p:sp>
        <p:nvSpPr>
          <p:cNvPr id="6" name="文本框 5">
            <a:extLst>
              <a:ext uri="{FF2B5EF4-FFF2-40B4-BE49-F238E27FC236}">
                <a16:creationId xmlns:a16="http://schemas.microsoft.com/office/drawing/2014/main" id="{40C87218-7516-4B04-ADA5-790668A4ABB7}"/>
              </a:ext>
            </a:extLst>
          </p:cNvPr>
          <p:cNvSpPr txBox="1"/>
          <p:nvPr/>
        </p:nvSpPr>
        <p:spPr>
          <a:xfrm>
            <a:off x="7623105" y="2758272"/>
            <a:ext cx="1278427" cy="369332"/>
          </a:xfrm>
          <a:prstGeom prst="rect">
            <a:avLst/>
          </a:prstGeom>
          <a:noFill/>
        </p:spPr>
        <p:txBody>
          <a:bodyPr wrap="square" rtlCol="0">
            <a:spAutoFit/>
          </a:bodyPr>
          <a:lstStyle/>
          <a:p>
            <a:r>
              <a:rPr lang="zh-CN" altLang="en-US" dirty="0"/>
              <a:t>自相关图</a:t>
            </a:r>
          </a:p>
        </p:txBody>
      </p:sp>
      <p:sp>
        <p:nvSpPr>
          <p:cNvPr id="7" name="文本框 6">
            <a:extLst>
              <a:ext uri="{FF2B5EF4-FFF2-40B4-BE49-F238E27FC236}">
                <a16:creationId xmlns:a16="http://schemas.microsoft.com/office/drawing/2014/main" id="{71E85C62-F294-4817-99DB-D798C135606E}"/>
              </a:ext>
            </a:extLst>
          </p:cNvPr>
          <p:cNvSpPr txBox="1"/>
          <p:nvPr/>
        </p:nvSpPr>
        <p:spPr>
          <a:xfrm>
            <a:off x="7623105" y="4691447"/>
            <a:ext cx="1893805" cy="369332"/>
          </a:xfrm>
          <a:prstGeom prst="rect">
            <a:avLst/>
          </a:prstGeom>
          <a:noFill/>
        </p:spPr>
        <p:txBody>
          <a:bodyPr wrap="square" rtlCol="0">
            <a:spAutoFit/>
          </a:bodyPr>
          <a:lstStyle/>
          <a:p>
            <a:r>
              <a:rPr lang="zh-CN" altLang="en-US" dirty="0"/>
              <a:t>偏自相关图</a:t>
            </a:r>
          </a:p>
        </p:txBody>
      </p:sp>
      <p:pic>
        <p:nvPicPr>
          <p:cNvPr id="8" name="图片 7">
            <a:extLst>
              <a:ext uri="{FF2B5EF4-FFF2-40B4-BE49-F238E27FC236}">
                <a16:creationId xmlns:a16="http://schemas.microsoft.com/office/drawing/2014/main" id="{04A8EB01-E4C1-4C1D-97FF-3DBEA10AA4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12992" y="2172944"/>
            <a:ext cx="6264122" cy="1484655"/>
          </a:xfrm>
          <a:prstGeom prst="rect">
            <a:avLst/>
          </a:prstGeom>
          <a:noFill/>
          <a:ln>
            <a:noFill/>
          </a:ln>
        </p:spPr>
      </p:pic>
      <p:pic>
        <p:nvPicPr>
          <p:cNvPr id="9" name="图片 8">
            <a:extLst>
              <a:ext uri="{FF2B5EF4-FFF2-40B4-BE49-F238E27FC236}">
                <a16:creationId xmlns:a16="http://schemas.microsoft.com/office/drawing/2014/main" id="{D84241F8-A302-4E7B-A0FA-D6CDE1621F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12991" y="4376409"/>
            <a:ext cx="6264121" cy="1284599"/>
          </a:xfrm>
          <a:prstGeom prst="rect">
            <a:avLst/>
          </a:prstGeom>
          <a:noFill/>
          <a:ln>
            <a:noFill/>
          </a:ln>
        </p:spPr>
      </p:pic>
    </p:spTree>
    <p:extLst>
      <p:ext uri="{BB962C8B-B14F-4D97-AF65-F5344CB8AC3E}">
        <p14:creationId xmlns:p14="http://schemas.microsoft.com/office/powerpoint/2010/main" val="145688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D15F-CDC3-4461-ACB4-99C08C4CB919}"/>
              </a:ext>
            </a:extLst>
          </p:cNvPr>
          <p:cNvSpPr>
            <a:spLocks noGrp="1"/>
          </p:cNvSpPr>
          <p:nvPr>
            <p:ph type="title"/>
          </p:nvPr>
        </p:nvSpPr>
        <p:spPr/>
        <p:txBody>
          <a:bodyPr/>
          <a:lstStyle/>
          <a:p>
            <a:r>
              <a:rPr lang="en-US" altLang="zh-CN" dirty="0"/>
              <a:t>AIC</a:t>
            </a:r>
            <a:r>
              <a:rPr lang="zh-CN" altLang="en-US" dirty="0"/>
              <a:t>准则</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C6FA93E-22FD-4B5F-9D9F-F79C9EEB1D0A}"/>
                  </a:ext>
                </a:extLst>
              </p:cNvPr>
              <p:cNvSpPr txBox="1"/>
              <p:nvPr/>
            </p:nvSpPr>
            <p:spPr>
              <a:xfrm>
                <a:off x="3308382" y="2302082"/>
                <a:ext cx="5490995"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CN" b="0" i="0" smtClean="0">
                          <a:latin typeface="Cambria Math" panose="02040503050406030204" pitchFamily="18" charset="0"/>
                        </a:rPr>
                        <m:t>AIC</m:t>
                      </m:r>
                      <m:r>
                        <m:rPr>
                          <m:nor/>
                        </m:rPr>
                        <a:rPr lang="en-US" altLang="zh-CN" b="0" i="0"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zh-CN" altLang="en-US" b="0" i="1" smtClean="0">
                                  <a:latin typeface="Cambria Math" panose="02040503050406030204" pitchFamily="18" charset="0"/>
                                </a:rPr>
                                <m:t>𝜀</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𝑁</m:t>
                              </m:r>
                            </m:den>
                          </m:f>
                        </m:e>
                      </m:func>
                    </m:oMath>
                  </m:oMathPara>
                </a14:m>
                <a:endParaRPr lang="zh-CN" altLang="en-US" dirty="0"/>
              </a:p>
            </p:txBody>
          </p:sp>
        </mc:Choice>
        <mc:Fallback xmlns="">
          <p:sp>
            <p:nvSpPr>
              <p:cNvPr id="4" name="文本框 3">
                <a:extLst>
                  <a:ext uri="{FF2B5EF4-FFF2-40B4-BE49-F238E27FC236}">
                    <a16:creationId xmlns:a16="http://schemas.microsoft.com/office/drawing/2014/main" id="{FC6FA93E-22FD-4B5F-9D9F-F79C9EEB1D0A}"/>
                  </a:ext>
                </a:extLst>
              </p:cNvPr>
              <p:cNvSpPr txBox="1">
                <a:spLocks noRot="1" noChangeAspect="1" noMove="1" noResize="1" noEditPoints="1" noAdjustHandles="1" noChangeArrowheads="1" noChangeShapeType="1" noTextEdit="1"/>
              </p:cNvSpPr>
              <p:nvPr/>
            </p:nvSpPr>
            <p:spPr>
              <a:xfrm>
                <a:off x="3308382" y="2302082"/>
                <a:ext cx="5490995" cy="518604"/>
              </a:xfrm>
              <a:prstGeom prst="rect">
                <a:avLst/>
              </a:prstGeom>
              <a:blipFill>
                <a:blip r:embed="rId3"/>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0C8090E0-1146-4837-8DC2-02F8ADC6443F}"/>
              </a:ext>
            </a:extLst>
          </p:cNvPr>
          <p:cNvCxnSpPr/>
          <p:nvPr/>
        </p:nvCxnSpPr>
        <p:spPr>
          <a:xfrm flipH="1">
            <a:off x="4342251" y="2729415"/>
            <a:ext cx="1612836" cy="97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76C62F1-BC61-4870-98A5-044615D0392A}"/>
                  </a:ext>
                </a:extLst>
              </p:cNvPr>
              <p:cNvSpPr/>
              <p:nvPr/>
            </p:nvSpPr>
            <p:spPr>
              <a:xfrm>
                <a:off x="3028087" y="3891944"/>
                <a:ext cx="3216483" cy="794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zh-CN" altLang="en-US" b="0" i="1" smtClean="0">
                            <a:latin typeface="Cambria Math" panose="02040503050406030204" pitchFamily="18" charset="0"/>
                          </a:rPr>
                          <m:t>𝜀</m:t>
                        </m:r>
                      </m:sub>
                      <m:sup>
                        <m:r>
                          <a:rPr lang="en-US" altLang="zh-CN" b="0" i="1" smtClean="0">
                            <a:latin typeface="Cambria Math" panose="02040503050406030204" pitchFamily="18" charset="0"/>
                          </a:rPr>
                          <m:t>2</m:t>
                        </m:r>
                      </m:sup>
                    </m:sSubSup>
                  </m:oMath>
                </a14:m>
                <a:r>
                  <a:rPr lang="zh-CN" altLang="en-US" dirty="0"/>
                  <a:t>为模型残差方差。整体反映拟合精度，随着</a:t>
                </a:r>
                <a:r>
                  <a:rPr lang="en-US" altLang="zh-CN" dirty="0"/>
                  <a:t>p</a:t>
                </a:r>
                <a:r>
                  <a:rPr lang="zh-CN" altLang="en-US" dirty="0"/>
                  <a:t>增加减少</a:t>
                </a:r>
              </a:p>
            </p:txBody>
          </p:sp>
        </mc:Choice>
        <mc:Fallback xmlns="">
          <p:sp>
            <p:nvSpPr>
              <p:cNvPr id="7" name="矩形 6">
                <a:extLst>
                  <a:ext uri="{FF2B5EF4-FFF2-40B4-BE49-F238E27FC236}">
                    <a16:creationId xmlns:a16="http://schemas.microsoft.com/office/drawing/2014/main" id="{476C62F1-BC61-4870-98A5-044615D0392A}"/>
                  </a:ext>
                </a:extLst>
              </p:cNvPr>
              <p:cNvSpPr>
                <a:spLocks noRot="1" noChangeAspect="1" noMove="1" noResize="1" noEditPoints="1" noAdjustHandles="1" noChangeArrowheads="1" noChangeShapeType="1" noTextEdit="1"/>
              </p:cNvSpPr>
              <p:nvPr/>
            </p:nvSpPr>
            <p:spPr>
              <a:xfrm>
                <a:off x="3028087" y="3891944"/>
                <a:ext cx="3216483" cy="794930"/>
              </a:xfrm>
              <a:prstGeom prst="rect">
                <a:avLst/>
              </a:prstGeom>
              <a:blipFill>
                <a:blip r:embed="rId4"/>
                <a:stretch>
                  <a:fillRect r="-1134" b="-1504"/>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C32901B2-CE77-4613-BD92-C94F40783149}"/>
              </a:ext>
            </a:extLst>
          </p:cNvPr>
          <p:cNvCxnSpPr/>
          <p:nvPr/>
        </p:nvCxnSpPr>
        <p:spPr>
          <a:xfrm>
            <a:off x="6795968" y="2820686"/>
            <a:ext cx="1208478" cy="11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60D14F5-C26B-4CAB-BE89-5B272D2B3CA8}"/>
              </a:ext>
            </a:extLst>
          </p:cNvPr>
          <p:cNvSpPr/>
          <p:nvPr/>
        </p:nvSpPr>
        <p:spPr>
          <a:xfrm>
            <a:off x="7395612" y="4011918"/>
            <a:ext cx="3839102" cy="915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N</a:t>
            </a:r>
            <a:r>
              <a:rPr lang="zh-CN" altLang="en-US" dirty="0"/>
              <a:t>为观测数据的个数，</a:t>
            </a:r>
            <a:r>
              <a:rPr lang="en-US" altLang="zh-CN" dirty="0"/>
              <a:t>p</a:t>
            </a:r>
            <a:r>
              <a:rPr lang="zh-CN" altLang="en-US" dirty="0"/>
              <a:t>为待估参数的个数。整体反应参数个数，随着</a:t>
            </a:r>
            <a:r>
              <a:rPr lang="en-US" altLang="zh-CN" dirty="0"/>
              <a:t>p</a:t>
            </a:r>
            <a:r>
              <a:rPr lang="zh-CN" altLang="en-US" dirty="0"/>
              <a:t>增加而增加</a:t>
            </a:r>
          </a:p>
        </p:txBody>
      </p:sp>
    </p:spTree>
    <p:extLst>
      <p:ext uri="{BB962C8B-B14F-4D97-AF65-F5344CB8AC3E}">
        <p14:creationId xmlns:p14="http://schemas.microsoft.com/office/powerpoint/2010/main" val="25488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AF82-A36B-401D-8FAC-142E663C20FA}"/>
              </a:ext>
            </a:extLst>
          </p:cNvPr>
          <p:cNvSpPr>
            <a:spLocks noGrp="1"/>
          </p:cNvSpPr>
          <p:nvPr>
            <p:ph type="title"/>
          </p:nvPr>
        </p:nvSpPr>
        <p:spPr/>
        <p:txBody>
          <a:bodyPr/>
          <a:lstStyle/>
          <a:p>
            <a:r>
              <a:rPr lang="zh-CN" altLang="en-US" dirty="0"/>
              <a:t>申购数据</a:t>
            </a:r>
          </a:p>
        </p:txBody>
      </p:sp>
      <p:pic>
        <p:nvPicPr>
          <p:cNvPr id="4" name="图片 3">
            <a:extLst>
              <a:ext uri="{FF2B5EF4-FFF2-40B4-BE49-F238E27FC236}">
                <a16:creationId xmlns:a16="http://schemas.microsoft.com/office/drawing/2014/main" id="{F7116160-6872-466F-8B3C-CC1AFEE3D709}"/>
              </a:ext>
            </a:extLst>
          </p:cNvPr>
          <p:cNvPicPr/>
          <p:nvPr/>
        </p:nvPicPr>
        <p:blipFill rotWithShape="1">
          <a:blip r:embed="rId3"/>
          <a:srcRect l="-687" t="4286" r="687" b="5709"/>
          <a:stretch/>
        </p:blipFill>
        <p:spPr>
          <a:xfrm>
            <a:off x="2421551" y="2141258"/>
            <a:ext cx="6635144" cy="1580671"/>
          </a:xfrm>
          <a:prstGeom prst="rect">
            <a:avLst/>
          </a:prstGeom>
          <a:noFill/>
          <a:ln>
            <a:noFill/>
          </a:ln>
        </p:spPr>
      </p:pic>
      <p:pic>
        <p:nvPicPr>
          <p:cNvPr id="5" name="图片 4">
            <a:extLst>
              <a:ext uri="{FF2B5EF4-FFF2-40B4-BE49-F238E27FC236}">
                <a16:creationId xmlns:a16="http://schemas.microsoft.com/office/drawing/2014/main" id="{6C579ADB-2E75-436B-B409-D26F7AB3EC69}"/>
              </a:ext>
            </a:extLst>
          </p:cNvPr>
          <p:cNvPicPr/>
          <p:nvPr/>
        </p:nvPicPr>
        <p:blipFill rotWithShape="1">
          <a:blip r:embed="rId4"/>
          <a:srcRect l="1509" t="651"/>
          <a:stretch/>
        </p:blipFill>
        <p:spPr>
          <a:xfrm>
            <a:off x="2508856" y="3905729"/>
            <a:ext cx="6547839" cy="1819770"/>
          </a:xfrm>
          <a:prstGeom prst="rect">
            <a:avLst/>
          </a:prstGeom>
          <a:noFill/>
          <a:ln>
            <a:noFill/>
          </a:ln>
        </p:spPr>
      </p:pic>
      <p:sp>
        <p:nvSpPr>
          <p:cNvPr id="7" name="文本框 6">
            <a:extLst>
              <a:ext uri="{FF2B5EF4-FFF2-40B4-BE49-F238E27FC236}">
                <a16:creationId xmlns:a16="http://schemas.microsoft.com/office/drawing/2014/main" id="{4B0A0FA5-7EEA-47FB-992D-3424562AC35B}"/>
              </a:ext>
            </a:extLst>
          </p:cNvPr>
          <p:cNvSpPr txBox="1"/>
          <p:nvPr/>
        </p:nvSpPr>
        <p:spPr>
          <a:xfrm>
            <a:off x="3975802" y="1389112"/>
            <a:ext cx="6095234" cy="369332"/>
          </a:xfrm>
          <a:prstGeom prst="rect">
            <a:avLst/>
          </a:prstGeom>
          <a:noFill/>
        </p:spPr>
        <p:txBody>
          <a:bodyPr wrap="square">
            <a:spAutoFit/>
          </a:bodyPr>
          <a:lstStyle/>
          <a:p>
            <a:r>
              <a:rPr lang="en-US" altLang="zh-CN" dirty="0"/>
              <a:t>from </a:t>
            </a:r>
            <a:r>
              <a:rPr lang="en-US" altLang="zh-CN" dirty="0" err="1"/>
              <a:t>statsmodels.graphics.tsaplots</a:t>
            </a:r>
            <a:r>
              <a:rPr lang="en-US" altLang="zh-CN" dirty="0"/>
              <a:t> import </a:t>
            </a:r>
            <a:r>
              <a:rPr lang="en-US" altLang="zh-CN" dirty="0" err="1"/>
              <a:t>plot_acf</a:t>
            </a:r>
            <a:endParaRPr lang="zh-CN" altLang="en-US" dirty="0"/>
          </a:p>
        </p:txBody>
      </p:sp>
    </p:spTree>
    <p:extLst>
      <p:ext uri="{BB962C8B-B14F-4D97-AF65-F5344CB8AC3E}">
        <p14:creationId xmlns:p14="http://schemas.microsoft.com/office/powerpoint/2010/main" val="2567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A334E-F4AF-4F88-B4C9-ED4749939D42}"/>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23D7783-D6E9-4738-9904-E145FE02876F}"/>
              </a:ext>
            </a:extLst>
          </p:cNvPr>
          <p:cNvSpPr>
            <a:spLocks noGrp="1"/>
          </p:cNvSpPr>
          <p:nvPr>
            <p:ph idx="1"/>
          </p:nvPr>
        </p:nvSpPr>
        <p:spPr/>
        <p:txBody>
          <a:bodyPr>
            <a:normAutofit/>
          </a:bodyPr>
          <a:lstStyle/>
          <a:p>
            <a:r>
              <a:rPr lang="zh-CN" altLang="en-US" sz="3200" dirty="0"/>
              <a:t>赛题描述</a:t>
            </a:r>
            <a:endParaRPr lang="en-US" altLang="zh-CN" sz="3200" dirty="0"/>
          </a:p>
          <a:p>
            <a:r>
              <a:rPr lang="zh-CN" altLang="en-US" sz="3200" dirty="0"/>
              <a:t>建模过程</a:t>
            </a:r>
            <a:endParaRPr lang="en-US" altLang="zh-CN" sz="3200" dirty="0"/>
          </a:p>
          <a:p>
            <a:r>
              <a:rPr lang="zh-CN" altLang="en-US" sz="3200" dirty="0"/>
              <a:t>心得体会</a:t>
            </a:r>
          </a:p>
        </p:txBody>
      </p:sp>
    </p:spTree>
    <p:extLst>
      <p:ext uri="{BB962C8B-B14F-4D97-AF65-F5344CB8AC3E}">
        <p14:creationId xmlns:p14="http://schemas.microsoft.com/office/powerpoint/2010/main" val="4116851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2596E-8653-4006-8619-10FB60FE2304}"/>
              </a:ext>
            </a:extLst>
          </p:cNvPr>
          <p:cNvSpPr>
            <a:spLocks noGrp="1"/>
          </p:cNvSpPr>
          <p:nvPr>
            <p:ph type="title"/>
          </p:nvPr>
        </p:nvSpPr>
        <p:spPr/>
        <p:txBody>
          <a:bodyPr/>
          <a:lstStyle/>
          <a:p>
            <a:r>
              <a:rPr lang="zh-CN" altLang="en-US" dirty="0"/>
              <a:t>赎回数据</a:t>
            </a:r>
          </a:p>
        </p:txBody>
      </p:sp>
      <p:pic>
        <p:nvPicPr>
          <p:cNvPr id="4" name="图片 3">
            <a:extLst>
              <a:ext uri="{FF2B5EF4-FFF2-40B4-BE49-F238E27FC236}">
                <a16:creationId xmlns:a16="http://schemas.microsoft.com/office/drawing/2014/main" id="{2190E116-E26E-40B5-A8EC-92CFABA3FB64}"/>
              </a:ext>
            </a:extLst>
          </p:cNvPr>
          <p:cNvPicPr/>
          <p:nvPr/>
        </p:nvPicPr>
        <p:blipFill rotWithShape="1">
          <a:blip r:embed="rId3"/>
          <a:srcRect l="4291" t="36534" r="2490"/>
          <a:stretch/>
        </p:blipFill>
        <p:spPr>
          <a:xfrm>
            <a:off x="2738605" y="2416958"/>
            <a:ext cx="5913734" cy="1325850"/>
          </a:xfrm>
          <a:prstGeom prst="rect">
            <a:avLst/>
          </a:prstGeom>
        </p:spPr>
      </p:pic>
      <p:sp>
        <p:nvSpPr>
          <p:cNvPr id="6" name="文本框 5">
            <a:extLst>
              <a:ext uri="{FF2B5EF4-FFF2-40B4-BE49-F238E27FC236}">
                <a16:creationId xmlns:a16="http://schemas.microsoft.com/office/drawing/2014/main" id="{FE24B55D-A0AD-429D-B28D-49101A4698E5}"/>
              </a:ext>
            </a:extLst>
          </p:cNvPr>
          <p:cNvSpPr txBox="1"/>
          <p:nvPr/>
        </p:nvSpPr>
        <p:spPr>
          <a:xfrm>
            <a:off x="2684614" y="4519592"/>
            <a:ext cx="6095234" cy="369332"/>
          </a:xfrm>
          <a:prstGeom prst="rect">
            <a:avLst/>
          </a:prstGeom>
          <a:noFill/>
        </p:spPr>
        <p:txBody>
          <a:bodyPr wrap="square">
            <a:spAutoFit/>
          </a:bodyPr>
          <a:lstStyle/>
          <a:p>
            <a:r>
              <a:rPr lang="en-US" altLang="zh-CN" dirty="0"/>
              <a:t>from </a:t>
            </a:r>
            <a:r>
              <a:rPr lang="en-US" altLang="zh-CN" dirty="0" err="1"/>
              <a:t>statsmodels.graphics.tsaplots</a:t>
            </a:r>
            <a:r>
              <a:rPr lang="en-US" altLang="zh-CN" dirty="0"/>
              <a:t> import </a:t>
            </a:r>
            <a:r>
              <a:rPr lang="en-US" altLang="zh-CN" dirty="0" err="1"/>
              <a:t>plot_acf</a:t>
            </a:r>
            <a:endParaRPr lang="zh-CN" altLang="en-US" dirty="0"/>
          </a:p>
        </p:txBody>
      </p:sp>
    </p:spTree>
    <p:extLst>
      <p:ext uri="{BB962C8B-B14F-4D97-AF65-F5344CB8AC3E}">
        <p14:creationId xmlns:p14="http://schemas.microsoft.com/office/powerpoint/2010/main" val="30286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A182A-26E2-4E83-A9DE-3403A801C6FF}"/>
              </a:ext>
            </a:extLst>
          </p:cNvPr>
          <p:cNvSpPr>
            <a:spLocks noGrp="1"/>
          </p:cNvSpPr>
          <p:nvPr>
            <p:ph type="title"/>
          </p:nvPr>
        </p:nvSpPr>
        <p:spPr/>
        <p:txBody>
          <a:bodyPr/>
          <a:lstStyle/>
          <a:p>
            <a:r>
              <a:rPr lang="zh-CN" altLang="en-US" dirty="0"/>
              <a:t>模型拟合</a:t>
            </a:r>
          </a:p>
        </p:txBody>
      </p:sp>
      <p:pic>
        <p:nvPicPr>
          <p:cNvPr id="4" name="图片 3">
            <a:extLst>
              <a:ext uri="{FF2B5EF4-FFF2-40B4-BE49-F238E27FC236}">
                <a16:creationId xmlns:a16="http://schemas.microsoft.com/office/drawing/2014/main" id="{85C0D80C-0217-4C94-92ED-0ED48552FF7C}"/>
              </a:ext>
            </a:extLst>
          </p:cNvPr>
          <p:cNvPicPr/>
          <p:nvPr/>
        </p:nvPicPr>
        <p:blipFill>
          <a:blip r:embed="rId3"/>
          <a:stretch>
            <a:fillRect/>
          </a:stretch>
        </p:blipFill>
        <p:spPr>
          <a:xfrm>
            <a:off x="2802937" y="2004099"/>
            <a:ext cx="5574184" cy="1424901"/>
          </a:xfrm>
          <a:prstGeom prst="rect">
            <a:avLst/>
          </a:prstGeom>
          <a:noFill/>
          <a:ln>
            <a:noFill/>
          </a:ln>
        </p:spPr>
      </p:pic>
      <p:pic>
        <p:nvPicPr>
          <p:cNvPr id="5" name="图片 4">
            <a:extLst>
              <a:ext uri="{FF2B5EF4-FFF2-40B4-BE49-F238E27FC236}">
                <a16:creationId xmlns:a16="http://schemas.microsoft.com/office/drawing/2014/main" id="{C6A618D1-9BF3-49CD-8AB9-2871FD86AB1B}"/>
              </a:ext>
            </a:extLst>
          </p:cNvPr>
          <p:cNvPicPr/>
          <p:nvPr/>
        </p:nvPicPr>
        <p:blipFill>
          <a:blip r:embed="rId4"/>
          <a:stretch>
            <a:fillRect/>
          </a:stretch>
        </p:blipFill>
        <p:spPr>
          <a:xfrm>
            <a:off x="2802937" y="3997389"/>
            <a:ext cx="5518562" cy="1617669"/>
          </a:xfrm>
          <a:prstGeom prst="rect">
            <a:avLst/>
          </a:prstGeom>
        </p:spPr>
      </p:pic>
    </p:spTree>
    <p:extLst>
      <p:ext uri="{BB962C8B-B14F-4D97-AF65-F5344CB8AC3E}">
        <p14:creationId xmlns:p14="http://schemas.microsoft.com/office/powerpoint/2010/main" val="2617927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44F11-58B5-4CFF-A4FA-9AC2F6F513CA}"/>
              </a:ext>
            </a:extLst>
          </p:cNvPr>
          <p:cNvSpPr>
            <a:spLocks noGrp="1"/>
          </p:cNvSpPr>
          <p:nvPr>
            <p:ph type="title"/>
          </p:nvPr>
        </p:nvSpPr>
        <p:spPr/>
        <p:txBody>
          <a:bodyPr/>
          <a:lstStyle/>
          <a:p>
            <a:r>
              <a:rPr lang="zh-CN" altLang="en-US" dirty="0"/>
              <a:t>模型检验</a:t>
            </a:r>
          </a:p>
        </p:txBody>
      </p:sp>
      <p:graphicFrame>
        <p:nvGraphicFramePr>
          <p:cNvPr id="6" name="表格 5">
            <a:extLst>
              <a:ext uri="{FF2B5EF4-FFF2-40B4-BE49-F238E27FC236}">
                <a16:creationId xmlns:a16="http://schemas.microsoft.com/office/drawing/2014/main" id="{46A459E9-AC3A-411D-99D9-A9E0C1DB2AAB}"/>
              </a:ext>
            </a:extLst>
          </p:cNvPr>
          <p:cNvGraphicFramePr>
            <a:graphicFrameLocks noGrp="1"/>
          </p:cNvGraphicFramePr>
          <p:nvPr>
            <p:extLst>
              <p:ext uri="{D42A27DB-BD31-4B8C-83A1-F6EECF244321}">
                <p14:modId xmlns:p14="http://schemas.microsoft.com/office/powerpoint/2010/main" val="1880636200"/>
              </p:ext>
            </p:extLst>
          </p:nvPr>
        </p:nvGraphicFramePr>
        <p:xfrm>
          <a:off x="2706440" y="2108041"/>
          <a:ext cx="7374933" cy="2436733"/>
        </p:xfrm>
        <a:graphic>
          <a:graphicData uri="http://schemas.openxmlformats.org/drawingml/2006/table">
            <a:tbl>
              <a:tblPr firstRow="1" firstCol="1" bandRow="1">
                <a:tableStyleId>{2D5ABB26-0587-4C30-8999-92F81FD0307C}</a:tableStyleId>
              </a:tblPr>
              <a:tblGrid>
                <a:gridCol w="1245306">
                  <a:extLst>
                    <a:ext uri="{9D8B030D-6E8A-4147-A177-3AD203B41FA5}">
                      <a16:colId xmlns:a16="http://schemas.microsoft.com/office/drawing/2014/main" val="3940772824"/>
                    </a:ext>
                  </a:extLst>
                </a:gridCol>
                <a:gridCol w="1248509">
                  <a:extLst>
                    <a:ext uri="{9D8B030D-6E8A-4147-A177-3AD203B41FA5}">
                      <a16:colId xmlns:a16="http://schemas.microsoft.com/office/drawing/2014/main" val="154588644"/>
                    </a:ext>
                  </a:extLst>
                </a:gridCol>
                <a:gridCol w="1248509">
                  <a:extLst>
                    <a:ext uri="{9D8B030D-6E8A-4147-A177-3AD203B41FA5}">
                      <a16:colId xmlns:a16="http://schemas.microsoft.com/office/drawing/2014/main" val="1630564919"/>
                    </a:ext>
                  </a:extLst>
                </a:gridCol>
                <a:gridCol w="1248509">
                  <a:extLst>
                    <a:ext uri="{9D8B030D-6E8A-4147-A177-3AD203B41FA5}">
                      <a16:colId xmlns:a16="http://schemas.microsoft.com/office/drawing/2014/main" val="768784021"/>
                    </a:ext>
                  </a:extLst>
                </a:gridCol>
                <a:gridCol w="1249310">
                  <a:extLst>
                    <a:ext uri="{9D8B030D-6E8A-4147-A177-3AD203B41FA5}">
                      <a16:colId xmlns:a16="http://schemas.microsoft.com/office/drawing/2014/main" val="3408985644"/>
                    </a:ext>
                  </a:extLst>
                </a:gridCol>
                <a:gridCol w="1134790">
                  <a:extLst>
                    <a:ext uri="{9D8B030D-6E8A-4147-A177-3AD203B41FA5}">
                      <a16:colId xmlns:a16="http://schemas.microsoft.com/office/drawing/2014/main" val="3020654059"/>
                    </a:ext>
                  </a:extLst>
                </a:gridCol>
              </a:tblGrid>
              <a:tr h="155137">
                <a:tc gridSpan="6">
                  <a:txBody>
                    <a:bodyPr/>
                    <a:lstStyle/>
                    <a:p>
                      <a:pPr algn="ctr"/>
                      <a:r>
                        <a:rPr lang="en-US" sz="1200" kern="100" dirty="0" err="1">
                          <a:effectLst/>
                        </a:rPr>
                        <a:t>Ljungbox</a:t>
                      </a:r>
                      <a:r>
                        <a:rPr lang="zh-CN" sz="1200" kern="100" dirty="0">
                          <a:effectLst/>
                        </a:rPr>
                        <a:t>检验</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78072113"/>
                  </a:ext>
                </a:extLst>
              </a:tr>
              <a:tr h="544993">
                <a:tc>
                  <a:txBody>
                    <a:bodyPr/>
                    <a:lstStyle/>
                    <a:p>
                      <a:pPr algn="just"/>
                      <a:r>
                        <a:rPr lang="en-US" sz="1200" kern="100">
                          <a:effectLst/>
                        </a:rPr>
                        <a:t>0.98993504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0.99606377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a:t>
                      </a:r>
                      <a:r>
                        <a:rPr lang="en-US" altLang="zh-CN" sz="1200" kern="100" dirty="0">
                          <a:effectLst/>
                        </a:rPr>
                        <a:t>8</a:t>
                      </a:r>
                      <a:r>
                        <a:rPr lang="en-US" sz="1200" kern="100" dirty="0">
                          <a:effectLst/>
                        </a:rPr>
                        <a:t>968226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0.99996883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0.99998</a:t>
                      </a:r>
                      <a:r>
                        <a:rPr lang="en-US" altLang="zh-CN" sz="1200" kern="100" dirty="0">
                          <a:effectLst/>
                        </a:rPr>
                        <a:t>5</a:t>
                      </a:r>
                      <a:r>
                        <a:rPr lang="en-US" sz="1200" kern="100" dirty="0">
                          <a:effectLst/>
                        </a:rPr>
                        <a:t>43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0.99996622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5945589"/>
                  </a:ext>
                </a:extLst>
              </a:tr>
              <a:tr h="544993">
                <a:tc>
                  <a:txBody>
                    <a:bodyPr/>
                    <a:lstStyle/>
                    <a:p>
                      <a:pPr algn="just"/>
                      <a:r>
                        <a:rPr lang="en-US" sz="1200" kern="100">
                          <a:solidFill>
                            <a:srgbClr val="000000"/>
                          </a:solidFill>
                          <a:effectLst/>
                        </a:rPr>
                        <a:t>0.03490365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0.047</a:t>
                      </a:r>
                      <a:r>
                        <a:rPr lang="en-US" altLang="zh-CN" sz="1200" kern="100" dirty="0">
                          <a:effectLst/>
                        </a:rPr>
                        <a:t>5</a:t>
                      </a:r>
                      <a:r>
                        <a:rPr lang="en-US" sz="1200" kern="100" dirty="0">
                          <a:effectLst/>
                        </a:rPr>
                        <a:t>4053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0.06830406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0.06697449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0.09</a:t>
                      </a:r>
                      <a:r>
                        <a:rPr lang="en-US" altLang="zh-CN" sz="1200" kern="100" dirty="0">
                          <a:effectLst/>
                        </a:rPr>
                        <a:t>7</a:t>
                      </a:r>
                      <a:r>
                        <a:rPr lang="en-US" sz="1200" kern="100" dirty="0">
                          <a:effectLst/>
                        </a:rPr>
                        <a:t>62479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0.08</a:t>
                      </a:r>
                      <a:r>
                        <a:rPr lang="en-US" altLang="zh-CN" sz="1200" kern="100" dirty="0">
                          <a:effectLst/>
                        </a:rPr>
                        <a:t>1</a:t>
                      </a:r>
                      <a:r>
                        <a:rPr lang="en-US" sz="1200" kern="100" dirty="0">
                          <a:effectLst/>
                        </a:rPr>
                        <a:t>32699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9954910"/>
                  </a:ext>
                </a:extLst>
              </a:tr>
              <a:tr h="155137">
                <a:tc gridSpan="6">
                  <a:txBody>
                    <a:bodyPr/>
                    <a:lstStyle/>
                    <a:p>
                      <a:pPr algn="ctr"/>
                      <a:r>
                        <a:rPr lang="en-US" sz="1200" kern="100">
                          <a:solidFill>
                            <a:srgbClr val="000000"/>
                          </a:solidFill>
                          <a:effectLst/>
                        </a:rPr>
                        <a:t>Boxpierce</a:t>
                      </a:r>
                      <a:r>
                        <a:rPr lang="zh-CN" sz="1200" kern="100">
                          <a:solidFill>
                            <a:srgbClr val="000000"/>
                          </a:solidFill>
                          <a:effectLst/>
                        </a:rPr>
                        <a:t>检验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5024523"/>
                  </a:ext>
                </a:extLst>
              </a:tr>
              <a:tr h="544993">
                <a:tc>
                  <a:txBody>
                    <a:bodyPr/>
                    <a:lstStyle/>
                    <a:p>
                      <a:pPr algn="just"/>
                      <a:r>
                        <a:rPr lang="en-US" sz="1200" kern="100">
                          <a:solidFill>
                            <a:srgbClr val="000000"/>
                          </a:solidFill>
                          <a:effectLst/>
                        </a:rPr>
                        <a:t>0.9900987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0.99623189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a:t>
                      </a:r>
                      <a:r>
                        <a:rPr lang="en-US" altLang="zh-CN" sz="1200" kern="100" dirty="0">
                          <a:effectLst/>
                        </a:rPr>
                        <a:t>7</a:t>
                      </a:r>
                      <a:r>
                        <a:rPr lang="en-US" sz="1200" kern="100" dirty="0">
                          <a:effectLst/>
                        </a:rPr>
                        <a:t>70393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0.99997194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a:t>
                      </a:r>
                      <a:r>
                        <a:rPr lang="en-US" altLang="zh-CN" sz="1200" kern="100" dirty="0">
                          <a:effectLst/>
                        </a:rPr>
                        <a:t>7</a:t>
                      </a:r>
                      <a:r>
                        <a:rPr lang="en-US" sz="1200" kern="100" dirty="0">
                          <a:effectLst/>
                        </a:rPr>
                        <a:t>98768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0.99997355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6272387"/>
                  </a:ext>
                </a:extLst>
              </a:tr>
              <a:tr h="435994">
                <a:tc>
                  <a:txBody>
                    <a:bodyPr/>
                    <a:lstStyle/>
                    <a:p>
                      <a:pPr algn="just"/>
                      <a:r>
                        <a:rPr lang="en-US" sz="1200" kern="100" dirty="0">
                          <a:solidFill>
                            <a:srgbClr val="000000"/>
                          </a:solidFill>
                          <a:effectLst/>
                        </a:rPr>
                        <a:t>0.05819165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solidFill>
                            <a:srgbClr val="000000"/>
                          </a:solidFill>
                          <a:effectLst/>
                        </a:rPr>
                        <a:t>0.077</a:t>
                      </a:r>
                      <a:r>
                        <a:rPr lang="en-US" altLang="zh-CN" sz="1200" kern="100" dirty="0">
                          <a:solidFill>
                            <a:srgbClr val="000000"/>
                          </a:solidFill>
                          <a:effectLst/>
                        </a:rPr>
                        <a:t>5</a:t>
                      </a:r>
                      <a:r>
                        <a:rPr lang="en-US" sz="1200" kern="100" dirty="0">
                          <a:solidFill>
                            <a:srgbClr val="000000"/>
                          </a:solidFill>
                          <a:effectLst/>
                        </a:rPr>
                        <a:t>135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0.10940213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0.11118464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0.1517703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solidFill>
                            <a:srgbClr val="000000"/>
                          </a:solidFill>
                          <a:effectLst/>
                        </a:rPr>
                        <a:t>0.1</a:t>
                      </a:r>
                      <a:r>
                        <a:rPr lang="en-US" altLang="zh-CN" sz="1200" kern="100" dirty="0">
                          <a:solidFill>
                            <a:srgbClr val="000000"/>
                          </a:solidFill>
                          <a:effectLst/>
                        </a:rPr>
                        <a:t>5</a:t>
                      </a:r>
                      <a:r>
                        <a:rPr lang="en-US" sz="1200" kern="100" dirty="0">
                          <a:solidFill>
                            <a:srgbClr val="000000"/>
                          </a:solidFill>
                          <a:effectLst/>
                        </a:rPr>
                        <a:t>79653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9996507"/>
                  </a:ext>
                </a:extLst>
              </a:tr>
            </a:tbl>
          </a:graphicData>
        </a:graphic>
      </p:graphicFrame>
      <p:sp>
        <p:nvSpPr>
          <p:cNvPr id="7" name="文本框 6">
            <a:extLst>
              <a:ext uri="{FF2B5EF4-FFF2-40B4-BE49-F238E27FC236}">
                <a16:creationId xmlns:a16="http://schemas.microsoft.com/office/drawing/2014/main" id="{4A9CE30A-96D2-4B35-9784-E58CF16115D0}"/>
              </a:ext>
            </a:extLst>
          </p:cNvPr>
          <p:cNvSpPr txBox="1"/>
          <p:nvPr/>
        </p:nvSpPr>
        <p:spPr>
          <a:xfrm>
            <a:off x="4379011" y="1272808"/>
            <a:ext cx="2949974" cy="369332"/>
          </a:xfrm>
          <a:prstGeom prst="rect">
            <a:avLst/>
          </a:prstGeom>
          <a:noFill/>
        </p:spPr>
        <p:txBody>
          <a:bodyPr wrap="square" rtlCol="0">
            <a:spAutoFit/>
          </a:bodyPr>
          <a:lstStyle/>
          <a:p>
            <a:r>
              <a:rPr lang="zh-CN" altLang="en-US" dirty="0"/>
              <a:t>申购数据白噪声检验</a:t>
            </a:r>
          </a:p>
        </p:txBody>
      </p:sp>
    </p:spTree>
    <p:extLst>
      <p:ext uri="{BB962C8B-B14F-4D97-AF65-F5344CB8AC3E}">
        <p14:creationId xmlns:p14="http://schemas.microsoft.com/office/powerpoint/2010/main" val="603711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29DC0-B4CA-4869-8520-C2FABBBA919D}"/>
              </a:ext>
            </a:extLst>
          </p:cNvPr>
          <p:cNvSpPr>
            <a:spLocks noGrp="1"/>
          </p:cNvSpPr>
          <p:nvPr>
            <p:ph type="title"/>
          </p:nvPr>
        </p:nvSpPr>
        <p:spPr/>
        <p:txBody>
          <a:bodyPr/>
          <a:lstStyle/>
          <a:p>
            <a:r>
              <a:rPr lang="zh-CN" altLang="en-US" dirty="0"/>
              <a:t>模型检验</a:t>
            </a:r>
          </a:p>
        </p:txBody>
      </p:sp>
      <p:graphicFrame>
        <p:nvGraphicFramePr>
          <p:cNvPr id="5" name="表格 4">
            <a:extLst>
              <a:ext uri="{FF2B5EF4-FFF2-40B4-BE49-F238E27FC236}">
                <a16:creationId xmlns:a16="http://schemas.microsoft.com/office/drawing/2014/main" id="{1CBD0359-9DAA-4ACB-B376-718910B1A92F}"/>
              </a:ext>
            </a:extLst>
          </p:cNvPr>
          <p:cNvGraphicFramePr>
            <a:graphicFrameLocks noGrp="1"/>
          </p:cNvGraphicFramePr>
          <p:nvPr>
            <p:extLst>
              <p:ext uri="{D42A27DB-BD31-4B8C-83A1-F6EECF244321}">
                <p14:modId xmlns:p14="http://schemas.microsoft.com/office/powerpoint/2010/main" val="785404392"/>
              </p:ext>
            </p:extLst>
          </p:nvPr>
        </p:nvGraphicFramePr>
        <p:xfrm>
          <a:off x="2706440" y="2108041"/>
          <a:ext cx="7374933" cy="2436733"/>
        </p:xfrm>
        <a:graphic>
          <a:graphicData uri="http://schemas.openxmlformats.org/drawingml/2006/table">
            <a:tbl>
              <a:tblPr firstRow="1" firstCol="1" bandRow="1">
                <a:tableStyleId>{2D5ABB26-0587-4C30-8999-92F81FD0307C}</a:tableStyleId>
              </a:tblPr>
              <a:tblGrid>
                <a:gridCol w="1245306">
                  <a:extLst>
                    <a:ext uri="{9D8B030D-6E8A-4147-A177-3AD203B41FA5}">
                      <a16:colId xmlns:a16="http://schemas.microsoft.com/office/drawing/2014/main" val="3940772824"/>
                    </a:ext>
                  </a:extLst>
                </a:gridCol>
                <a:gridCol w="1248509">
                  <a:extLst>
                    <a:ext uri="{9D8B030D-6E8A-4147-A177-3AD203B41FA5}">
                      <a16:colId xmlns:a16="http://schemas.microsoft.com/office/drawing/2014/main" val="154588644"/>
                    </a:ext>
                  </a:extLst>
                </a:gridCol>
                <a:gridCol w="1248509">
                  <a:extLst>
                    <a:ext uri="{9D8B030D-6E8A-4147-A177-3AD203B41FA5}">
                      <a16:colId xmlns:a16="http://schemas.microsoft.com/office/drawing/2014/main" val="1630564919"/>
                    </a:ext>
                  </a:extLst>
                </a:gridCol>
                <a:gridCol w="1248509">
                  <a:extLst>
                    <a:ext uri="{9D8B030D-6E8A-4147-A177-3AD203B41FA5}">
                      <a16:colId xmlns:a16="http://schemas.microsoft.com/office/drawing/2014/main" val="768784021"/>
                    </a:ext>
                  </a:extLst>
                </a:gridCol>
                <a:gridCol w="1249310">
                  <a:extLst>
                    <a:ext uri="{9D8B030D-6E8A-4147-A177-3AD203B41FA5}">
                      <a16:colId xmlns:a16="http://schemas.microsoft.com/office/drawing/2014/main" val="3408985644"/>
                    </a:ext>
                  </a:extLst>
                </a:gridCol>
                <a:gridCol w="1134790">
                  <a:extLst>
                    <a:ext uri="{9D8B030D-6E8A-4147-A177-3AD203B41FA5}">
                      <a16:colId xmlns:a16="http://schemas.microsoft.com/office/drawing/2014/main" val="3020654059"/>
                    </a:ext>
                  </a:extLst>
                </a:gridCol>
              </a:tblGrid>
              <a:tr h="155137">
                <a:tc gridSpan="6">
                  <a:txBody>
                    <a:bodyPr/>
                    <a:lstStyle/>
                    <a:p>
                      <a:pPr algn="ctr"/>
                      <a:r>
                        <a:rPr lang="en-US" sz="1200" kern="100" dirty="0" err="1">
                          <a:effectLst/>
                        </a:rPr>
                        <a:t>Ljungbox</a:t>
                      </a:r>
                      <a:r>
                        <a:rPr lang="zh-CN" sz="1200" kern="100" dirty="0">
                          <a:effectLst/>
                        </a:rPr>
                        <a:t>检验</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78072113"/>
                  </a:ext>
                </a:extLst>
              </a:tr>
              <a:tr h="544993">
                <a:tc>
                  <a:txBody>
                    <a:bodyPr/>
                    <a:lstStyle/>
                    <a:p>
                      <a:pPr algn="just"/>
                      <a:r>
                        <a:rPr lang="en-US" sz="1200" kern="100">
                          <a:effectLst/>
                        </a:rPr>
                        <a:t>0.98993504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0.99606377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0.99968226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0.99996883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0.99998543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0.99996622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5945589"/>
                  </a:ext>
                </a:extLst>
              </a:tr>
              <a:tr h="544993">
                <a:tc>
                  <a:txBody>
                    <a:bodyPr/>
                    <a:lstStyle/>
                    <a:p>
                      <a:pPr algn="just"/>
                      <a:r>
                        <a:rPr lang="en-US" sz="1200" kern="100">
                          <a:solidFill>
                            <a:srgbClr val="000000"/>
                          </a:solidFill>
                          <a:effectLst/>
                        </a:rPr>
                        <a:t>0.03490365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0.04704053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0.06830406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0.06697449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0.09462479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0.08032699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99954910"/>
                  </a:ext>
                </a:extLst>
              </a:tr>
              <a:tr h="155137">
                <a:tc gridSpan="6">
                  <a:txBody>
                    <a:bodyPr/>
                    <a:lstStyle/>
                    <a:p>
                      <a:pPr algn="ctr"/>
                      <a:r>
                        <a:rPr lang="en-US" sz="1200" kern="100">
                          <a:solidFill>
                            <a:srgbClr val="000000"/>
                          </a:solidFill>
                          <a:effectLst/>
                        </a:rPr>
                        <a:t>Boxpierce</a:t>
                      </a:r>
                      <a:r>
                        <a:rPr lang="zh-CN" sz="1200" kern="100">
                          <a:solidFill>
                            <a:srgbClr val="000000"/>
                          </a:solidFill>
                          <a:effectLst/>
                        </a:rPr>
                        <a:t>检验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5024523"/>
                  </a:ext>
                </a:extLst>
              </a:tr>
              <a:tr h="544993">
                <a:tc>
                  <a:txBody>
                    <a:bodyPr/>
                    <a:lstStyle/>
                    <a:p>
                      <a:pPr algn="just"/>
                      <a:r>
                        <a:rPr lang="en-US" sz="1200" kern="100">
                          <a:solidFill>
                            <a:srgbClr val="000000"/>
                          </a:solidFill>
                          <a:effectLst/>
                        </a:rPr>
                        <a:t>0.9900987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0.99623189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0.99970393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0.99997194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0.99998768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0.99997355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6272387"/>
                  </a:ext>
                </a:extLst>
              </a:tr>
              <a:tr h="435994">
                <a:tc>
                  <a:txBody>
                    <a:bodyPr/>
                    <a:lstStyle/>
                    <a:p>
                      <a:pPr algn="just"/>
                      <a:r>
                        <a:rPr lang="en-US" sz="1200" kern="100" dirty="0">
                          <a:solidFill>
                            <a:srgbClr val="000000"/>
                          </a:solidFill>
                          <a:effectLst/>
                        </a:rPr>
                        <a:t>0.05819165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0.0775135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0.10940213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0.11118464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solidFill>
                            <a:srgbClr val="000000"/>
                          </a:solidFill>
                          <a:effectLst/>
                        </a:rPr>
                        <a:t>0.1517703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solidFill>
                            <a:srgbClr val="000000"/>
                          </a:solidFill>
                          <a:effectLst/>
                        </a:rPr>
                        <a:t>0.1379653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9996507"/>
                  </a:ext>
                </a:extLst>
              </a:tr>
            </a:tbl>
          </a:graphicData>
        </a:graphic>
      </p:graphicFrame>
      <p:sp>
        <p:nvSpPr>
          <p:cNvPr id="6" name="文本框 5">
            <a:extLst>
              <a:ext uri="{FF2B5EF4-FFF2-40B4-BE49-F238E27FC236}">
                <a16:creationId xmlns:a16="http://schemas.microsoft.com/office/drawing/2014/main" id="{4A7B282F-EDCE-46D0-881A-70D41F801F1E}"/>
              </a:ext>
            </a:extLst>
          </p:cNvPr>
          <p:cNvSpPr txBox="1"/>
          <p:nvPr/>
        </p:nvSpPr>
        <p:spPr>
          <a:xfrm>
            <a:off x="4379011" y="1272808"/>
            <a:ext cx="2949974" cy="369332"/>
          </a:xfrm>
          <a:prstGeom prst="rect">
            <a:avLst/>
          </a:prstGeom>
          <a:noFill/>
        </p:spPr>
        <p:txBody>
          <a:bodyPr wrap="square" rtlCol="0">
            <a:spAutoFit/>
          </a:bodyPr>
          <a:lstStyle/>
          <a:p>
            <a:r>
              <a:rPr lang="zh-CN" altLang="en-US" dirty="0"/>
              <a:t>赎回数据白噪声检验</a:t>
            </a:r>
          </a:p>
        </p:txBody>
      </p:sp>
    </p:spTree>
    <p:extLst>
      <p:ext uri="{BB962C8B-B14F-4D97-AF65-F5344CB8AC3E}">
        <p14:creationId xmlns:p14="http://schemas.microsoft.com/office/powerpoint/2010/main" val="343557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E293-CE04-4378-BA06-F39C5E5D6370}"/>
              </a:ext>
            </a:extLst>
          </p:cNvPr>
          <p:cNvSpPr>
            <a:spLocks noGrp="1"/>
          </p:cNvSpPr>
          <p:nvPr>
            <p:ph type="title"/>
          </p:nvPr>
        </p:nvSpPr>
        <p:spPr>
          <a:xfrm>
            <a:off x="1586032" y="2921701"/>
            <a:ext cx="10058400" cy="1371600"/>
          </a:xfrm>
        </p:spPr>
        <p:txBody>
          <a:bodyPr/>
          <a:lstStyle/>
          <a:p>
            <a:r>
              <a:rPr lang="zh-CN" altLang="en-US" dirty="0"/>
              <a:t>心得体会</a:t>
            </a:r>
          </a:p>
        </p:txBody>
      </p:sp>
    </p:spTree>
    <p:extLst>
      <p:ext uri="{BB962C8B-B14F-4D97-AF65-F5344CB8AC3E}">
        <p14:creationId xmlns:p14="http://schemas.microsoft.com/office/powerpoint/2010/main" val="364059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A90B2-FEB5-4AF5-9047-604E3D107C05}"/>
              </a:ext>
            </a:extLst>
          </p:cNvPr>
          <p:cNvSpPr>
            <a:spLocks noGrp="1"/>
          </p:cNvSpPr>
          <p:nvPr>
            <p:ph type="title"/>
          </p:nvPr>
        </p:nvSpPr>
        <p:spPr/>
        <p:txBody>
          <a:bodyPr/>
          <a:lstStyle/>
          <a:p>
            <a:r>
              <a:rPr lang="zh-CN" altLang="en-US" dirty="0"/>
              <a:t>心得体会</a:t>
            </a:r>
          </a:p>
        </p:txBody>
      </p:sp>
      <p:sp>
        <p:nvSpPr>
          <p:cNvPr id="3" name="内容占位符 2">
            <a:extLst>
              <a:ext uri="{FF2B5EF4-FFF2-40B4-BE49-F238E27FC236}">
                <a16:creationId xmlns:a16="http://schemas.microsoft.com/office/drawing/2014/main" id="{91938FC5-AFBA-4AEE-B762-33A760BACAB0}"/>
              </a:ext>
            </a:extLst>
          </p:cNvPr>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数据分析与处理的过程有了深入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了解与认知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，包括数据预处理，数据特征提取，数据平稳性检验，</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以及</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数据建模的参数估计，模型检验，模型优化。</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数据预处理和模型类型的选取</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的方法仍然没有较好掌握</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对于课上所学的理论知识转化为代码编写的能力仍然有待提高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42078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FAD67D-6684-4BE5-8351-3F4FEE5ED60A}"/>
              </a:ext>
            </a:extLst>
          </p:cNvPr>
          <p:cNvSpPr/>
          <p:nvPr/>
        </p:nvSpPr>
        <p:spPr>
          <a:xfrm>
            <a:off x="4618678" y="2967335"/>
            <a:ext cx="295465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谢谢聆听</a:t>
            </a:r>
          </a:p>
        </p:txBody>
      </p:sp>
    </p:spTree>
    <p:extLst>
      <p:ext uri="{BB962C8B-B14F-4D97-AF65-F5344CB8AC3E}">
        <p14:creationId xmlns:p14="http://schemas.microsoft.com/office/powerpoint/2010/main" val="340899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E293-CE04-4378-BA06-F39C5E5D6370}"/>
              </a:ext>
            </a:extLst>
          </p:cNvPr>
          <p:cNvSpPr>
            <a:spLocks noGrp="1"/>
          </p:cNvSpPr>
          <p:nvPr>
            <p:ph type="title"/>
          </p:nvPr>
        </p:nvSpPr>
        <p:spPr>
          <a:xfrm>
            <a:off x="1586032" y="2921701"/>
            <a:ext cx="10058400" cy="1371600"/>
          </a:xfrm>
        </p:spPr>
        <p:txBody>
          <a:bodyPr/>
          <a:lstStyle/>
          <a:p>
            <a:r>
              <a:rPr lang="zh-CN" altLang="en-US" dirty="0"/>
              <a:t>赛题描述</a:t>
            </a:r>
          </a:p>
        </p:txBody>
      </p:sp>
    </p:spTree>
    <p:extLst>
      <p:ext uri="{BB962C8B-B14F-4D97-AF65-F5344CB8AC3E}">
        <p14:creationId xmlns:p14="http://schemas.microsoft.com/office/powerpoint/2010/main" val="205111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914EF-E968-452F-A5B5-2BE0225D0F09}"/>
              </a:ext>
            </a:extLst>
          </p:cNvPr>
          <p:cNvSpPr>
            <a:spLocks noGrp="1"/>
          </p:cNvSpPr>
          <p:nvPr>
            <p:ph type="title"/>
          </p:nvPr>
        </p:nvSpPr>
        <p:spPr/>
        <p:txBody>
          <a:bodyPr/>
          <a:lstStyle/>
          <a:p>
            <a:r>
              <a:rPr lang="zh-CN" altLang="en-US" dirty="0"/>
              <a:t>赛题描述</a:t>
            </a:r>
          </a:p>
        </p:txBody>
      </p:sp>
      <p:sp>
        <p:nvSpPr>
          <p:cNvPr id="3" name="内容占位符 2">
            <a:extLst>
              <a:ext uri="{FF2B5EF4-FFF2-40B4-BE49-F238E27FC236}">
                <a16:creationId xmlns:a16="http://schemas.microsoft.com/office/drawing/2014/main" id="{AA4DE831-7F7A-4F70-8A2E-4B70C6C303A1}"/>
              </a:ext>
            </a:extLst>
          </p:cNvPr>
          <p:cNvSpPr>
            <a:spLocks noGrp="1"/>
          </p:cNvSpPr>
          <p:nvPr>
            <p:ph idx="1"/>
          </p:nvPr>
        </p:nvSpPr>
        <p:spPr/>
        <p:txBody>
          <a:bodyPr/>
          <a:lstStyle/>
          <a:p>
            <a:pPr marL="274320" lvl="1" indent="0" algn="just">
              <a:buSzPct val="70000"/>
              <a:buNone/>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以余额宝流入流出资金为研究对象，基于近</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万用户在近一年半时间内申购（</a:t>
            </a:r>
            <a:r>
              <a:rPr lang="en-US" altLang="zh-CN" sz="1800" dirty="0">
                <a:effectLst/>
                <a:latin typeface="Times New Roman" panose="02020603050405020304" pitchFamily="18" charset="0"/>
                <a:ea typeface="宋体" panose="02010600030101010101" pitchFamily="2" charset="-122"/>
              </a:rPr>
              <a:t>purchase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）和赎回（</a:t>
            </a:r>
            <a:r>
              <a:rPr lang="en-US" altLang="zh-CN" sz="1800" dirty="0">
                <a:effectLst/>
                <a:latin typeface="Times New Roman" panose="02020603050405020304" pitchFamily="18" charset="0"/>
                <a:ea typeface="宋体" panose="02010600030101010101" pitchFamily="2" charset="-122"/>
              </a:rPr>
              <a:t>redeem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）的历史数据，预测</a:t>
            </a:r>
            <a:r>
              <a:rPr lang="en-US" altLang="zh-CN" sz="1800" dirty="0">
                <a:effectLst/>
                <a:latin typeface="Times New Roman" panose="02020603050405020304" pitchFamily="18" charset="0"/>
                <a:ea typeface="宋体" panose="02010600030101010101" pitchFamily="2" charset="-122"/>
              </a:rPr>
              <a:t>2014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effectLst/>
                <a:latin typeface="Times New Roman" panose="02020603050405020304" pitchFamily="18" charset="0"/>
                <a:ea typeface="宋体" panose="02010600030101010101" pitchFamily="2" charset="-122"/>
              </a:rPr>
              <a:t>9</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月余额宝每天资金的总申购量和总赎回量。用户的申购赎回数据包括申购、赎回信息和所有子类目信息。数据主要包括用户操作时间和操作记录，其中操作记录包括申购和赎回两部分。</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74320" lvl="1" indent="0" algn="just">
              <a:buSzPct val="70000"/>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余额宝属于支付宝旗下的一个理财产品，假如你把资金、余额“充值</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转账”至余额宝，则默认购买余额宝的货币基金。这属于资金转入即</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申购</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。当你要把余额宝的钱转出来，因为你的钱在余额宝里相当于你用钱买了理财产品，这个理财产品是有时间的，然后你要提前支取（相当于卖出理财产品），这个就叫做</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赎回</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。赎回分为以下两种：“普通赎回”当天有收益的，隔天到账，不限额；“快速赎回”当天没收益，快速</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小时到账，</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万元额度。</a:t>
            </a:r>
            <a:endParaRPr lang="zh-CN" altLang="en-US" dirty="0"/>
          </a:p>
        </p:txBody>
      </p:sp>
    </p:spTree>
    <p:extLst>
      <p:ext uri="{BB962C8B-B14F-4D97-AF65-F5344CB8AC3E}">
        <p14:creationId xmlns:p14="http://schemas.microsoft.com/office/powerpoint/2010/main" val="25759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8F1C-D290-4618-8541-C6170325287B}"/>
              </a:ext>
            </a:extLst>
          </p:cNvPr>
          <p:cNvSpPr>
            <a:spLocks noGrp="1"/>
          </p:cNvSpPr>
          <p:nvPr>
            <p:ph type="title"/>
          </p:nvPr>
        </p:nvSpPr>
        <p:spPr/>
        <p:txBody>
          <a:bodyPr/>
          <a:lstStyle/>
          <a:p>
            <a:r>
              <a:rPr lang="zh-CN" altLang="en-US" dirty="0"/>
              <a:t>用户信息表</a:t>
            </a:r>
          </a:p>
        </p:txBody>
      </p:sp>
      <p:sp>
        <p:nvSpPr>
          <p:cNvPr id="5" name="内容占位符 9">
            <a:extLst>
              <a:ext uri="{FF2B5EF4-FFF2-40B4-BE49-F238E27FC236}">
                <a16:creationId xmlns:a16="http://schemas.microsoft.com/office/drawing/2014/main" id="{FFC963B1-56ED-4FBF-B83B-C54DCE67B4AB}"/>
              </a:ext>
            </a:extLst>
          </p:cNvPr>
          <p:cNvSpPr>
            <a:spLocks noGrp="1"/>
          </p:cNvSpPr>
          <p:nvPr>
            <p:ph idx="1"/>
          </p:nvPr>
        </p:nvSpPr>
        <p:spPr>
          <a:xfrm>
            <a:off x="1066800" y="2103438"/>
            <a:ext cx="10058400" cy="3849687"/>
          </a:xfrm>
        </p:spPr>
        <p:txBody>
          <a:bodyPr>
            <a:normAutofit/>
          </a:bodyPr>
          <a:lstStyle/>
          <a:p>
            <a:pPr marL="274320" lvl="1" indent="0">
              <a:buSzPct val="70000"/>
              <a:buNone/>
            </a:pPr>
            <a:r>
              <a:rPr lang="zh-CN" altLang="en-US" dirty="0"/>
              <a:t>用户信息表：</a:t>
            </a:r>
            <a:r>
              <a:rPr lang="en-US" altLang="zh-CN" dirty="0" err="1">
                <a:solidFill>
                  <a:schemeClr val="accent2"/>
                </a:solidFill>
              </a:rPr>
              <a:t>user_profile_table</a:t>
            </a:r>
            <a:endParaRPr lang="en-US" altLang="zh-CN" dirty="0">
              <a:solidFill>
                <a:schemeClr val="accent2"/>
              </a:solidFill>
            </a:endParaRPr>
          </a:p>
          <a:p>
            <a:pPr marL="274320" lvl="1" indent="0">
              <a:buSzPct val="70000"/>
              <a:buNone/>
            </a:pPr>
            <a:endParaRPr lang="en-US" altLang="zh-CN" dirty="0">
              <a:solidFill>
                <a:schemeClr val="accent2"/>
              </a:solidFill>
            </a:endParaRPr>
          </a:p>
          <a:p>
            <a:pPr marL="274320" lvl="1" indent="0">
              <a:buSzPct val="70000"/>
              <a:buNone/>
            </a:pPr>
            <a:endParaRPr lang="en-US" altLang="zh-CN" dirty="0">
              <a:solidFill>
                <a:schemeClr val="accent2"/>
              </a:solidFill>
            </a:endParaRPr>
          </a:p>
          <a:p>
            <a:pPr marL="274320" lvl="1" indent="0">
              <a:buSzPct val="70000"/>
              <a:buNone/>
            </a:pPr>
            <a:endParaRPr lang="en-US" altLang="zh-CN" dirty="0">
              <a:solidFill>
                <a:schemeClr val="accent2"/>
              </a:solidFill>
            </a:endParaRPr>
          </a:p>
          <a:p>
            <a:pPr marL="274320" lvl="1" indent="0">
              <a:buSzPct val="70000"/>
              <a:buNone/>
            </a:pPr>
            <a:endParaRPr lang="en-US" altLang="zh-CN" dirty="0">
              <a:solidFill>
                <a:schemeClr val="accent2"/>
              </a:solidFill>
            </a:endParaRPr>
          </a:p>
        </p:txBody>
      </p:sp>
      <p:pic>
        <p:nvPicPr>
          <p:cNvPr id="10" name="图片 9">
            <a:extLst>
              <a:ext uri="{FF2B5EF4-FFF2-40B4-BE49-F238E27FC236}">
                <a16:creationId xmlns:a16="http://schemas.microsoft.com/office/drawing/2014/main" id="{7DE1B0FE-863A-4981-A3DD-CAC010B9E8B6}"/>
              </a:ext>
            </a:extLst>
          </p:cNvPr>
          <p:cNvPicPr>
            <a:picLocks noChangeAspect="1"/>
          </p:cNvPicPr>
          <p:nvPr/>
        </p:nvPicPr>
        <p:blipFill>
          <a:blip r:embed="rId3"/>
          <a:stretch>
            <a:fillRect/>
          </a:stretch>
        </p:blipFill>
        <p:spPr>
          <a:xfrm>
            <a:off x="3014388" y="2579856"/>
            <a:ext cx="5609976" cy="3201232"/>
          </a:xfrm>
          <a:prstGeom prst="rect">
            <a:avLst/>
          </a:prstGeom>
        </p:spPr>
      </p:pic>
    </p:spTree>
    <p:extLst>
      <p:ext uri="{BB962C8B-B14F-4D97-AF65-F5344CB8AC3E}">
        <p14:creationId xmlns:p14="http://schemas.microsoft.com/office/powerpoint/2010/main" val="357150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57410" y="642594"/>
            <a:ext cx="10067790" cy="618498"/>
          </a:xfrm>
        </p:spPr>
        <p:txBody>
          <a:bodyPr>
            <a:normAutofit fontScale="90000"/>
          </a:bodyPr>
          <a:lstStyle/>
          <a:p>
            <a:r>
              <a:rPr lang="zh-CN" altLang="en-US" dirty="0"/>
              <a:t>用户申购赎回数据表</a:t>
            </a:r>
            <a:br>
              <a:rPr lang="en-US" altLang="zh-CN" dirty="0">
                <a:solidFill>
                  <a:schemeClr val="accent2"/>
                </a:solidFill>
              </a:rPr>
            </a:br>
            <a:endParaRPr lang="zh-CN" altLang="en-US" dirty="0"/>
          </a:p>
        </p:txBody>
      </p:sp>
      <p:pic>
        <p:nvPicPr>
          <p:cNvPr id="5" name="图片 4"/>
          <p:cNvPicPr>
            <a:picLocks noChangeAspect="1"/>
          </p:cNvPicPr>
          <p:nvPr/>
        </p:nvPicPr>
        <p:blipFill>
          <a:blip r:embed="rId3"/>
          <a:stretch>
            <a:fillRect/>
          </a:stretch>
        </p:blipFill>
        <p:spPr>
          <a:xfrm>
            <a:off x="1195036" y="2374839"/>
            <a:ext cx="4014446" cy="3649497"/>
          </a:xfrm>
          <a:prstGeom prst="rect">
            <a:avLst/>
          </a:prstGeom>
        </p:spPr>
      </p:pic>
      <p:pic>
        <p:nvPicPr>
          <p:cNvPr id="7" name="图片 6"/>
          <p:cNvPicPr>
            <a:picLocks noChangeAspect="1"/>
          </p:cNvPicPr>
          <p:nvPr/>
        </p:nvPicPr>
        <p:blipFill rotWithShape="1">
          <a:blip r:embed="rId4"/>
          <a:srcRect l="557" t="1401" r="36581" b="18148"/>
          <a:stretch/>
        </p:blipFill>
        <p:spPr>
          <a:xfrm>
            <a:off x="5547069" y="2706644"/>
            <a:ext cx="3901771" cy="2985885"/>
          </a:xfrm>
          <a:prstGeom prst="rect">
            <a:avLst/>
          </a:prstGeom>
        </p:spPr>
      </p:pic>
      <p:sp>
        <p:nvSpPr>
          <p:cNvPr id="2" name="文本框 1">
            <a:extLst>
              <a:ext uri="{FF2B5EF4-FFF2-40B4-BE49-F238E27FC236}">
                <a16:creationId xmlns:a16="http://schemas.microsoft.com/office/drawing/2014/main" id="{C7BBAEDD-61B5-49DD-B124-517EF0AE1884}"/>
              </a:ext>
            </a:extLst>
          </p:cNvPr>
          <p:cNvSpPr txBox="1"/>
          <p:nvPr/>
        </p:nvSpPr>
        <p:spPr>
          <a:xfrm>
            <a:off x="1122414" y="1686368"/>
            <a:ext cx="5642413" cy="292388"/>
          </a:xfrm>
          <a:prstGeom prst="rect">
            <a:avLst/>
          </a:prstGeom>
          <a:noFill/>
        </p:spPr>
        <p:txBody>
          <a:bodyPr wrap="square" rtlCol="0">
            <a:spAutoFit/>
          </a:bodyPr>
          <a:lstStyle/>
          <a:p>
            <a:r>
              <a:rPr lang="zh-CN" altLang="en-US" sz="1300" dirty="0"/>
              <a:t>用户申购赎回数据表：</a:t>
            </a:r>
            <a:r>
              <a:rPr lang="en-US" altLang="zh-CN" sz="1300" dirty="0" err="1">
                <a:solidFill>
                  <a:schemeClr val="accent2"/>
                </a:solidFill>
              </a:rPr>
              <a:t>user_balance_table</a:t>
            </a:r>
            <a:endParaRPr lang="zh-CN" altLang="en-US" sz="1300" dirty="0"/>
          </a:p>
        </p:txBody>
      </p:sp>
    </p:spTree>
    <p:extLst>
      <p:ext uri="{BB962C8B-B14F-4D97-AF65-F5344CB8AC3E}">
        <p14:creationId xmlns:p14="http://schemas.microsoft.com/office/powerpoint/2010/main" val="276094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E293-CE04-4378-BA06-F39C5E5D6370}"/>
              </a:ext>
            </a:extLst>
          </p:cNvPr>
          <p:cNvSpPr>
            <a:spLocks noGrp="1"/>
          </p:cNvSpPr>
          <p:nvPr>
            <p:ph type="title"/>
          </p:nvPr>
        </p:nvSpPr>
        <p:spPr>
          <a:xfrm>
            <a:off x="1586032" y="2921701"/>
            <a:ext cx="10058400" cy="1371600"/>
          </a:xfrm>
        </p:spPr>
        <p:txBody>
          <a:bodyPr/>
          <a:lstStyle/>
          <a:p>
            <a:r>
              <a:rPr lang="zh-CN" altLang="en-US" dirty="0"/>
              <a:t>建模过程</a:t>
            </a:r>
          </a:p>
        </p:txBody>
      </p:sp>
    </p:spTree>
    <p:extLst>
      <p:ext uri="{BB962C8B-B14F-4D97-AF65-F5344CB8AC3E}">
        <p14:creationId xmlns:p14="http://schemas.microsoft.com/office/powerpoint/2010/main" val="225890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D3B8C-6D57-4866-9DE4-800CB639241E}"/>
              </a:ext>
            </a:extLst>
          </p:cNvPr>
          <p:cNvSpPr>
            <a:spLocks noGrp="1"/>
          </p:cNvSpPr>
          <p:nvPr>
            <p:ph type="title"/>
          </p:nvPr>
        </p:nvSpPr>
        <p:spPr>
          <a:xfrm>
            <a:off x="938141" y="252021"/>
            <a:ext cx="10058400" cy="1371600"/>
          </a:xfrm>
        </p:spPr>
        <p:txBody>
          <a:bodyPr/>
          <a:lstStyle/>
          <a:p>
            <a:r>
              <a:rPr lang="zh-CN" altLang="en-US" dirty="0"/>
              <a:t>利用时序图观察数据特点</a:t>
            </a:r>
          </a:p>
        </p:txBody>
      </p:sp>
      <p:pic>
        <p:nvPicPr>
          <p:cNvPr id="5" name="内容占位符 4">
            <a:extLst>
              <a:ext uri="{FF2B5EF4-FFF2-40B4-BE49-F238E27FC236}">
                <a16:creationId xmlns:a16="http://schemas.microsoft.com/office/drawing/2014/main" id="{88687122-D901-464B-AEC5-90AB1E8170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0057" y="3288160"/>
            <a:ext cx="10058400" cy="3327009"/>
          </a:xfrm>
          <a:prstGeom prst="rect">
            <a:avLst/>
          </a:prstGeom>
        </p:spPr>
      </p:pic>
      <p:pic>
        <p:nvPicPr>
          <p:cNvPr id="6" name="图片 5">
            <a:extLst>
              <a:ext uri="{FF2B5EF4-FFF2-40B4-BE49-F238E27FC236}">
                <a16:creationId xmlns:a16="http://schemas.microsoft.com/office/drawing/2014/main" id="{9278E601-6D51-4E6C-8642-7191F51BE85D}"/>
              </a:ext>
            </a:extLst>
          </p:cNvPr>
          <p:cNvPicPr>
            <a:picLocks noChangeAspect="1"/>
          </p:cNvPicPr>
          <p:nvPr/>
        </p:nvPicPr>
        <p:blipFill rotWithShape="1">
          <a:blip r:embed="rId4"/>
          <a:srcRect t="3725" r="35214" b="-1"/>
          <a:stretch/>
        </p:blipFill>
        <p:spPr>
          <a:xfrm>
            <a:off x="1759876" y="1221236"/>
            <a:ext cx="7898762" cy="1952584"/>
          </a:xfrm>
          <a:prstGeom prst="rect">
            <a:avLst/>
          </a:prstGeom>
        </p:spPr>
      </p:pic>
    </p:spTree>
    <p:extLst>
      <p:ext uri="{BB962C8B-B14F-4D97-AF65-F5344CB8AC3E}">
        <p14:creationId xmlns:p14="http://schemas.microsoft.com/office/powerpoint/2010/main" val="237627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4034" y="380680"/>
            <a:ext cx="10058400" cy="1371600"/>
          </a:xfrm>
        </p:spPr>
        <p:txBody>
          <a:bodyPr/>
          <a:lstStyle/>
          <a:p>
            <a:r>
              <a:rPr lang="zh-CN" altLang="en-US" dirty="0"/>
              <a:t>利用时序图观察数据特点</a:t>
            </a:r>
          </a:p>
        </p:txBody>
      </p:sp>
      <p:sp>
        <p:nvSpPr>
          <p:cNvPr id="8" name="内容占位符 1"/>
          <p:cNvSpPr>
            <a:spLocks noGrp="1"/>
          </p:cNvSpPr>
          <p:nvPr>
            <p:ph idx="1"/>
          </p:nvPr>
        </p:nvSpPr>
        <p:spPr>
          <a:xfrm>
            <a:off x="857167" y="2485964"/>
            <a:ext cx="10333038" cy="1699198"/>
          </a:xfrm>
        </p:spPr>
        <p:txBody>
          <a:bodyPr>
            <a:normAutofit/>
          </a:bodyPr>
          <a:lstStyle/>
          <a:p>
            <a:r>
              <a:rPr kumimoji="1" lang="zh-CN" altLang="en-US" b="1" dirty="0"/>
              <a:t>观察</a:t>
            </a:r>
            <a:r>
              <a:rPr kumimoji="1" lang="en-US" altLang="zh-CN" b="1" dirty="0"/>
              <a:t>2014</a:t>
            </a:r>
            <a:r>
              <a:rPr kumimoji="1" lang="zh-CN" altLang="en-US" b="1" dirty="0"/>
              <a:t>年</a:t>
            </a:r>
            <a:r>
              <a:rPr kumimoji="1" lang="en-US" altLang="zh-CN" b="1" dirty="0"/>
              <a:t>4-8</a:t>
            </a:r>
            <a:r>
              <a:rPr kumimoji="1" lang="zh-CN" altLang="en-US" b="1" dirty="0"/>
              <a:t>月的时序图</a:t>
            </a:r>
            <a:endParaRPr kumimoji="1" lang="en-US" altLang="zh-CN" b="1" dirty="0"/>
          </a:p>
          <a:p>
            <a:pPr lvl="1">
              <a:buFont typeface="Wingdings" panose="05000000000000000000" pitchFamily="2" charset="2"/>
              <a:buChar char="ü"/>
            </a:pPr>
            <a:r>
              <a:rPr lang="zh-CN" altLang="en-US" dirty="0">
                <a:solidFill>
                  <a:schemeClr val="accent2"/>
                </a:solidFill>
              </a:rPr>
              <a:t>月末时赎回高于购买</a:t>
            </a:r>
            <a:r>
              <a:rPr kumimoji="1" lang="zh-CN" altLang="en-US" b="1" dirty="0"/>
              <a:t>（月末时更需要钱）</a:t>
            </a:r>
            <a:endParaRPr kumimoji="1" lang="en-US" altLang="zh-CN" b="1" dirty="0"/>
          </a:p>
          <a:p>
            <a:pPr lvl="1">
              <a:buFont typeface="Wingdings" panose="05000000000000000000" pitchFamily="2" charset="2"/>
              <a:buChar char="ü"/>
            </a:pPr>
            <a:r>
              <a:rPr lang="zh-CN" altLang="en-US" dirty="0">
                <a:solidFill>
                  <a:schemeClr val="accent2"/>
                </a:solidFill>
              </a:rPr>
              <a:t>申购与赎回看起来有关联</a:t>
            </a:r>
            <a:endParaRPr lang="en-US" altLang="zh-CN" dirty="0">
              <a:solidFill>
                <a:schemeClr val="accent2"/>
              </a:solidFill>
            </a:endParaRPr>
          </a:p>
          <a:p>
            <a:pPr lvl="1">
              <a:buFont typeface="Wingdings" panose="05000000000000000000" pitchFamily="2" charset="2"/>
              <a:buChar char="ü"/>
            </a:pPr>
            <a:r>
              <a:rPr lang="zh-CN" altLang="en-US" dirty="0">
                <a:solidFill>
                  <a:schemeClr val="accent2"/>
                </a:solidFill>
              </a:rPr>
              <a:t>每月有</a:t>
            </a:r>
            <a:r>
              <a:rPr lang="en-US" altLang="zh-CN" dirty="0">
                <a:solidFill>
                  <a:schemeClr val="accent2"/>
                </a:solidFill>
              </a:rPr>
              <a:t>4</a:t>
            </a:r>
            <a:r>
              <a:rPr lang="zh-CN" altLang="en-US" dirty="0">
                <a:solidFill>
                  <a:schemeClr val="accent2"/>
                </a:solidFill>
              </a:rPr>
              <a:t>个波峰、</a:t>
            </a:r>
            <a:r>
              <a:rPr lang="en-US" altLang="zh-CN" dirty="0">
                <a:solidFill>
                  <a:schemeClr val="accent2"/>
                </a:solidFill>
              </a:rPr>
              <a:t>4</a:t>
            </a:r>
            <a:r>
              <a:rPr lang="zh-CN" altLang="en-US" dirty="0">
                <a:solidFill>
                  <a:schemeClr val="accent2"/>
                </a:solidFill>
              </a:rPr>
              <a:t>个波谷</a:t>
            </a:r>
            <a:endParaRPr lang="en-US" altLang="zh-CN" dirty="0">
              <a:solidFill>
                <a:schemeClr val="accent2"/>
              </a:solidFill>
            </a:endParaRPr>
          </a:p>
          <a:p>
            <a:pPr lvl="1">
              <a:buFont typeface="Wingdings" panose="05000000000000000000" pitchFamily="2" charset="2"/>
              <a:buChar char="ü"/>
            </a:pPr>
            <a:endParaRPr kumimoji="1" lang="zh-CN" altLang="en-US"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986" y="244775"/>
            <a:ext cx="6085448" cy="5956261"/>
          </a:xfrm>
          <a:prstGeom prst="rect">
            <a:avLst/>
          </a:prstGeom>
        </p:spPr>
      </p:pic>
    </p:spTree>
    <p:extLst>
      <p:ext uri="{BB962C8B-B14F-4D97-AF65-F5344CB8AC3E}">
        <p14:creationId xmlns:p14="http://schemas.microsoft.com/office/powerpoint/2010/main" val="2453760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4_TF78438558.potx" id="{227AFF08-FC5F-4BA3-AF05-2635D9D2187B}" vid="{81FF9C36-32E8-4856-B9E7-3CC82E9CD6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{63206B35-3569-4DB6-B73D-0683B2F801A7}tf78438558_win32</Template>
  <TotalTime>258</TotalTime>
  <Words>1834</Words>
  <Application>Microsoft Office PowerPoint</Application>
  <PresentationFormat>宽屏</PresentationFormat>
  <Paragraphs>166</Paragraphs>
  <Slides>26</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-apple-system</vt:lpstr>
      <vt:lpstr>Microsoft YaHei UI</vt:lpstr>
      <vt:lpstr>pingfang SC</vt:lpstr>
      <vt:lpstr>等线</vt:lpstr>
      <vt:lpstr>微软雅黑</vt:lpstr>
      <vt:lpstr>Arial</vt:lpstr>
      <vt:lpstr>Calibri</vt:lpstr>
      <vt:lpstr>Cambria Math</vt:lpstr>
      <vt:lpstr>Century Gothic</vt:lpstr>
      <vt:lpstr>Courier New</vt:lpstr>
      <vt:lpstr>Garamond</vt:lpstr>
      <vt:lpstr>Times New Roman</vt:lpstr>
      <vt:lpstr>Wingdings</vt:lpstr>
      <vt:lpstr>SavonVTI</vt:lpstr>
      <vt:lpstr>资金流入流出预测</vt:lpstr>
      <vt:lpstr>目录</vt:lpstr>
      <vt:lpstr>赛题描述</vt:lpstr>
      <vt:lpstr>赛题描述</vt:lpstr>
      <vt:lpstr>用户信息表</vt:lpstr>
      <vt:lpstr>用户申购赎回数据表 </vt:lpstr>
      <vt:lpstr>建模过程</vt:lpstr>
      <vt:lpstr>利用时序图观察数据特点</vt:lpstr>
      <vt:lpstr>利用时序图观察数据特点</vt:lpstr>
      <vt:lpstr>ARIMA模型</vt:lpstr>
      <vt:lpstr>数据分析</vt:lpstr>
      <vt:lpstr>验证</vt:lpstr>
      <vt:lpstr>验证</vt:lpstr>
      <vt:lpstr>化为平稳时间序列</vt:lpstr>
      <vt:lpstr>ADF检验</vt:lpstr>
      <vt:lpstr>申购数据</vt:lpstr>
      <vt:lpstr>赎回数据</vt:lpstr>
      <vt:lpstr>AIC准则</vt:lpstr>
      <vt:lpstr>申购数据</vt:lpstr>
      <vt:lpstr>赎回数据</vt:lpstr>
      <vt:lpstr>模型拟合</vt:lpstr>
      <vt:lpstr>模型检验</vt:lpstr>
      <vt:lpstr>模型检验</vt:lpstr>
      <vt:lpstr>心得体会</vt:lpstr>
      <vt:lpstr>心得体会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资金流入流出预测</dc:title>
  <dc:creator>1986530008@qq.com</dc:creator>
  <cp:lastModifiedBy>1986530008@qq.com</cp:lastModifiedBy>
  <cp:revision>22</cp:revision>
  <dcterms:created xsi:type="dcterms:W3CDTF">2020-12-04T02:21:20Z</dcterms:created>
  <dcterms:modified xsi:type="dcterms:W3CDTF">2020-12-09T00:50:39Z</dcterms:modified>
</cp:coreProperties>
</file>