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87" r:id="rId3"/>
    <p:sldId id="260" r:id="rId4"/>
    <p:sldId id="389" r:id="rId5"/>
    <p:sldId id="270" r:id="rId6"/>
    <p:sldId id="390" r:id="rId7"/>
    <p:sldId id="377" r:id="rId8"/>
    <p:sldId id="393" r:id="rId9"/>
    <p:sldId id="378" r:id="rId10"/>
    <p:sldId id="403" r:id="rId11"/>
    <p:sldId id="404" r:id="rId12"/>
    <p:sldId id="376" r:id="rId13"/>
    <p:sldId id="382" r:id="rId14"/>
    <p:sldId id="407" r:id="rId15"/>
    <p:sldId id="406" r:id="rId16"/>
    <p:sldId id="398" r:id="rId17"/>
    <p:sldId id="400" r:id="rId18"/>
    <p:sldId id="306" r:id="rId19"/>
    <p:sldId id="405" r:id="rId20"/>
    <p:sldId id="394" r:id="rId21"/>
    <p:sldId id="397" r:id="rId22"/>
    <p:sldId id="395" r:id="rId23"/>
    <p:sldId id="396" r:id="rId24"/>
    <p:sldId id="26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YN" initials="Q" lastIdx="2" clrIdx="0">
    <p:extLst>
      <p:ext uri="{19B8F6BF-5375-455C-9EA6-DF929625EA0E}">
        <p15:presenceInfo xmlns:p15="http://schemas.microsoft.com/office/powerpoint/2012/main" userId="QY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A3"/>
    <a:srgbClr val="01532F"/>
    <a:srgbClr val="1A92C2"/>
    <a:srgbClr val="A9D18E"/>
    <a:srgbClr val="05484C"/>
    <a:srgbClr val="404040"/>
    <a:srgbClr val="453D3A"/>
    <a:srgbClr val="ECECE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5" autoAdjust="0"/>
    <p:restoredTop sz="94660"/>
  </p:normalViewPr>
  <p:slideViewPr>
    <p:cSldViewPr snapToGrid="0" showGuides="1">
      <p:cViewPr varScale="1">
        <p:scale>
          <a:sx n="59" d="100"/>
          <a:sy n="59" d="100"/>
        </p:scale>
        <p:origin x="72" y="37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2020/12/4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284269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81231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252715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382922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137527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2020/12/4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8986" y="2695179"/>
            <a:ext cx="12043014" cy="972457"/>
          </a:xfrm>
          <a:prstGeom prst="rect">
            <a:avLst/>
          </a:prstGeom>
          <a:solidFill>
            <a:srgbClr val="01532F"/>
          </a:solid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216275" y="2796687"/>
            <a:ext cx="8280399" cy="769441"/>
          </a:xfrm>
          <a:prstGeom prst="rect">
            <a:avLst/>
          </a:prstGeom>
          <a:noFill/>
        </p:spPr>
        <p:txBody>
          <a:bodyPr wrap="square" rtlCol="0">
            <a:spAutoFit/>
          </a:bodyPr>
          <a:lstStyle/>
          <a:p>
            <a:pPr algn="ctr"/>
            <a:r>
              <a:rPr lang="zh-CN" altLang="en-US" sz="4400" b="1" dirty="0">
                <a:solidFill>
                  <a:schemeClr val="bg1"/>
                </a:solidFill>
              </a:rPr>
              <a:t>新闻推荐竞赛汇报</a:t>
            </a:r>
          </a:p>
        </p:txBody>
      </p:sp>
      <p:sp>
        <p:nvSpPr>
          <p:cNvPr id="12" name="文本框 11"/>
          <p:cNvSpPr txBox="1"/>
          <p:nvPr/>
        </p:nvSpPr>
        <p:spPr>
          <a:xfrm>
            <a:off x="6155156" y="4459896"/>
            <a:ext cx="3060699" cy="923330"/>
          </a:xfrm>
          <a:prstGeom prst="rect">
            <a:avLst/>
          </a:prstGeom>
          <a:noFill/>
        </p:spPr>
        <p:txBody>
          <a:bodyPr wrap="square" rtlCol="0">
            <a:spAutoFit/>
          </a:bodyPr>
          <a:lstStyle/>
          <a:p>
            <a:r>
              <a:rPr lang="zh-CN" altLang="en-US" b="1" dirty="0">
                <a:solidFill>
                  <a:srgbClr val="453D3A"/>
                </a:solidFill>
                <a:latin typeface="Times New Roman" panose="02020603050405020304" pitchFamily="18" charset="0"/>
                <a:cs typeface="Times New Roman" panose="02020603050405020304" pitchFamily="18" charset="0"/>
              </a:rPr>
              <a:t>汇报人：王鹏</a:t>
            </a:r>
            <a:endParaRPr lang="en-US" altLang="zh-CN" b="1" dirty="0">
              <a:solidFill>
                <a:srgbClr val="453D3A"/>
              </a:solidFill>
              <a:latin typeface="Times New Roman" panose="02020603050405020304" pitchFamily="18" charset="0"/>
              <a:cs typeface="Times New Roman" panose="02020603050405020304" pitchFamily="18" charset="0"/>
            </a:endParaRPr>
          </a:p>
          <a:p>
            <a:endParaRPr lang="en-US" altLang="zh-CN" b="1" dirty="0">
              <a:solidFill>
                <a:srgbClr val="453D3A"/>
              </a:solidFill>
              <a:latin typeface="Times New Roman" panose="02020603050405020304" pitchFamily="18" charset="0"/>
              <a:cs typeface="Times New Roman" panose="02020603050405020304" pitchFamily="18" charset="0"/>
            </a:endParaRPr>
          </a:p>
          <a:p>
            <a:r>
              <a:rPr lang="zh-CN" altLang="en-US" b="1" dirty="0">
                <a:solidFill>
                  <a:srgbClr val="453D3A"/>
                </a:solidFill>
                <a:latin typeface="Times New Roman" panose="02020603050405020304" pitchFamily="18" charset="0"/>
                <a:cs typeface="Times New Roman" panose="02020603050405020304" pitchFamily="18" charset="0"/>
              </a:rPr>
              <a:t>学   号：</a:t>
            </a:r>
            <a:r>
              <a:rPr lang="en-US" altLang="zh-CN" b="1" dirty="0">
                <a:solidFill>
                  <a:srgbClr val="453D3A"/>
                </a:solidFill>
                <a:latin typeface="Times New Roman" panose="02020603050405020304" pitchFamily="18" charset="0"/>
                <a:cs typeface="Times New Roman" panose="02020603050405020304" pitchFamily="18" charset="0"/>
              </a:rPr>
              <a:t>20020086</a:t>
            </a:r>
            <a:endParaRPr lang="zh-CN" altLang="en-US" b="1" dirty="0">
              <a:solidFill>
                <a:srgbClr val="453D3A"/>
              </a:solidFill>
              <a:latin typeface="Times New Roman" panose="02020603050405020304" pitchFamily="18" charset="0"/>
              <a:cs typeface="Times New Roman" panose="02020603050405020304" pitchFamily="18" charset="0"/>
            </a:endParaRPr>
          </a:p>
        </p:txBody>
      </p:sp>
      <p:sp>
        <p:nvSpPr>
          <p:cNvPr id="15" name="矩形 14"/>
          <p:cNvSpPr/>
          <p:nvPr/>
        </p:nvSpPr>
        <p:spPr>
          <a:xfrm>
            <a:off x="11172674" y="2260140"/>
            <a:ext cx="324000" cy="324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16276" y="3727024"/>
            <a:ext cx="8280400" cy="400110"/>
          </a:xfrm>
          <a:prstGeom prst="rect">
            <a:avLst/>
          </a:prstGeom>
          <a:noFill/>
        </p:spPr>
        <p:txBody>
          <a:bodyPr wrap="square" rtlCol="0">
            <a:spAutoFit/>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News  Recommendation  Competition  report</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Freeform 5"/>
          <p:cNvSpPr>
            <a:spLocks noEditPoints="1"/>
          </p:cNvSpPr>
          <p:nvPr/>
        </p:nvSpPr>
        <p:spPr bwMode="auto">
          <a:xfrm>
            <a:off x="10201276"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stretch>
            <a:fillRect/>
          </a:stretch>
        </p:blipFill>
        <p:spPr>
          <a:xfrm>
            <a:off x="0" y="2018078"/>
            <a:ext cx="2863177" cy="2369525"/>
          </a:xfrm>
          <a:prstGeom prst="rect">
            <a:avLst/>
          </a:prstGeom>
        </p:spPr>
      </p:pic>
    </p:spTree>
    <p:extLst>
      <p:ext uri="{BB962C8B-B14F-4D97-AF65-F5344CB8AC3E}">
        <p14:creationId xmlns:p14="http://schemas.microsoft.com/office/powerpoint/2010/main" val="319451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a:extLst>
              <a:ext uri="{FF2B5EF4-FFF2-40B4-BE49-F238E27FC236}">
                <a16:creationId xmlns:a16="http://schemas.microsoft.com/office/drawing/2014/main" id="{E90838C1-3E7A-4F44-A91C-8156E9A96AF5}"/>
              </a:ext>
            </a:extLst>
          </p:cNvPr>
          <p:cNvSpPr txBox="1"/>
          <p:nvPr/>
        </p:nvSpPr>
        <p:spPr>
          <a:xfrm>
            <a:off x="4341011" y="386006"/>
            <a:ext cx="3190030" cy="584775"/>
          </a:xfrm>
          <a:prstGeom prst="rect">
            <a:avLst/>
          </a:prstGeom>
          <a:noFill/>
        </p:spPr>
        <p:txBody>
          <a:bodyPr wrap="square" rtlCol="0">
            <a:spAutoFit/>
          </a:bodyPr>
          <a:lstStyle/>
          <a:p>
            <a:pPr algn="ctr"/>
            <a:r>
              <a:rPr lang="zh-CN" altLang="en-US" sz="3200" b="1">
                <a:latin typeface="微软雅黑" panose="020B0503020204020204" pitchFamily="34" charset="-122"/>
              </a:rPr>
              <a:t>详细过程</a:t>
            </a:r>
          </a:p>
        </p:txBody>
      </p:sp>
      <p:cxnSp>
        <p:nvCxnSpPr>
          <p:cNvPr id="52" name="直接连接符 51">
            <a:extLst>
              <a:ext uri="{FF2B5EF4-FFF2-40B4-BE49-F238E27FC236}">
                <a16:creationId xmlns:a16="http://schemas.microsoft.com/office/drawing/2014/main" id="{F0BC1B44-C99E-4676-B23E-CF7F9094C9BC}"/>
              </a:ext>
            </a:extLst>
          </p:cNvPr>
          <p:cNvCxnSpPr>
            <a:cxnSpLocks/>
          </p:cNvCxnSpPr>
          <p:nvPr/>
        </p:nvCxnSpPr>
        <p:spPr>
          <a:xfrm>
            <a:off x="695321" y="690837"/>
            <a:ext cx="4027262"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B3228C3-C4C0-4B28-8F79-16A4BA713352}"/>
              </a:ext>
            </a:extLst>
          </p:cNvPr>
          <p:cNvCxnSpPr>
            <a:cxnSpLocks/>
          </p:cNvCxnSpPr>
          <p:nvPr/>
        </p:nvCxnSpPr>
        <p:spPr>
          <a:xfrm flipH="1">
            <a:off x="7056881" y="690837"/>
            <a:ext cx="4246671"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DCEE6987-1E06-46D3-B47F-05B07784BFF0}"/>
              </a:ext>
            </a:extLst>
          </p:cNvPr>
          <p:cNvSpPr/>
          <p:nvPr/>
        </p:nvSpPr>
        <p:spPr>
          <a:xfrm>
            <a:off x="473725" y="385590"/>
            <a:ext cx="418641" cy="396608"/>
          </a:xfrm>
          <a:prstGeom prst="rect">
            <a:avLst/>
          </a:prstGeom>
          <a:solidFill>
            <a:srgbClr val="0153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DFEB9DAC-4049-41C4-8BA0-85F3B8207790}"/>
              </a:ext>
            </a:extLst>
          </p:cNvPr>
          <p:cNvSpPr/>
          <p:nvPr/>
        </p:nvSpPr>
        <p:spPr>
          <a:xfrm>
            <a:off x="282776" y="187287"/>
            <a:ext cx="290782" cy="2974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465821" y="1357424"/>
            <a:ext cx="3575409" cy="523220"/>
          </a:xfrm>
          <a:prstGeom prst="rect">
            <a:avLst/>
          </a:prstGeom>
          <a:solidFill>
            <a:srgbClr val="01532F"/>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fontAlgn="base">
              <a:spcBef>
                <a:spcPts val="1200"/>
              </a:spcBef>
              <a:spcAft>
                <a:spcPts val="1200"/>
              </a:spcAft>
              <a:defRPr/>
            </a:pPr>
            <a:r>
              <a:rPr lang="zh-CN" altLang="en-US" sz="2800" b="1">
                <a:solidFill>
                  <a:schemeClr val="bg1"/>
                </a:solidFill>
                <a:latin typeface="Times New Roman" panose="02020603050405020304" pitchFamily="18" charset="0"/>
                <a:cs typeface="Times New Roman" panose="02020603050405020304" pitchFamily="18" charset="0"/>
              </a:rPr>
              <a:t>*新闻推荐*求解过程</a:t>
            </a:r>
            <a:endParaRPr lang="en-US" altLang="zh-CN" sz="2800" b="1">
              <a:solidFill>
                <a:schemeClr val="bg1"/>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8510229" y="1379084"/>
            <a:ext cx="1844462" cy="479897"/>
            <a:chOff x="6590050" y="2471255"/>
            <a:chExt cx="1844462" cy="479897"/>
          </a:xfrm>
        </p:grpSpPr>
        <p:sp>
          <p:nvSpPr>
            <p:cNvPr id="18" name="矩形 17"/>
            <p:cNvSpPr/>
            <p:nvPr/>
          </p:nvSpPr>
          <p:spPr>
            <a:xfrm>
              <a:off x="6641894" y="2471255"/>
              <a:ext cx="1740774" cy="47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590050" y="2511148"/>
              <a:ext cx="1844462" cy="400110"/>
            </a:xfrm>
            <a:prstGeom prst="rect">
              <a:avLst/>
            </a:prstGeom>
          </p:spPr>
          <p:txBody>
            <a:bodyPr wrap="square">
              <a:spAutoFit/>
            </a:bodyPr>
            <a:lstStyle/>
            <a:p>
              <a:pPr algn="ctr"/>
              <a:r>
                <a:rPr lang="zh-CN" altLang="en-US" sz="2000" b="1">
                  <a:solidFill>
                    <a:schemeClr val="bg1"/>
                  </a:solidFill>
                </a:rPr>
                <a:t>属性分布分析</a:t>
              </a:r>
            </a:p>
          </p:txBody>
        </p:sp>
      </p:grpSp>
      <p:sp>
        <p:nvSpPr>
          <p:cNvPr id="10" name="矩形 9"/>
          <p:cNvSpPr/>
          <p:nvPr/>
        </p:nvSpPr>
        <p:spPr>
          <a:xfrm>
            <a:off x="4533743" y="2347442"/>
            <a:ext cx="3877985" cy="461665"/>
          </a:xfrm>
          <a:prstGeom prst="rect">
            <a:avLst/>
          </a:prstGeom>
          <a:solidFill>
            <a:srgbClr val="0053A3"/>
          </a:solidFill>
        </p:spPr>
        <p:txBody>
          <a:bodyPr wrap="none">
            <a:spAutoFit/>
          </a:bodyPr>
          <a:lstStyle/>
          <a:p>
            <a:r>
              <a:rPr lang="zh-CN" altLang="en-US" sz="2400" b="1">
                <a:solidFill>
                  <a:schemeClr val="bg1"/>
                </a:solidFill>
              </a:rPr>
              <a:t>确定模型类别（协同过滤）</a:t>
            </a:r>
          </a:p>
        </p:txBody>
      </p:sp>
      <p:grpSp>
        <p:nvGrpSpPr>
          <p:cNvPr id="17" name="组合 16"/>
          <p:cNvGrpSpPr/>
          <p:nvPr/>
        </p:nvGrpSpPr>
        <p:grpSpPr>
          <a:xfrm>
            <a:off x="2562604" y="1379085"/>
            <a:ext cx="1382374" cy="479897"/>
            <a:chOff x="4133694" y="2431361"/>
            <a:chExt cx="1370203" cy="479897"/>
          </a:xfrm>
        </p:grpSpPr>
        <p:sp>
          <p:nvSpPr>
            <p:cNvPr id="12" name="矩形 11"/>
            <p:cNvSpPr/>
            <p:nvPr/>
          </p:nvSpPr>
          <p:spPr>
            <a:xfrm>
              <a:off x="4133694" y="2431361"/>
              <a:ext cx="1370203" cy="47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354762" y="2484715"/>
              <a:ext cx="928065" cy="400110"/>
            </a:xfrm>
            <a:prstGeom prst="rect">
              <a:avLst/>
            </a:prstGeom>
          </p:spPr>
          <p:txBody>
            <a:bodyPr wrap="none">
              <a:spAutoFit/>
            </a:bodyPr>
            <a:lstStyle/>
            <a:p>
              <a:pPr algn="ctr"/>
              <a:r>
                <a:rPr lang="zh-CN" altLang="en-US" sz="2000" b="1">
                  <a:solidFill>
                    <a:schemeClr val="bg1"/>
                  </a:solidFill>
                </a:rPr>
                <a:t>数据分析</a:t>
              </a:r>
            </a:p>
          </p:txBody>
        </p:sp>
      </p:grpSp>
      <p:cxnSp>
        <p:nvCxnSpPr>
          <p:cNvPr id="26" name="肘形连接符 25"/>
          <p:cNvCxnSpPr>
            <a:stCxn id="8" idx="2"/>
            <a:endCxn id="9" idx="2"/>
          </p:cNvCxnSpPr>
          <p:nvPr/>
        </p:nvCxnSpPr>
        <p:spPr>
          <a:xfrm rot="5400000" flipH="1" flipV="1">
            <a:off x="6336394" y="-1263517"/>
            <a:ext cx="13462" cy="6178669"/>
          </a:xfrm>
          <a:prstGeom prst="bentConnector3">
            <a:avLst>
              <a:gd name="adj1" fmla="val -1913772"/>
            </a:avLst>
          </a:prstGeom>
          <a:ln w="38100"/>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460035" y="2114372"/>
            <a:ext cx="0" cy="258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773855" y="3310598"/>
            <a:ext cx="4628318"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sz="2000" b="1">
                <a:latin typeface="Times New Roman" panose="02020603050405020304" pitchFamily="18" charset="0"/>
                <a:cs typeface="Times New Roman" panose="02020603050405020304" pitchFamily="18" charset="0"/>
              </a:rPr>
              <a:t>基于用户的协同过滤（</a:t>
            </a:r>
            <a:r>
              <a:rPr lang="en-US" altLang="zh-CN" sz="2000" b="1">
                <a:latin typeface="Times New Roman" panose="02020603050405020304" pitchFamily="18" charset="0"/>
                <a:cs typeface="Times New Roman" panose="02020603050405020304" pitchFamily="18" charset="0"/>
              </a:rPr>
              <a:t>User-based CF</a:t>
            </a:r>
            <a:r>
              <a:rPr lang="zh-CN" altLang="en-US" sz="2000" b="1">
                <a:latin typeface="Times New Roman" panose="02020603050405020304" pitchFamily="18" charset="0"/>
                <a:cs typeface="Times New Roman" panose="02020603050405020304" pitchFamily="18" charset="0"/>
              </a:rPr>
              <a:t>）</a:t>
            </a:r>
          </a:p>
        </p:txBody>
      </p:sp>
      <p:sp>
        <p:nvSpPr>
          <p:cNvPr id="34" name="矩形 33"/>
          <p:cNvSpPr/>
          <p:nvPr/>
        </p:nvSpPr>
        <p:spPr>
          <a:xfrm>
            <a:off x="6797715" y="3310598"/>
            <a:ext cx="4636206"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sz="2000" b="1">
                <a:latin typeface="Times New Roman" panose="02020603050405020304" pitchFamily="18" charset="0"/>
                <a:cs typeface="Times New Roman" panose="02020603050405020304" pitchFamily="18" charset="0"/>
              </a:rPr>
              <a:t>基于物品的协同过滤（</a:t>
            </a:r>
            <a:r>
              <a:rPr lang="en-US" altLang="zh-CN" sz="2000" b="1">
                <a:latin typeface="Times New Roman" panose="02020603050405020304" pitchFamily="18" charset="0"/>
                <a:cs typeface="Times New Roman" panose="02020603050405020304" pitchFamily="18" charset="0"/>
              </a:rPr>
              <a:t>Item-based CF</a:t>
            </a:r>
            <a:r>
              <a:rPr lang="zh-CN" altLang="en-US" sz="2000" b="1">
                <a:latin typeface="Times New Roman" panose="02020603050405020304" pitchFamily="18" charset="0"/>
                <a:cs typeface="Times New Roman" panose="02020603050405020304" pitchFamily="18" charset="0"/>
              </a:rPr>
              <a:t>）</a:t>
            </a:r>
          </a:p>
        </p:txBody>
      </p:sp>
      <p:cxnSp>
        <p:nvCxnSpPr>
          <p:cNvPr id="59" name="直接箭头连接符 58"/>
          <p:cNvCxnSpPr>
            <a:stCxn id="12" idx="3"/>
            <a:endCxn id="3" idx="1"/>
          </p:cNvCxnSpPr>
          <p:nvPr/>
        </p:nvCxnSpPr>
        <p:spPr>
          <a:xfrm>
            <a:off x="3944978" y="1619034"/>
            <a:ext cx="520843"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8" idx="1"/>
            <a:endCxn id="3" idx="3"/>
          </p:cNvCxnSpPr>
          <p:nvPr/>
        </p:nvCxnSpPr>
        <p:spPr>
          <a:xfrm flipH="1">
            <a:off x="8041230" y="1619033"/>
            <a:ext cx="520843" cy="1"/>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0" idx="2"/>
          </p:cNvCxnSpPr>
          <p:nvPr/>
        </p:nvCxnSpPr>
        <p:spPr>
          <a:xfrm>
            <a:off x="6472736" y="2809107"/>
            <a:ext cx="2508" cy="277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肘形连接符 131"/>
          <p:cNvCxnSpPr>
            <a:stCxn id="33" idx="0"/>
            <a:endCxn id="34" idx="0"/>
          </p:cNvCxnSpPr>
          <p:nvPr/>
        </p:nvCxnSpPr>
        <p:spPr>
          <a:xfrm rot="5400000" flipH="1" flipV="1">
            <a:off x="6601916" y="796696"/>
            <a:ext cx="12700" cy="5027804"/>
          </a:xfrm>
          <a:prstGeom prst="bent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5" name="矩形 134"/>
          <p:cNvSpPr/>
          <p:nvPr/>
        </p:nvSpPr>
        <p:spPr>
          <a:xfrm>
            <a:off x="1776006" y="5510612"/>
            <a:ext cx="2798295" cy="707886"/>
          </a:xfrm>
          <a:prstGeom prst="rect">
            <a:avLst/>
          </a:prstGeom>
          <a:solidFill>
            <a:srgbClr val="01532F"/>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zh-CN" altLang="en-US" sz="2000" b="1" dirty="0"/>
              <a:t>文章推荐：基于多路召回的文章协同过滤</a:t>
            </a:r>
          </a:p>
        </p:txBody>
      </p:sp>
      <p:sp>
        <p:nvSpPr>
          <p:cNvPr id="136" name="矩形 135"/>
          <p:cNvSpPr/>
          <p:nvPr/>
        </p:nvSpPr>
        <p:spPr>
          <a:xfrm>
            <a:off x="4736492" y="5510612"/>
            <a:ext cx="3335666" cy="707886"/>
          </a:xfrm>
          <a:prstGeom prst="rect">
            <a:avLst/>
          </a:prstGeom>
          <a:solidFill>
            <a:srgbClr val="01532F"/>
          </a:solidFill>
        </p:spPr>
        <p:style>
          <a:lnRef idx="3">
            <a:schemeClr val="lt1"/>
          </a:lnRef>
          <a:fillRef idx="1">
            <a:schemeClr val="accent3"/>
          </a:fillRef>
          <a:effectRef idx="1">
            <a:schemeClr val="accent3"/>
          </a:effectRef>
          <a:fontRef idx="minor">
            <a:schemeClr val="lt1"/>
          </a:fontRef>
        </p:style>
        <p:txBody>
          <a:bodyPr wrap="square">
            <a:spAutoFit/>
          </a:bodyPr>
          <a:lstStyle/>
          <a:p>
            <a:pPr algn="ctr"/>
            <a:r>
              <a:rPr lang="zh-CN" altLang="en-US" sz="2000" b="1" dirty="0"/>
              <a:t>给每个用户根据物品的协同过滤推荐文章</a:t>
            </a:r>
          </a:p>
        </p:txBody>
      </p:sp>
      <p:sp>
        <p:nvSpPr>
          <p:cNvPr id="137" name="矩形 136"/>
          <p:cNvSpPr/>
          <p:nvPr/>
        </p:nvSpPr>
        <p:spPr>
          <a:xfrm>
            <a:off x="8264519" y="5487683"/>
            <a:ext cx="2159744" cy="707886"/>
          </a:xfrm>
          <a:prstGeom prst="rect">
            <a:avLst/>
          </a:prstGeom>
          <a:solidFill>
            <a:srgbClr val="01532F"/>
          </a:solidFill>
        </p:spPr>
        <p:style>
          <a:lnRef idx="3">
            <a:schemeClr val="lt1"/>
          </a:lnRef>
          <a:fillRef idx="1">
            <a:schemeClr val="accent3"/>
          </a:fillRef>
          <a:effectRef idx="1">
            <a:schemeClr val="accent3"/>
          </a:effectRef>
          <a:fontRef idx="minor">
            <a:schemeClr val="lt1"/>
          </a:fontRef>
        </p:style>
        <p:txBody>
          <a:bodyPr wrap="square">
            <a:spAutoFit/>
          </a:bodyPr>
          <a:lstStyle/>
          <a:p>
            <a:pPr algn="ctr"/>
            <a:r>
              <a:rPr lang="zh-CN" altLang="en-US" sz="2000" b="1" dirty="0"/>
              <a:t>将找回字典转换成</a:t>
            </a:r>
            <a:r>
              <a:rPr lang="en-US" altLang="zh-CN" sz="2000" b="1" dirty="0"/>
              <a:t>df</a:t>
            </a:r>
          </a:p>
        </p:txBody>
      </p:sp>
      <p:sp>
        <p:nvSpPr>
          <p:cNvPr id="138" name="矩形 137"/>
          <p:cNvSpPr/>
          <p:nvPr/>
        </p:nvSpPr>
        <p:spPr>
          <a:xfrm>
            <a:off x="10634798" y="5471077"/>
            <a:ext cx="1316427" cy="707886"/>
          </a:xfrm>
          <a:prstGeom prst="rect">
            <a:avLst/>
          </a:prstGeom>
          <a:solidFill>
            <a:srgbClr val="01532F"/>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zh-CN" altLang="en-US" sz="2000" b="1" dirty="0"/>
              <a:t>生成提交文件</a:t>
            </a:r>
          </a:p>
        </p:txBody>
      </p:sp>
      <p:cxnSp>
        <p:nvCxnSpPr>
          <p:cNvPr id="141" name="肘形连接符 140"/>
          <p:cNvCxnSpPr/>
          <p:nvPr/>
        </p:nvCxnSpPr>
        <p:spPr>
          <a:xfrm rot="5400000" flipH="1" flipV="1">
            <a:off x="7092649" y="1305086"/>
            <a:ext cx="79070" cy="8411052"/>
          </a:xfrm>
          <a:prstGeom prst="bentConnector3">
            <a:avLst>
              <a:gd name="adj1" fmla="val 38911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6460035" y="5069500"/>
            <a:ext cx="12701" cy="441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a:endCxn id="137" idx="0"/>
          </p:cNvCxnSpPr>
          <p:nvPr/>
        </p:nvCxnSpPr>
        <p:spPr>
          <a:xfrm>
            <a:off x="9344391" y="5251575"/>
            <a:ext cx="0" cy="2361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4" name="肘形连接符 153"/>
          <p:cNvCxnSpPr>
            <a:stCxn id="33" idx="2"/>
            <a:endCxn id="34" idx="2"/>
          </p:cNvCxnSpPr>
          <p:nvPr/>
        </p:nvCxnSpPr>
        <p:spPr>
          <a:xfrm rot="16200000" flipH="1">
            <a:off x="6601916" y="1196806"/>
            <a:ext cx="12700" cy="5027804"/>
          </a:xfrm>
          <a:prstGeom prst="bentConnector3">
            <a:avLst>
              <a:gd name="adj1" fmla="val 130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p:cNvSpPr txBox="1"/>
          <p:nvPr/>
        </p:nvSpPr>
        <p:spPr>
          <a:xfrm>
            <a:off x="367990" y="1382376"/>
            <a:ext cx="1467068" cy="400110"/>
          </a:xfrm>
          <a:prstGeom prst="rect">
            <a:avLst/>
          </a:prstGeom>
          <a:noFill/>
        </p:spPr>
        <p:txBody>
          <a:bodyPr wrap="none" rtlCol="0">
            <a:spAutoFit/>
          </a:bodyPr>
          <a:lstStyle/>
          <a:p>
            <a:r>
              <a:rPr lang="zh-CN" altLang="en-US" sz="2000" b="1">
                <a:solidFill>
                  <a:srgbClr val="C00000"/>
                </a:solidFill>
              </a:rPr>
              <a:t>素材分析：</a:t>
            </a:r>
          </a:p>
        </p:txBody>
      </p:sp>
      <p:sp>
        <p:nvSpPr>
          <p:cNvPr id="165" name="文本框 164"/>
          <p:cNvSpPr txBox="1"/>
          <p:nvPr/>
        </p:nvSpPr>
        <p:spPr>
          <a:xfrm>
            <a:off x="367990" y="2472781"/>
            <a:ext cx="1467068" cy="400110"/>
          </a:xfrm>
          <a:prstGeom prst="rect">
            <a:avLst/>
          </a:prstGeom>
          <a:noFill/>
        </p:spPr>
        <p:txBody>
          <a:bodyPr wrap="none" rtlCol="0">
            <a:spAutoFit/>
          </a:bodyPr>
          <a:lstStyle/>
          <a:p>
            <a:r>
              <a:rPr lang="zh-CN" altLang="en-US" sz="2000" b="1">
                <a:solidFill>
                  <a:srgbClr val="C00000"/>
                </a:solidFill>
              </a:rPr>
              <a:t>模型确定：</a:t>
            </a:r>
          </a:p>
        </p:txBody>
      </p:sp>
      <p:sp>
        <p:nvSpPr>
          <p:cNvPr id="167" name="文本框 166"/>
          <p:cNvSpPr txBox="1"/>
          <p:nvPr/>
        </p:nvSpPr>
        <p:spPr>
          <a:xfrm>
            <a:off x="351819" y="3398607"/>
            <a:ext cx="1467068" cy="400110"/>
          </a:xfrm>
          <a:prstGeom prst="rect">
            <a:avLst/>
          </a:prstGeom>
          <a:noFill/>
        </p:spPr>
        <p:txBody>
          <a:bodyPr wrap="none" rtlCol="0">
            <a:spAutoFit/>
          </a:bodyPr>
          <a:lstStyle/>
          <a:p>
            <a:r>
              <a:rPr lang="zh-CN" altLang="en-US" sz="2000" b="1">
                <a:solidFill>
                  <a:srgbClr val="C00000"/>
                </a:solidFill>
              </a:rPr>
              <a:t>模型类别：</a:t>
            </a:r>
          </a:p>
        </p:txBody>
      </p:sp>
      <p:sp>
        <p:nvSpPr>
          <p:cNvPr id="168" name="文本框 167"/>
          <p:cNvSpPr txBox="1"/>
          <p:nvPr/>
        </p:nvSpPr>
        <p:spPr>
          <a:xfrm>
            <a:off x="354883" y="5717970"/>
            <a:ext cx="1467068" cy="400110"/>
          </a:xfrm>
          <a:prstGeom prst="rect">
            <a:avLst/>
          </a:prstGeom>
          <a:noFill/>
        </p:spPr>
        <p:txBody>
          <a:bodyPr wrap="none" rtlCol="0">
            <a:spAutoFit/>
          </a:bodyPr>
          <a:lstStyle/>
          <a:p>
            <a:r>
              <a:rPr lang="zh-CN" altLang="en-US" sz="2000" b="1">
                <a:solidFill>
                  <a:srgbClr val="C00000"/>
                </a:solidFill>
              </a:rPr>
              <a:t>结果分析：</a:t>
            </a:r>
          </a:p>
        </p:txBody>
      </p:sp>
      <p:sp>
        <p:nvSpPr>
          <p:cNvPr id="173" name="矩形 172"/>
          <p:cNvSpPr/>
          <p:nvPr/>
        </p:nvSpPr>
        <p:spPr>
          <a:xfrm>
            <a:off x="2471966" y="4259199"/>
            <a:ext cx="2209751"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altLang="zh-CN" sz="2000" b="1" dirty="0">
                <a:solidFill>
                  <a:schemeClr val="bg1"/>
                </a:solidFill>
                <a:latin typeface="Times New Roman" panose="02020603050405020304" pitchFamily="18" charset="0"/>
              </a:rPr>
              <a:t>1.</a:t>
            </a:r>
            <a:r>
              <a:rPr lang="zh-CN" altLang="en-US" sz="2000" b="1" dirty="0">
                <a:solidFill>
                  <a:schemeClr val="bg1"/>
                </a:solidFill>
                <a:latin typeface="Times New Roman" panose="02020603050405020304" pitchFamily="18" charset="0"/>
              </a:rPr>
              <a:t>不同特征处理用户和新闻数据</a:t>
            </a:r>
          </a:p>
        </p:txBody>
      </p:sp>
      <p:sp>
        <p:nvSpPr>
          <p:cNvPr id="174" name="矩形 173"/>
          <p:cNvSpPr/>
          <p:nvPr/>
        </p:nvSpPr>
        <p:spPr>
          <a:xfrm>
            <a:off x="5120304" y="4255178"/>
            <a:ext cx="251583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altLang="zh-CN" sz="2000" b="1" dirty="0">
                <a:solidFill>
                  <a:schemeClr val="bg1"/>
                </a:solidFill>
                <a:latin typeface="Times New Roman" panose="02020603050405020304" pitchFamily="18" charset="0"/>
              </a:rPr>
              <a:t>2.</a:t>
            </a:r>
            <a:r>
              <a:rPr lang="zh-CN" altLang="en-US" sz="2000" b="1" dirty="0">
                <a:solidFill>
                  <a:schemeClr val="bg1"/>
                </a:solidFill>
                <a:latin typeface="Times New Roman" panose="02020603050405020304" pitchFamily="18" charset="0"/>
              </a:rPr>
              <a:t> 找到相似用户或新闻</a:t>
            </a:r>
          </a:p>
        </p:txBody>
      </p:sp>
      <p:sp>
        <p:nvSpPr>
          <p:cNvPr id="175" name="矩形 174"/>
          <p:cNvSpPr/>
          <p:nvPr/>
        </p:nvSpPr>
        <p:spPr>
          <a:xfrm>
            <a:off x="8003915" y="4259199"/>
            <a:ext cx="2510858"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altLang="zh-CN" sz="2000" b="1" dirty="0">
                <a:solidFill>
                  <a:schemeClr val="bg1"/>
                </a:solidFill>
                <a:latin typeface="Times New Roman" panose="02020603050405020304" pitchFamily="18" charset="0"/>
              </a:rPr>
              <a:t>3.</a:t>
            </a:r>
            <a:r>
              <a:rPr lang="zh-CN" altLang="en-US" sz="2000" b="1" dirty="0">
                <a:solidFill>
                  <a:schemeClr val="bg1"/>
                </a:solidFill>
                <a:latin typeface="Times New Roman" panose="02020603050405020304" pitchFamily="18" charset="0"/>
              </a:rPr>
              <a:t> 计算相似度并采用多路召回方式排序</a:t>
            </a:r>
          </a:p>
        </p:txBody>
      </p:sp>
      <p:sp>
        <p:nvSpPr>
          <p:cNvPr id="176" name="矩形 175"/>
          <p:cNvSpPr/>
          <p:nvPr/>
        </p:nvSpPr>
        <p:spPr>
          <a:xfrm>
            <a:off x="2278608" y="4161885"/>
            <a:ext cx="8331200" cy="958287"/>
          </a:xfrm>
          <a:prstGeom prst="rect">
            <a:avLst/>
          </a:prstGeom>
          <a:noFill/>
          <a:ln>
            <a:solidFill>
              <a:srgbClr val="0053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7" name="直接箭头连接符 176"/>
          <p:cNvCxnSpPr>
            <a:stCxn id="173" idx="3"/>
            <a:endCxn id="174" idx="1"/>
          </p:cNvCxnSpPr>
          <p:nvPr/>
        </p:nvCxnSpPr>
        <p:spPr>
          <a:xfrm flipV="1">
            <a:off x="4681717" y="4609121"/>
            <a:ext cx="438587" cy="402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174" idx="3"/>
            <a:endCxn id="175" idx="1"/>
          </p:cNvCxnSpPr>
          <p:nvPr/>
        </p:nvCxnSpPr>
        <p:spPr>
          <a:xfrm>
            <a:off x="7636134" y="4609121"/>
            <a:ext cx="367781" cy="402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79" name="文本框 178"/>
          <p:cNvSpPr txBox="1"/>
          <p:nvPr/>
        </p:nvSpPr>
        <p:spPr>
          <a:xfrm>
            <a:off x="388320" y="4392034"/>
            <a:ext cx="1467068" cy="400110"/>
          </a:xfrm>
          <a:prstGeom prst="rect">
            <a:avLst/>
          </a:prstGeom>
          <a:noFill/>
        </p:spPr>
        <p:txBody>
          <a:bodyPr wrap="none" rtlCol="0">
            <a:spAutoFit/>
          </a:bodyPr>
          <a:lstStyle/>
          <a:p>
            <a:r>
              <a:rPr lang="zh-CN" altLang="en-US" sz="2000" b="1">
                <a:solidFill>
                  <a:srgbClr val="C00000"/>
                </a:solidFill>
              </a:rPr>
              <a:t>建模步骤：</a:t>
            </a:r>
          </a:p>
        </p:txBody>
      </p:sp>
      <p:cxnSp>
        <p:nvCxnSpPr>
          <p:cNvPr id="180" name="直接箭头连接符 179"/>
          <p:cNvCxnSpPr/>
          <p:nvPr/>
        </p:nvCxnSpPr>
        <p:spPr>
          <a:xfrm>
            <a:off x="6487572" y="3864258"/>
            <a:ext cx="2508" cy="277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40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746800" y="1651538"/>
            <a:ext cx="5118100" cy="46744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矩形 1"/>
          <p:cNvSpPr/>
          <p:nvPr/>
        </p:nvSpPr>
        <p:spPr>
          <a:xfrm>
            <a:off x="391601" y="1651538"/>
            <a:ext cx="5811599" cy="46349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文本框 10"/>
          <p:cNvSpPr txBox="1"/>
          <p:nvPr/>
        </p:nvSpPr>
        <p:spPr>
          <a:xfrm>
            <a:off x="889045" y="225365"/>
            <a:ext cx="7609227" cy="523220"/>
          </a:xfrm>
          <a:prstGeom prst="rect">
            <a:avLst/>
          </a:prstGeom>
          <a:noFill/>
        </p:spPr>
        <p:txBody>
          <a:bodyPr wrap="square" rtlCol="0">
            <a:spAutoFit/>
          </a:bodyPr>
          <a:lstStyle/>
          <a:p>
            <a:r>
              <a:rPr lang="zh-CN" altLang="en-US" sz="2800" b="1"/>
              <a:t>数据分析</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
        <p:nvSpPr>
          <p:cNvPr id="24" name="矩形 23"/>
          <p:cNvSpPr/>
          <p:nvPr/>
        </p:nvSpPr>
        <p:spPr>
          <a:xfrm>
            <a:off x="391601" y="2430219"/>
            <a:ext cx="5868000" cy="504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0">
              <a:lnSpc>
                <a:spcPct val="125000"/>
              </a:lnSpc>
            </a:pPr>
            <a:r>
              <a:rPr lang="en-US" altLang="zh-CN" sz="2000" dirty="0">
                <a:solidFill>
                  <a:prstClr val="black"/>
                </a:solidFill>
                <a:latin typeface="Times New Roman" panose="02020603050405020304" pitchFamily="18" charset="0"/>
                <a:cs typeface="Times New Roman" panose="02020603050405020304" pitchFamily="18" charset="0"/>
              </a:rPr>
              <a:t>b. </a:t>
            </a:r>
            <a:r>
              <a:rPr lang="en-US" altLang="zh-CN" sz="2000" dirty="0" err="1">
                <a:solidFill>
                  <a:prstClr val="black"/>
                </a:solidFill>
                <a:latin typeface="Times New Roman" panose="02020603050405020304" pitchFamily="18" charset="0"/>
                <a:cs typeface="Times New Roman" panose="02020603050405020304" pitchFamily="18" charset="0"/>
              </a:rPr>
              <a:t>click_article_id</a:t>
            </a:r>
            <a:r>
              <a:rPr lang="en-US" altLang="zh-CN" sz="2000" dirty="0">
                <a:solidFill>
                  <a:prstClr val="black"/>
                </a:solidFill>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cs typeface="Times New Roman" panose="02020603050405020304" pitchFamily="18" charset="0"/>
              </a:rPr>
              <a:t>用户点击的文章</a:t>
            </a:r>
            <a:r>
              <a:rPr lang="zh-CN" altLang="en-US" sz="2000">
                <a:solidFill>
                  <a:prstClr val="black"/>
                </a:solidFill>
                <a:latin typeface="Times New Roman" panose="02020603050405020304" pitchFamily="18" charset="0"/>
                <a:cs typeface="Times New Roman" panose="02020603050405020304" pitchFamily="18" charset="0"/>
              </a:rPr>
              <a:t>唯一标识</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sp>
        <p:nvSpPr>
          <p:cNvPr id="26" name="矩形 25"/>
          <p:cNvSpPr/>
          <p:nvPr/>
        </p:nvSpPr>
        <p:spPr>
          <a:xfrm>
            <a:off x="391601" y="3034357"/>
            <a:ext cx="5868000" cy="504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000" dirty="0">
                <a:solidFill>
                  <a:prstClr val="black"/>
                </a:solidFill>
                <a:latin typeface="Times New Roman" panose="02020603050405020304" pitchFamily="18" charset="0"/>
                <a:cs typeface="Times New Roman" panose="02020603050405020304" pitchFamily="18" charset="0"/>
              </a:rPr>
              <a:t>c. </a:t>
            </a:r>
            <a:r>
              <a:rPr lang="en-US" altLang="zh-CN" sz="2000" dirty="0" err="1">
                <a:solidFill>
                  <a:prstClr val="black"/>
                </a:solidFill>
                <a:latin typeface="Times New Roman" panose="02020603050405020304" pitchFamily="18" charset="0"/>
                <a:cs typeface="Times New Roman" panose="02020603050405020304" pitchFamily="18" charset="0"/>
              </a:rPr>
              <a:t>click_timestamp</a:t>
            </a:r>
            <a:r>
              <a:rPr lang="en-US" altLang="zh-CN" sz="2000" dirty="0">
                <a:solidFill>
                  <a:prstClr val="black"/>
                </a:solidFill>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cs typeface="Times New Roman" panose="02020603050405020304" pitchFamily="18" charset="0"/>
              </a:rPr>
              <a:t>用户点击文章时的时间戳</a:t>
            </a:r>
          </a:p>
        </p:txBody>
      </p:sp>
      <p:sp>
        <p:nvSpPr>
          <p:cNvPr id="27" name="矩形 26"/>
          <p:cNvSpPr/>
          <p:nvPr/>
        </p:nvSpPr>
        <p:spPr>
          <a:xfrm>
            <a:off x="391601" y="3600990"/>
            <a:ext cx="5868000" cy="504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000" dirty="0">
                <a:solidFill>
                  <a:prstClr val="black"/>
                </a:solidFill>
                <a:latin typeface="Times New Roman" panose="02020603050405020304" pitchFamily="18" charset="0"/>
                <a:cs typeface="Times New Roman" panose="02020603050405020304" pitchFamily="18" charset="0"/>
              </a:rPr>
              <a:t>d. </a:t>
            </a:r>
            <a:r>
              <a:rPr lang="en-US" altLang="zh-CN" sz="2000" dirty="0" err="1">
                <a:solidFill>
                  <a:prstClr val="black"/>
                </a:solidFill>
                <a:latin typeface="Times New Roman" panose="02020603050405020304" pitchFamily="18" charset="0"/>
                <a:cs typeface="Times New Roman" panose="02020603050405020304" pitchFamily="18" charset="0"/>
              </a:rPr>
              <a:t>click_environment</a:t>
            </a:r>
            <a:r>
              <a:rPr lang="en-US" altLang="zh-CN" sz="2000" dirty="0">
                <a:solidFill>
                  <a:prstClr val="black"/>
                </a:solidFill>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cs typeface="Times New Roman" panose="02020603050405020304" pitchFamily="18" charset="0"/>
              </a:rPr>
              <a:t>用户点击文章的环境</a:t>
            </a:r>
          </a:p>
        </p:txBody>
      </p:sp>
      <p:sp>
        <p:nvSpPr>
          <p:cNvPr id="28" name="矩形 27"/>
          <p:cNvSpPr/>
          <p:nvPr/>
        </p:nvSpPr>
        <p:spPr>
          <a:xfrm>
            <a:off x="391601" y="4191412"/>
            <a:ext cx="5868000" cy="504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000" dirty="0">
                <a:solidFill>
                  <a:prstClr val="black"/>
                </a:solidFill>
                <a:latin typeface="Times New Roman" panose="02020603050405020304" pitchFamily="18" charset="0"/>
                <a:cs typeface="Times New Roman" panose="02020603050405020304" pitchFamily="18" charset="0"/>
              </a:rPr>
              <a:t>e. </a:t>
            </a:r>
            <a:r>
              <a:rPr lang="en-US" altLang="zh-CN" sz="2000" dirty="0" err="1">
                <a:solidFill>
                  <a:prstClr val="black"/>
                </a:solidFill>
                <a:latin typeface="Times New Roman" panose="02020603050405020304" pitchFamily="18" charset="0"/>
                <a:cs typeface="Times New Roman" panose="02020603050405020304" pitchFamily="18" charset="0"/>
              </a:rPr>
              <a:t>click_deviceGroup</a:t>
            </a:r>
            <a:r>
              <a:rPr lang="en-US" altLang="zh-CN" sz="2000" dirty="0">
                <a:solidFill>
                  <a:prstClr val="black"/>
                </a:solidFill>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cs typeface="Times New Roman" panose="02020603050405020304" pitchFamily="18" charset="0"/>
              </a:rPr>
              <a:t>用户点击文章的设备组</a:t>
            </a:r>
          </a:p>
        </p:txBody>
      </p:sp>
      <p:sp>
        <p:nvSpPr>
          <p:cNvPr id="33" name="矩形 32"/>
          <p:cNvSpPr/>
          <p:nvPr/>
        </p:nvSpPr>
        <p:spPr>
          <a:xfrm>
            <a:off x="391601" y="4828350"/>
            <a:ext cx="5868000" cy="504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000" dirty="0">
                <a:solidFill>
                  <a:prstClr val="black"/>
                </a:solidFill>
                <a:latin typeface="Times New Roman" panose="02020603050405020304" pitchFamily="18" charset="0"/>
                <a:cs typeface="Times New Roman" panose="02020603050405020304" pitchFamily="18" charset="0"/>
              </a:rPr>
              <a:t>f. </a:t>
            </a:r>
            <a:r>
              <a:rPr lang="en-US" altLang="zh-CN" sz="2000" dirty="0" err="1">
                <a:solidFill>
                  <a:prstClr val="black"/>
                </a:solidFill>
                <a:latin typeface="Times New Roman" panose="02020603050405020304" pitchFamily="18" charset="0"/>
                <a:cs typeface="Times New Roman" panose="02020603050405020304" pitchFamily="18" charset="0"/>
              </a:rPr>
              <a:t>click_region</a:t>
            </a:r>
            <a:r>
              <a:rPr lang="en-US" altLang="zh-CN" sz="2000" dirty="0">
                <a:solidFill>
                  <a:prstClr val="black"/>
                </a:solidFill>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cs typeface="Times New Roman" panose="02020603050405020304" pitchFamily="18" charset="0"/>
              </a:rPr>
              <a:t>用户点击文章时所在的区域</a:t>
            </a:r>
          </a:p>
        </p:txBody>
      </p:sp>
      <p:sp>
        <p:nvSpPr>
          <p:cNvPr id="35" name="矩形 34"/>
          <p:cNvSpPr/>
          <p:nvPr/>
        </p:nvSpPr>
        <p:spPr>
          <a:xfrm>
            <a:off x="391601" y="1835382"/>
            <a:ext cx="5755199" cy="504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000" dirty="0">
                <a:solidFill>
                  <a:prstClr val="black"/>
                </a:solidFill>
                <a:latin typeface="Times New Roman" panose="02020603050405020304" pitchFamily="18" charset="0"/>
                <a:cs typeface="Times New Roman" panose="02020603050405020304" pitchFamily="18" charset="0"/>
              </a:rPr>
              <a:t>a. </a:t>
            </a:r>
            <a:r>
              <a:rPr lang="en-US" altLang="zh-CN" sz="2000" dirty="0" err="1">
                <a:solidFill>
                  <a:prstClr val="black"/>
                </a:solidFill>
                <a:latin typeface="Times New Roman" panose="02020603050405020304" pitchFamily="18" charset="0"/>
                <a:cs typeface="Times New Roman" panose="02020603050405020304" pitchFamily="18" charset="0"/>
              </a:rPr>
              <a:t>user_id</a:t>
            </a:r>
            <a:r>
              <a:rPr lang="en-US" altLang="zh-CN" sz="2000" dirty="0">
                <a:solidFill>
                  <a:prstClr val="black"/>
                </a:solidFill>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cs typeface="Times New Roman" panose="02020603050405020304" pitchFamily="18" charset="0"/>
              </a:rPr>
              <a:t>用户的唯一标识</a:t>
            </a:r>
          </a:p>
        </p:txBody>
      </p:sp>
      <p:sp>
        <p:nvSpPr>
          <p:cNvPr id="14" name="矩形 13">
            <a:extLst>
              <a:ext uri="{FF2B5EF4-FFF2-40B4-BE49-F238E27FC236}">
                <a16:creationId xmlns:a16="http://schemas.microsoft.com/office/drawing/2014/main" id="{3CFAB941-9C9E-4244-B3E6-B3BEA13FF9CC}"/>
              </a:ext>
            </a:extLst>
          </p:cNvPr>
          <p:cNvSpPr/>
          <p:nvPr/>
        </p:nvSpPr>
        <p:spPr>
          <a:xfrm>
            <a:off x="335200" y="5465288"/>
            <a:ext cx="5868000" cy="504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000" dirty="0">
                <a:solidFill>
                  <a:prstClr val="black"/>
                </a:solidFill>
                <a:latin typeface="Times New Roman" panose="02020603050405020304" pitchFamily="18" charset="0"/>
                <a:cs typeface="Times New Roman" panose="02020603050405020304" pitchFamily="18" charset="0"/>
              </a:rPr>
              <a:t>g. </a:t>
            </a:r>
            <a:r>
              <a:rPr lang="en-US" altLang="zh-CN" sz="2000" dirty="0" err="1">
                <a:solidFill>
                  <a:prstClr val="black"/>
                </a:solidFill>
                <a:latin typeface="Times New Roman" panose="02020603050405020304" pitchFamily="18" charset="0"/>
                <a:cs typeface="Times New Roman" panose="02020603050405020304" pitchFamily="18" charset="0"/>
              </a:rPr>
              <a:t>click_referrer_type</a:t>
            </a:r>
            <a:r>
              <a:rPr lang="en-US" altLang="zh-CN" sz="2000" dirty="0">
                <a:solidFill>
                  <a:prstClr val="black"/>
                </a:solidFill>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cs typeface="Times New Roman" panose="02020603050405020304" pitchFamily="18" charset="0"/>
              </a:rPr>
              <a:t>用户点击文章时，文章的来源</a:t>
            </a:r>
          </a:p>
        </p:txBody>
      </p:sp>
      <p:sp>
        <p:nvSpPr>
          <p:cNvPr id="15" name="文本框 14"/>
          <p:cNvSpPr txBox="1"/>
          <p:nvPr/>
        </p:nvSpPr>
        <p:spPr>
          <a:xfrm>
            <a:off x="391601" y="1031365"/>
            <a:ext cx="5412300" cy="461665"/>
          </a:xfrm>
          <a:prstGeom prst="rect">
            <a:avLst/>
          </a:prstGeom>
          <a:noFill/>
        </p:spPr>
        <p:txBody>
          <a:bodyPr wrap="square" rtlCol="0">
            <a:spAutoFit/>
          </a:bodyPr>
          <a:lstStyle/>
          <a:p>
            <a:pPr marL="457200" indent="-457200">
              <a:buFont typeface="Wingdings" panose="05000000000000000000" pitchFamily="2" charset="2"/>
              <a:buChar char="n"/>
            </a:pPr>
            <a:r>
              <a:rPr lang="zh-CN" altLang="en-US" sz="2400" b="1" dirty="0">
                <a:latin typeface="微软雅黑" panose="020B0503020204020204" pitchFamily="34" charset="-122"/>
              </a:rPr>
              <a:t>分析用户点击日志文件的组成要素</a:t>
            </a:r>
          </a:p>
        </p:txBody>
      </p:sp>
      <p:sp>
        <p:nvSpPr>
          <p:cNvPr id="16" name="文本框 15"/>
          <p:cNvSpPr txBox="1"/>
          <p:nvPr/>
        </p:nvSpPr>
        <p:spPr>
          <a:xfrm>
            <a:off x="7182804" y="969229"/>
            <a:ext cx="3843677" cy="461665"/>
          </a:xfrm>
          <a:prstGeom prst="rect">
            <a:avLst/>
          </a:prstGeom>
          <a:noFill/>
        </p:spPr>
        <p:txBody>
          <a:bodyPr wrap="square" rtlCol="0">
            <a:spAutoFit/>
          </a:bodyPr>
          <a:lstStyle/>
          <a:p>
            <a:pPr marL="457200" indent="-457200">
              <a:buFont typeface="Wingdings" panose="05000000000000000000" pitchFamily="2" charset="2"/>
              <a:buChar char="n"/>
            </a:pPr>
            <a:r>
              <a:rPr lang="zh-CN" altLang="en-US" sz="2400" b="1" dirty="0">
                <a:latin typeface="微软雅黑" panose="020B0503020204020204" pitchFamily="34" charset="-122"/>
              </a:rPr>
              <a:t>分析新闻文章信息</a:t>
            </a:r>
          </a:p>
        </p:txBody>
      </p:sp>
      <p:sp>
        <p:nvSpPr>
          <p:cNvPr id="18" name="矩形 17"/>
          <p:cNvSpPr/>
          <p:nvPr/>
        </p:nvSpPr>
        <p:spPr>
          <a:xfrm>
            <a:off x="7055850" y="2934219"/>
            <a:ext cx="4500000" cy="432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400" dirty="0">
                <a:solidFill>
                  <a:prstClr val="black"/>
                </a:solidFill>
                <a:latin typeface="Times New Roman" panose="02020603050405020304" pitchFamily="18" charset="0"/>
                <a:cs typeface="Times New Roman" panose="02020603050405020304" pitchFamily="18" charset="0"/>
              </a:rPr>
              <a:t>b. </a:t>
            </a:r>
            <a:r>
              <a:rPr lang="en-US" altLang="zh-CN" sz="2400" dirty="0" err="1">
                <a:solidFill>
                  <a:prstClr val="black"/>
                </a:solidFill>
                <a:latin typeface="Times New Roman" panose="02020603050405020304" pitchFamily="18" charset="0"/>
                <a:cs typeface="Times New Roman" panose="02020603050405020304" pitchFamily="18" charset="0"/>
              </a:rPr>
              <a:t>category_id</a:t>
            </a:r>
            <a:r>
              <a:rPr lang="zh-CN" altLang="en-US" sz="2400" dirty="0">
                <a:solidFill>
                  <a:prstClr val="black"/>
                </a:solidFill>
                <a:latin typeface="Times New Roman" panose="02020603050405020304" pitchFamily="18" charset="0"/>
                <a:cs typeface="Times New Roman" panose="02020603050405020304" pitchFamily="18" charset="0"/>
              </a:rPr>
              <a:t>：文章类别</a:t>
            </a:r>
            <a:r>
              <a:rPr lang="en-US" altLang="zh-CN" sz="2400" dirty="0">
                <a:solidFill>
                  <a:prstClr val="black"/>
                </a:solidFill>
                <a:latin typeface="Times New Roman" panose="02020603050405020304" pitchFamily="18" charset="0"/>
                <a:cs typeface="Times New Roman" panose="02020603050405020304" pitchFamily="18" charset="0"/>
              </a:rPr>
              <a:t>ID</a:t>
            </a:r>
            <a:endParaRPr lang="zh-CN" altLang="en-US" sz="2400" dirty="0">
              <a:solidFill>
                <a:prstClr val="black"/>
              </a:solidFill>
              <a:latin typeface="Times New Roman" panose="02020603050405020304" pitchFamily="18" charset="0"/>
              <a:cs typeface="Times New Roman" panose="02020603050405020304" pitchFamily="18" charset="0"/>
            </a:endParaRPr>
          </a:p>
        </p:txBody>
      </p:sp>
      <p:sp>
        <p:nvSpPr>
          <p:cNvPr id="19" name="矩形 18"/>
          <p:cNvSpPr/>
          <p:nvPr/>
        </p:nvSpPr>
        <p:spPr>
          <a:xfrm>
            <a:off x="7055850" y="3709068"/>
            <a:ext cx="4500000" cy="432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400" dirty="0">
                <a:solidFill>
                  <a:prstClr val="black"/>
                </a:solidFill>
                <a:latin typeface="Times New Roman" panose="02020603050405020304" pitchFamily="18" charset="0"/>
                <a:cs typeface="Times New Roman" panose="02020603050405020304" pitchFamily="18" charset="0"/>
              </a:rPr>
              <a:t>c. </a:t>
            </a:r>
            <a:r>
              <a:rPr lang="en-US" altLang="zh-CN" sz="2400" dirty="0" err="1">
                <a:solidFill>
                  <a:prstClr val="black"/>
                </a:solidFill>
                <a:latin typeface="Times New Roman" panose="02020603050405020304" pitchFamily="18" charset="0"/>
                <a:cs typeface="Times New Roman" panose="02020603050405020304" pitchFamily="18" charset="0"/>
              </a:rPr>
              <a:t>created_at_ts</a:t>
            </a:r>
            <a:r>
              <a:rPr lang="zh-CN" altLang="en-US" sz="2400" dirty="0">
                <a:solidFill>
                  <a:prstClr val="black"/>
                </a:solidFill>
                <a:latin typeface="Times New Roman" panose="02020603050405020304" pitchFamily="18" charset="0"/>
                <a:cs typeface="Times New Roman" panose="02020603050405020304" pitchFamily="18" charset="0"/>
              </a:rPr>
              <a:t>：文章创建信息</a:t>
            </a:r>
          </a:p>
        </p:txBody>
      </p:sp>
      <p:sp>
        <p:nvSpPr>
          <p:cNvPr id="20" name="矩形 19"/>
          <p:cNvSpPr/>
          <p:nvPr/>
        </p:nvSpPr>
        <p:spPr>
          <a:xfrm>
            <a:off x="7055850" y="2175733"/>
            <a:ext cx="4500000" cy="432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400" dirty="0">
                <a:solidFill>
                  <a:prstClr val="black"/>
                </a:solidFill>
                <a:latin typeface="Times New Roman" panose="02020603050405020304" pitchFamily="18" charset="0"/>
                <a:cs typeface="Times New Roman" panose="02020603050405020304" pitchFamily="18" charset="0"/>
              </a:rPr>
              <a:t>a.</a:t>
            </a:r>
            <a:r>
              <a:rPr lang="fr-FR" altLang="zh-CN" sz="2400" dirty="0">
                <a:solidFill>
                  <a:prstClr val="black"/>
                </a:solidFill>
                <a:latin typeface="Times New Roman" panose="02020603050405020304" pitchFamily="18" charset="0"/>
                <a:cs typeface="Times New Roman" panose="02020603050405020304" pitchFamily="18" charset="0"/>
              </a:rPr>
              <a:t> click_article_id</a:t>
            </a:r>
            <a:r>
              <a:rPr lang="zh-CN" altLang="fr-FR" sz="2400" dirty="0">
                <a:solidFill>
                  <a:prstClr val="black"/>
                </a:solidFill>
                <a:latin typeface="Times New Roman" panose="02020603050405020304" pitchFamily="18" charset="0"/>
                <a:cs typeface="Times New Roman" panose="02020603050405020304" pitchFamily="18" charset="0"/>
              </a:rPr>
              <a:t>：文章</a:t>
            </a:r>
            <a:r>
              <a:rPr lang="fr-FR" altLang="zh-CN" sz="2400" dirty="0">
                <a:solidFill>
                  <a:prstClr val="black"/>
                </a:solidFill>
                <a:latin typeface="Times New Roman" panose="02020603050405020304" pitchFamily="18" charset="0"/>
                <a:cs typeface="Times New Roman" panose="02020603050405020304" pitchFamily="18" charset="0"/>
              </a:rPr>
              <a:t>ID</a:t>
            </a:r>
            <a:endParaRPr lang="zh-CN" altLang="en-US" sz="2400" dirty="0">
              <a:solidFill>
                <a:prstClr val="black"/>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3CFAB941-9C9E-4244-B3E6-B3BEA13FF9CC}"/>
              </a:ext>
            </a:extLst>
          </p:cNvPr>
          <p:cNvSpPr/>
          <p:nvPr/>
        </p:nvSpPr>
        <p:spPr>
          <a:xfrm>
            <a:off x="7056925" y="4479412"/>
            <a:ext cx="4500000" cy="432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25000"/>
              </a:lnSpc>
            </a:pPr>
            <a:r>
              <a:rPr lang="en-US" altLang="zh-CN" sz="2400" dirty="0">
                <a:solidFill>
                  <a:prstClr val="black"/>
                </a:solidFill>
                <a:latin typeface="Times New Roman" panose="02020603050405020304" pitchFamily="18" charset="0"/>
                <a:cs typeface="Times New Roman" panose="02020603050405020304" pitchFamily="18" charset="0"/>
              </a:rPr>
              <a:t>d. </a:t>
            </a:r>
            <a:r>
              <a:rPr lang="en-US" altLang="zh-CN" sz="2400" dirty="0" err="1">
                <a:solidFill>
                  <a:prstClr val="black"/>
                </a:solidFill>
                <a:latin typeface="Times New Roman" panose="02020603050405020304" pitchFamily="18" charset="0"/>
                <a:cs typeface="Times New Roman" panose="02020603050405020304" pitchFamily="18" charset="0"/>
              </a:rPr>
              <a:t>words_count</a:t>
            </a:r>
            <a:r>
              <a:rPr lang="zh-CN" altLang="en-US" sz="2400" dirty="0">
                <a:solidFill>
                  <a:prstClr val="black"/>
                </a:solidFill>
                <a:latin typeface="Times New Roman" panose="02020603050405020304" pitchFamily="18" charset="0"/>
                <a:cs typeface="Times New Roman" panose="02020603050405020304" pitchFamily="18" charset="0"/>
              </a:rPr>
              <a:t>：词汇统计信息</a:t>
            </a:r>
          </a:p>
        </p:txBody>
      </p:sp>
    </p:spTree>
    <p:extLst>
      <p:ext uri="{BB962C8B-B14F-4D97-AF65-F5344CB8AC3E}">
        <p14:creationId xmlns:p14="http://schemas.microsoft.com/office/powerpoint/2010/main" val="96404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42904" y="287713"/>
            <a:ext cx="5400675" cy="523220"/>
          </a:xfrm>
          <a:prstGeom prst="rect">
            <a:avLst/>
          </a:prstGeom>
          <a:noFill/>
        </p:spPr>
        <p:txBody>
          <a:bodyPr wrap="square" rtlCol="0">
            <a:spAutoFit/>
          </a:bodyPr>
          <a:lstStyle/>
          <a:p>
            <a:r>
              <a:rPr lang="zh-CN" altLang="en-US" sz="2800" b="1">
                <a:latin typeface="微软雅黑" panose="020B0503020204020204" pitchFamily="34" charset="-122"/>
              </a:rPr>
              <a:t>属性分布分析</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pic>
        <p:nvPicPr>
          <p:cNvPr id="3" name="图片 2">
            <a:extLst>
              <a:ext uri="{FF2B5EF4-FFF2-40B4-BE49-F238E27FC236}">
                <a16:creationId xmlns:a16="http://schemas.microsoft.com/office/drawing/2014/main" id="{3AD581C4-BA45-434F-9FE6-E80B17A2C650}"/>
              </a:ext>
            </a:extLst>
          </p:cNvPr>
          <p:cNvPicPr>
            <a:picLocks noChangeAspect="1"/>
          </p:cNvPicPr>
          <p:nvPr/>
        </p:nvPicPr>
        <p:blipFill rotWithShape="1">
          <a:blip r:embed="rId2"/>
          <a:srcRect r="49062"/>
          <a:stretch/>
        </p:blipFill>
        <p:spPr>
          <a:xfrm>
            <a:off x="742904" y="1389184"/>
            <a:ext cx="4679573" cy="2341222"/>
          </a:xfrm>
          <a:prstGeom prst="rect">
            <a:avLst/>
          </a:prstGeom>
        </p:spPr>
      </p:pic>
      <p:pic>
        <p:nvPicPr>
          <p:cNvPr id="13" name="图片 12">
            <a:extLst>
              <a:ext uri="{FF2B5EF4-FFF2-40B4-BE49-F238E27FC236}">
                <a16:creationId xmlns:a16="http://schemas.microsoft.com/office/drawing/2014/main" id="{3AD581C4-BA45-434F-9FE6-E80B17A2C650}"/>
              </a:ext>
            </a:extLst>
          </p:cNvPr>
          <p:cNvPicPr>
            <a:picLocks noChangeAspect="1"/>
          </p:cNvPicPr>
          <p:nvPr/>
        </p:nvPicPr>
        <p:blipFill rotWithShape="1">
          <a:blip r:embed="rId2"/>
          <a:srcRect l="52784" r="-414"/>
          <a:stretch/>
        </p:blipFill>
        <p:spPr>
          <a:xfrm>
            <a:off x="6285400" y="1351654"/>
            <a:ext cx="4515950" cy="2416282"/>
          </a:xfrm>
          <a:prstGeom prst="rect">
            <a:avLst/>
          </a:prstGeom>
        </p:spPr>
      </p:pic>
      <p:sp>
        <p:nvSpPr>
          <p:cNvPr id="2" name="矩形 1"/>
          <p:cNvSpPr/>
          <p:nvPr/>
        </p:nvSpPr>
        <p:spPr>
          <a:xfrm>
            <a:off x="326234" y="956353"/>
            <a:ext cx="10192486" cy="369332"/>
          </a:xfrm>
          <a:prstGeom prst="rect">
            <a:avLst/>
          </a:prstGeom>
          <a:noFill/>
        </p:spPr>
        <p:txBody>
          <a:bodyPr wrap="square">
            <a:spAutoFit/>
          </a:bodyPr>
          <a:lstStyle/>
          <a:p>
            <a:r>
              <a:rPr lang="zh-CN" altLang="en-US" b="1">
                <a:latin typeface="Times New Roman" panose="02020603050405020304" pitchFamily="18" charset="0"/>
                <a:cs typeface="Times New Roman" panose="02020603050405020304" pitchFamily="18" charset="0"/>
              </a:rPr>
              <a:t>从点击文章</a:t>
            </a:r>
            <a:r>
              <a:rPr lang="en-US" altLang="zh-CN" b="1">
                <a:latin typeface="Times New Roman" panose="02020603050405020304" pitchFamily="18" charset="0"/>
                <a:cs typeface="Times New Roman" panose="02020603050405020304" pitchFamily="18" charset="0"/>
              </a:rPr>
              <a:t>click_article_id</a:t>
            </a:r>
            <a:r>
              <a:rPr lang="zh-CN" altLang="en-US" b="1">
                <a:latin typeface="Times New Roman" panose="02020603050405020304" pitchFamily="18" charset="0"/>
                <a:cs typeface="Times New Roman" panose="02020603050405020304" pitchFamily="18" charset="0"/>
              </a:rPr>
              <a:t>和点击时间</a:t>
            </a:r>
            <a:r>
              <a:rPr lang="en-US" altLang="zh-CN" b="1">
                <a:latin typeface="Times New Roman" panose="02020603050405020304" pitchFamily="18" charset="0"/>
                <a:cs typeface="Times New Roman" panose="02020603050405020304" pitchFamily="18" charset="0"/>
              </a:rPr>
              <a:t>clik_timestamp</a:t>
            </a:r>
            <a:r>
              <a:rPr lang="zh-CN" altLang="en-US" b="1">
                <a:latin typeface="Times New Roman" panose="02020603050405020304" pitchFamily="18" charset="0"/>
                <a:cs typeface="Times New Roman" panose="02020603050405020304" pitchFamily="18" charset="0"/>
              </a:rPr>
              <a:t>来看，分布较为平均，可不做特殊处理</a:t>
            </a:r>
          </a:p>
        </p:txBody>
      </p:sp>
      <p:pic>
        <p:nvPicPr>
          <p:cNvPr id="17" name="图片 16">
            <a:extLst>
              <a:ext uri="{FF2B5EF4-FFF2-40B4-BE49-F238E27FC236}">
                <a16:creationId xmlns:a16="http://schemas.microsoft.com/office/drawing/2014/main" id="{F40A20BB-14BD-46AB-A367-72F06E899FC4}"/>
              </a:ext>
            </a:extLst>
          </p:cNvPr>
          <p:cNvPicPr>
            <a:picLocks noChangeAspect="1"/>
          </p:cNvPicPr>
          <p:nvPr/>
        </p:nvPicPr>
        <p:blipFill rotWithShape="1">
          <a:blip r:embed="rId3"/>
          <a:srcRect r="50055"/>
          <a:stretch/>
        </p:blipFill>
        <p:spPr>
          <a:xfrm>
            <a:off x="593175" y="4728864"/>
            <a:ext cx="4829302" cy="2129136"/>
          </a:xfrm>
          <a:prstGeom prst="rect">
            <a:avLst/>
          </a:prstGeom>
        </p:spPr>
      </p:pic>
      <p:pic>
        <p:nvPicPr>
          <p:cNvPr id="18" name="图片 17">
            <a:extLst>
              <a:ext uri="{FF2B5EF4-FFF2-40B4-BE49-F238E27FC236}">
                <a16:creationId xmlns:a16="http://schemas.microsoft.com/office/drawing/2014/main" id="{F40A20BB-14BD-46AB-A367-72F06E899FC4}"/>
              </a:ext>
            </a:extLst>
          </p:cNvPr>
          <p:cNvPicPr>
            <a:picLocks noChangeAspect="1"/>
          </p:cNvPicPr>
          <p:nvPr/>
        </p:nvPicPr>
        <p:blipFill rotWithShape="1">
          <a:blip r:embed="rId3"/>
          <a:srcRect l="50042" t="-2385" r="13" b="2385"/>
          <a:stretch/>
        </p:blipFill>
        <p:spPr>
          <a:xfrm>
            <a:off x="6128724" y="4607113"/>
            <a:ext cx="4829302" cy="2270388"/>
          </a:xfrm>
          <a:prstGeom prst="rect">
            <a:avLst/>
          </a:prstGeom>
        </p:spPr>
      </p:pic>
      <p:sp>
        <p:nvSpPr>
          <p:cNvPr id="5" name="矩形 4"/>
          <p:cNvSpPr/>
          <p:nvPr/>
        </p:nvSpPr>
        <p:spPr>
          <a:xfrm>
            <a:off x="310320" y="3747912"/>
            <a:ext cx="11058265" cy="753027"/>
          </a:xfrm>
          <a:prstGeom prst="rect">
            <a:avLst/>
          </a:prstGeom>
          <a:noFill/>
        </p:spPr>
        <p:txBody>
          <a:bodyPr wrap="square">
            <a:spAutoFit/>
          </a:bodyPr>
          <a:lstStyle/>
          <a:p>
            <a:pPr algn="just">
              <a:lnSpc>
                <a:spcPct val="125000"/>
              </a:lnSpc>
            </a:pPr>
            <a:r>
              <a:rPr lang="zh-CN" altLang="en-US" b="1" spc="-100">
                <a:latin typeface="Times New Roman" panose="02020603050405020304" pitchFamily="18" charset="0"/>
                <a:cs typeface="Times New Roman" panose="02020603050405020304" pitchFamily="18" charset="0"/>
              </a:rPr>
              <a:t>从点击环境</a:t>
            </a:r>
            <a:r>
              <a:rPr lang="en-US" altLang="zh-CN" b="1" spc="-100">
                <a:latin typeface="Times New Roman" panose="02020603050405020304" pitchFamily="18" charset="0"/>
                <a:cs typeface="Times New Roman" panose="02020603050405020304" pitchFamily="18" charset="0"/>
              </a:rPr>
              <a:t>click_environment</a:t>
            </a:r>
            <a:r>
              <a:rPr lang="zh-CN" altLang="en-US" b="1" spc="-100">
                <a:latin typeface="Times New Roman" panose="02020603050405020304" pitchFamily="18" charset="0"/>
                <a:cs typeface="Times New Roman" panose="02020603050405020304" pitchFamily="18" charset="0"/>
              </a:rPr>
              <a:t>来看，仅有</a:t>
            </a:r>
            <a:r>
              <a:rPr lang="en-US" altLang="zh-CN" b="1" spc="-100">
                <a:latin typeface="Times New Roman" panose="02020603050405020304" pitchFamily="18" charset="0"/>
                <a:cs typeface="Times New Roman" panose="02020603050405020304" pitchFamily="18" charset="0"/>
              </a:rPr>
              <a:t>1922</a:t>
            </a:r>
            <a:r>
              <a:rPr lang="zh-CN" altLang="en-US" b="1" spc="-100">
                <a:latin typeface="Times New Roman" panose="02020603050405020304" pitchFamily="18" charset="0"/>
                <a:cs typeface="Times New Roman" panose="02020603050405020304" pitchFamily="18" charset="0"/>
              </a:rPr>
              <a:t>次（占</a:t>
            </a:r>
            <a:r>
              <a:rPr lang="en-US" altLang="zh-CN" b="1" spc="-100">
                <a:latin typeface="Times New Roman" panose="02020603050405020304" pitchFamily="18" charset="0"/>
                <a:cs typeface="Times New Roman" panose="02020603050405020304" pitchFamily="18" charset="0"/>
              </a:rPr>
              <a:t>0.1%</a:t>
            </a:r>
            <a:r>
              <a:rPr lang="zh-CN" altLang="en-US" b="1" spc="-100">
                <a:latin typeface="Times New Roman" panose="02020603050405020304" pitchFamily="18" charset="0"/>
                <a:cs typeface="Times New Roman" panose="02020603050405020304" pitchFamily="18" charset="0"/>
              </a:rPr>
              <a:t>）点击环境为</a:t>
            </a:r>
            <a:r>
              <a:rPr lang="en-US" altLang="zh-CN" b="1" spc="-100">
                <a:latin typeface="Times New Roman" panose="02020603050405020304" pitchFamily="18" charset="0"/>
                <a:cs typeface="Times New Roman" panose="02020603050405020304" pitchFamily="18" charset="0"/>
              </a:rPr>
              <a:t>1</a:t>
            </a:r>
            <a:r>
              <a:rPr lang="zh-CN" altLang="en-US" b="1" spc="-100">
                <a:latin typeface="Times New Roman" panose="02020603050405020304" pitchFamily="18" charset="0"/>
                <a:cs typeface="Times New Roman" panose="02020603050405020304" pitchFamily="18" charset="0"/>
              </a:rPr>
              <a:t>；仅有</a:t>
            </a:r>
            <a:r>
              <a:rPr lang="en-US" altLang="zh-CN" b="1" spc="-100">
                <a:latin typeface="Times New Roman" panose="02020603050405020304" pitchFamily="18" charset="0"/>
                <a:cs typeface="Times New Roman" panose="02020603050405020304" pitchFamily="18" charset="0"/>
              </a:rPr>
              <a:t>24617</a:t>
            </a:r>
            <a:r>
              <a:rPr lang="zh-CN" altLang="en-US" b="1" spc="-100">
                <a:latin typeface="Times New Roman" panose="02020603050405020304" pitchFamily="18" charset="0"/>
                <a:cs typeface="Times New Roman" panose="02020603050405020304" pitchFamily="18" charset="0"/>
              </a:rPr>
              <a:t>次（占</a:t>
            </a:r>
            <a:r>
              <a:rPr lang="en-US" altLang="zh-CN" b="1" spc="-100">
                <a:latin typeface="Times New Roman" panose="02020603050405020304" pitchFamily="18" charset="0"/>
                <a:cs typeface="Times New Roman" panose="02020603050405020304" pitchFamily="18" charset="0"/>
              </a:rPr>
              <a:t>2.3%</a:t>
            </a:r>
            <a:r>
              <a:rPr lang="zh-CN" altLang="en-US" b="1" spc="-100">
                <a:latin typeface="Times New Roman" panose="02020603050405020304" pitchFamily="18" charset="0"/>
                <a:cs typeface="Times New Roman" panose="02020603050405020304" pitchFamily="18" charset="0"/>
              </a:rPr>
              <a:t>）点击环境为</a:t>
            </a:r>
            <a:r>
              <a:rPr lang="en-US" altLang="zh-CN" b="1" spc="-100">
                <a:latin typeface="Times New Roman" panose="02020603050405020304" pitchFamily="18" charset="0"/>
                <a:cs typeface="Times New Roman" panose="02020603050405020304" pitchFamily="18" charset="0"/>
              </a:rPr>
              <a:t>2</a:t>
            </a:r>
            <a:r>
              <a:rPr lang="zh-CN" altLang="en-US" b="1" spc="-100">
                <a:latin typeface="Times New Roman" panose="02020603050405020304" pitchFamily="18" charset="0"/>
                <a:cs typeface="Times New Roman" panose="02020603050405020304" pitchFamily="18" charset="0"/>
              </a:rPr>
              <a:t>；剩余（占</a:t>
            </a:r>
            <a:r>
              <a:rPr lang="en-US" altLang="zh-CN" b="1" spc="-100">
                <a:latin typeface="Times New Roman" panose="02020603050405020304" pitchFamily="18" charset="0"/>
                <a:cs typeface="Times New Roman" panose="02020603050405020304" pitchFamily="18" charset="0"/>
              </a:rPr>
              <a:t>97.6%</a:t>
            </a:r>
            <a:r>
              <a:rPr lang="zh-CN" altLang="en-US" b="1" spc="-100">
                <a:latin typeface="Times New Roman" panose="02020603050405020304" pitchFamily="18" charset="0"/>
                <a:cs typeface="Times New Roman" panose="02020603050405020304" pitchFamily="18" charset="0"/>
              </a:rPr>
              <a:t>）点击环境为</a:t>
            </a:r>
            <a:r>
              <a:rPr lang="en-US" altLang="zh-CN" b="1" spc="-100">
                <a:latin typeface="Times New Roman" panose="02020603050405020304" pitchFamily="18" charset="0"/>
                <a:cs typeface="Times New Roman" panose="02020603050405020304" pitchFamily="18" charset="0"/>
              </a:rPr>
              <a:t>4</a:t>
            </a:r>
            <a:r>
              <a:rPr lang="zh-CN" altLang="en-US" b="1" spc="-100">
                <a:latin typeface="Times New Roman" panose="02020603050405020304" pitchFamily="18" charset="0"/>
                <a:cs typeface="Times New Roman" panose="02020603050405020304" pitchFamily="18" charset="0"/>
              </a:rPr>
              <a:t>。从点击设备组</a:t>
            </a:r>
            <a:r>
              <a:rPr lang="en-US" altLang="zh-CN" b="1" spc="-100">
                <a:latin typeface="Times New Roman" panose="02020603050405020304" pitchFamily="18" charset="0"/>
                <a:cs typeface="Times New Roman" panose="02020603050405020304" pitchFamily="18" charset="0"/>
              </a:rPr>
              <a:t>click_deviceGroup</a:t>
            </a:r>
            <a:r>
              <a:rPr lang="zh-CN" altLang="en-US" b="1" spc="-100">
                <a:latin typeface="Times New Roman" panose="02020603050405020304" pitchFamily="18" charset="0"/>
                <a:cs typeface="Times New Roman" panose="02020603050405020304" pitchFamily="18" charset="0"/>
              </a:rPr>
              <a:t>来看，设备</a:t>
            </a:r>
            <a:r>
              <a:rPr lang="en-US" altLang="zh-CN" b="1" spc="-100">
                <a:latin typeface="Times New Roman" panose="02020603050405020304" pitchFamily="18" charset="0"/>
                <a:cs typeface="Times New Roman" panose="02020603050405020304" pitchFamily="18" charset="0"/>
              </a:rPr>
              <a:t>1</a:t>
            </a:r>
            <a:r>
              <a:rPr lang="zh-CN" altLang="en-US" b="1" spc="-100">
                <a:latin typeface="Times New Roman" panose="02020603050405020304" pitchFamily="18" charset="0"/>
                <a:cs typeface="Times New Roman" panose="02020603050405020304" pitchFamily="18" charset="0"/>
              </a:rPr>
              <a:t>占大部分（</a:t>
            </a:r>
            <a:r>
              <a:rPr lang="en-US" altLang="zh-CN" b="1" spc="-100">
                <a:latin typeface="Times New Roman" panose="02020603050405020304" pitchFamily="18" charset="0"/>
                <a:cs typeface="Times New Roman" panose="02020603050405020304" pitchFamily="18" charset="0"/>
              </a:rPr>
              <a:t>60.4%</a:t>
            </a:r>
            <a:r>
              <a:rPr lang="zh-CN" altLang="en-US" b="1" spc="-100">
                <a:latin typeface="Times New Roman" panose="02020603050405020304" pitchFamily="18" charset="0"/>
                <a:cs typeface="Times New Roman" panose="02020603050405020304" pitchFamily="18" charset="0"/>
              </a:rPr>
              <a:t>），设备</a:t>
            </a:r>
            <a:r>
              <a:rPr lang="en-US" altLang="zh-CN" b="1" spc="-100">
                <a:latin typeface="Times New Roman" panose="02020603050405020304" pitchFamily="18" charset="0"/>
                <a:cs typeface="Times New Roman" panose="02020603050405020304" pitchFamily="18" charset="0"/>
              </a:rPr>
              <a:t>3</a:t>
            </a:r>
            <a:r>
              <a:rPr lang="zh-CN" altLang="en-US" b="1" spc="-100">
                <a:latin typeface="Times New Roman" panose="02020603050405020304" pitchFamily="18" charset="0"/>
                <a:cs typeface="Times New Roman" panose="02020603050405020304" pitchFamily="18" charset="0"/>
              </a:rPr>
              <a:t>占</a:t>
            </a:r>
            <a:r>
              <a:rPr lang="en-US" altLang="zh-CN" b="1" spc="-100">
                <a:latin typeface="Times New Roman" panose="02020603050405020304" pitchFamily="18" charset="0"/>
                <a:cs typeface="Times New Roman" panose="02020603050405020304" pitchFamily="18" charset="0"/>
              </a:rPr>
              <a:t>36%</a:t>
            </a:r>
            <a:r>
              <a:rPr lang="zh-CN" altLang="en-US" b="1" spc="-100">
                <a:latin typeface="Times New Roman" panose="02020603050405020304" pitchFamily="18" charset="0"/>
                <a:cs typeface="Times New Roman" panose="02020603050405020304" pitchFamily="18" charset="0"/>
              </a:rPr>
              <a:t>。</a:t>
            </a:r>
            <a:endParaRPr lang="en-US" altLang="zh-CN" b="1" spc="-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36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42904" y="287713"/>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模型简介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
        <p:nvSpPr>
          <p:cNvPr id="45" name="文本框 44">
            <a:extLst>
              <a:ext uri="{FF2B5EF4-FFF2-40B4-BE49-F238E27FC236}">
                <a16:creationId xmlns:a16="http://schemas.microsoft.com/office/drawing/2014/main" id="{357FA8D7-901E-4931-B3E0-079156742DE1}"/>
              </a:ext>
            </a:extLst>
          </p:cNvPr>
          <p:cNvSpPr txBox="1"/>
          <p:nvPr/>
        </p:nvSpPr>
        <p:spPr>
          <a:xfrm>
            <a:off x="250461" y="906467"/>
            <a:ext cx="11246214" cy="1688860"/>
          </a:xfrm>
          <a:prstGeom prst="rect">
            <a:avLst/>
          </a:prstGeom>
          <a:noFill/>
        </p:spPr>
        <p:txBody>
          <a:bodyPr wrap="square" rtlCol="0">
            <a:spAutoFit/>
          </a:bodyPr>
          <a:lstStyle/>
          <a:p>
            <a:pPr marL="571500" indent="-571500">
              <a:lnSpc>
                <a:spcPct val="150000"/>
              </a:lnSpc>
              <a:buFont typeface="Wingdings" panose="05000000000000000000" charset="0"/>
              <a:buChar char="n"/>
            </a:pPr>
            <a:r>
              <a:rPr lang="zh-CN" altLang="en-US" sz="2400" b="1" dirty="0">
                <a:latin typeface="Times New Roman" panose="02020603050405020304" pitchFamily="18" charset="0"/>
                <a:ea typeface="微软雅黑" panose="020B0503020204020204" charset="-122"/>
                <a:cs typeface="Times New Roman" panose="02020603050405020304" pitchFamily="18" charset="0"/>
                <a:sym typeface="+mn-ea"/>
              </a:rPr>
              <a:t>基于用户的协同过滤（</a:t>
            </a:r>
            <a:r>
              <a:rPr lang="en-US" altLang="zh-CN" sz="2400" b="1" dirty="0">
                <a:latin typeface="Times New Roman" panose="02020603050405020304" pitchFamily="18" charset="0"/>
                <a:ea typeface="微软雅黑" panose="020B0503020204020204" charset="-122"/>
                <a:cs typeface="Times New Roman" panose="02020603050405020304" pitchFamily="18" charset="0"/>
                <a:sym typeface="+mn-ea"/>
              </a:rPr>
              <a:t>User-based CF</a:t>
            </a:r>
            <a:r>
              <a:rPr lang="zh-CN" altLang="en-US" sz="2400" b="1" dirty="0">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2400" dirty="0">
                <a:latin typeface="Times New Roman" panose="02020603050405020304" pitchFamily="18" charset="0"/>
                <a:ea typeface="微软雅黑" panose="020B0503020204020204" charset="-122"/>
                <a:cs typeface="Times New Roman" panose="02020603050405020304" pitchFamily="18" charset="0"/>
                <a:sym typeface="+mn-ea"/>
              </a:rPr>
              <a:t>给用户推荐相似用户所喜欢</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的新闻</a:t>
            </a:r>
            <a:endParaRPr lang="en-US" altLang="zh-CN" sz="2400" b="1" dirty="0">
              <a:latin typeface="Times New Roman" panose="02020603050405020304" pitchFamily="18" charset="0"/>
              <a:ea typeface="微软雅黑" panose="020B0503020204020204" charset="-122"/>
              <a:cs typeface="Times New Roman" panose="02020603050405020304" pitchFamily="18" charset="0"/>
              <a:sym typeface="+mn-ea"/>
            </a:endParaRPr>
          </a:p>
          <a:p>
            <a:pPr marL="571500" indent="-571500">
              <a:lnSpc>
                <a:spcPct val="150000"/>
              </a:lnSpc>
              <a:buFont typeface="Wingdings" panose="05000000000000000000" charset="0"/>
              <a:buChar char="n"/>
            </a:pPr>
            <a:r>
              <a:rPr lang="zh-CN" altLang="en-US" sz="2400" b="1" dirty="0">
                <a:latin typeface="Times New Roman" panose="02020603050405020304" pitchFamily="18" charset="0"/>
                <a:ea typeface="微软雅黑" panose="020B0503020204020204" charset="-122"/>
                <a:cs typeface="Times New Roman" panose="02020603050405020304" pitchFamily="18" charset="0"/>
              </a:rPr>
              <a:t>基于物品的协同过滤（</a:t>
            </a:r>
            <a:r>
              <a:rPr lang="en-US" altLang="zh-CN" sz="2400" b="1" dirty="0">
                <a:latin typeface="Times New Roman" panose="02020603050405020304" pitchFamily="18" charset="0"/>
                <a:ea typeface="微软雅黑" panose="020B0503020204020204" charset="-122"/>
                <a:cs typeface="Times New Roman" panose="02020603050405020304" pitchFamily="18" charset="0"/>
              </a:rPr>
              <a:t>Item-based CF</a:t>
            </a:r>
            <a:r>
              <a:rPr lang="zh-CN" altLang="en-US" sz="2400" b="1" dirty="0">
                <a:latin typeface="Times New Roman" panose="02020603050405020304" pitchFamily="18" charset="0"/>
                <a:ea typeface="微软雅黑" panose="020B050302020402020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charset="-122"/>
                <a:cs typeface="Times New Roman" panose="02020603050405020304" pitchFamily="18" charset="0"/>
              </a:rPr>
              <a:t>给用户推荐与之前喜欢过的新闻相似的物品</a:t>
            </a: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516938" y="2843287"/>
            <a:ext cx="5626641" cy="3025250"/>
          </a:xfrm>
          <a:prstGeom prst="rect">
            <a:avLst/>
          </a:prstGeom>
          <a:ln>
            <a:solidFill>
              <a:schemeClr val="tx1">
                <a:lumMod val="50000"/>
                <a:lumOff val="50000"/>
              </a:schemeClr>
            </a:solidFill>
          </a:ln>
        </p:spPr>
      </p:pic>
      <p:pic>
        <p:nvPicPr>
          <p:cNvPr id="3" name="图片 2"/>
          <p:cNvPicPr>
            <a:picLocks noChangeAspect="1"/>
          </p:cNvPicPr>
          <p:nvPr/>
        </p:nvPicPr>
        <p:blipFill>
          <a:blip r:embed="rId3"/>
          <a:stretch>
            <a:fillRect/>
          </a:stretch>
        </p:blipFill>
        <p:spPr>
          <a:xfrm>
            <a:off x="6463525" y="2843287"/>
            <a:ext cx="5385686" cy="2947916"/>
          </a:xfrm>
          <a:prstGeom prst="rect">
            <a:avLst/>
          </a:prstGeom>
          <a:ln>
            <a:solidFill>
              <a:schemeClr val="tx1">
                <a:lumMod val="50000"/>
                <a:lumOff val="50000"/>
              </a:schemeClr>
            </a:solidFill>
          </a:ln>
        </p:spPr>
      </p:pic>
    </p:spTree>
    <p:extLst>
      <p:ext uri="{BB962C8B-B14F-4D97-AF65-F5344CB8AC3E}">
        <p14:creationId xmlns:p14="http://schemas.microsoft.com/office/powerpoint/2010/main" val="116069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42904" y="287713"/>
            <a:ext cx="5400675"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建模步骤</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latin typeface="Times New Roman" panose="02020603050405020304" pitchFamily="18" charset="0"/>
                <a:cs typeface="Times New Roman" panose="02020603050405020304" pitchFamily="18" charset="0"/>
              </a:rPr>
              <a:pPr/>
              <a:t>14</a:t>
            </a:fld>
            <a:endParaRPr lang="zh-CN" altLang="en-US"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B8C43276-0533-4892-A988-58022398D2FB}"/>
              </a:ext>
            </a:extLst>
          </p:cNvPr>
          <p:cNvGrpSpPr/>
          <p:nvPr/>
        </p:nvGrpSpPr>
        <p:grpSpPr>
          <a:xfrm>
            <a:off x="4068348" y="2612714"/>
            <a:ext cx="3442795" cy="1379742"/>
            <a:chOff x="956642" y="2246376"/>
            <a:chExt cx="4570717" cy="1379742"/>
          </a:xfrm>
        </p:grpSpPr>
        <p:sp>
          <p:nvSpPr>
            <p:cNvPr id="21" name="文本框 20">
              <a:extLst>
                <a:ext uri="{FF2B5EF4-FFF2-40B4-BE49-F238E27FC236}">
                  <a16:creationId xmlns:a16="http://schemas.microsoft.com/office/drawing/2014/main" id="{234BFE7D-23BD-406E-9A16-947B44806C89}"/>
                </a:ext>
              </a:extLst>
            </p:cNvPr>
            <p:cNvSpPr txBox="1"/>
            <p:nvPr/>
          </p:nvSpPr>
          <p:spPr>
            <a:xfrm>
              <a:off x="1482867" y="2246376"/>
              <a:ext cx="2133781" cy="523220"/>
            </a:xfrm>
            <a:prstGeom prst="rect">
              <a:avLst/>
            </a:prstGeom>
            <a:noFill/>
            <a:ln>
              <a:noFill/>
            </a:ln>
          </p:spPr>
          <p:txBody>
            <a:bodyPr wrap="square" rtlCol="0">
              <a:spAutoFit/>
              <a:scene3d>
                <a:camera prst="orthographicFront"/>
                <a:lightRig rig="threePt" dir="t"/>
              </a:scene3d>
              <a:sp3d contourW="12700"/>
            </a:bodyPr>
            <a:lstStyle/>
            <a:p>
              <a:pPr lvl="0" algn="ctr"/>
              <a:r>
                <a:rPr lang="zh-CN" altLang="en-US" sz="2800" b="1">
                  <a:solidFill>
                    <a:srgbClr val="0053A3"/>
                  </a:solidFill>
                  <a:latin typeface="Times New Roman" panose="02020603050405020304" pitchFamily="18" charset="0"/>
                  <a:cs typeface="Times New Roman" panose="02020603050405020304" pitchFamily="18" charset="0"/>
                </a:rPr>
                <a:t>步骤二</a:t>
              </a:r>
              <a:endParaRPr lang="zh-CN" altLang="en-US" sz="2800" b="1" dirty="0">
                <a:solidFill>
                  <a:srgbClr val="0053A3"/>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E1B6532D-4B20-4150-BB8A-33E5188EE646}"/>
                </a:ext>
              </a:extLst>
            </p:cNvPr>
            <p:cNvSpPr txBox="1"/>
            <p:nvPr/>
          </p:nvSpPr>
          <p:spPr>
            <a:xfrm>
              <a:off x="956642" y="3028454"/>
              <a:ext cx="4570717" cy="597664"/>
            </a:xfrm>
            <a:prstGeom prst="rect">
              <a:avLst/>
            </a:prstGeom>
            <a:noFill/>
            <a:ln>
              <a:noFill/>
            </a:ln>
          </p:spPr>
          <p:txBody>
            <a:bodyPr wrap="square" rtlCol="0">
              <a:spAutoFit/>
              <a:scene3d>
                <a:camera prst="orthographicFront"/>
                <a:lightRig rig="threePt" dir="t"/>
              </a:scene3d>
              <a:sp3d contourW="12700"/>
            </a:bodyPr>
            <a:lstStyle/>
            <a:p>
              <a:pPr algn="ctr">
                <a:lnSpc>
                  <a:spcPct val="130000"/>
                </a:lnSpc>
              </a:pPr>
              <a:r>
                <a:rPr lang="zh-CN" altLang="en-US" sz="2800" b="1" dirty="0">
                  <a:solidFill>
                    <a:srgbClr val="0053A3"/>
                  </a:solidFill>
                  <a:latin typeface="Times New Roman" panose="02020603050405020304" pitchFamily="18" charset="0"/>
                  <a:cs typeface="Times New Roman" panose="02020603050405020304" pitchFamily="18" charset="0"/>
                </a:rPr>
                <a:t>找到相似用户或新闻</a:t>
              </a:r>
            </a:p>
          </p:txBody>
        </p:sp>
      </p:grpSp>
      <p:grpSp>
        <p:nvGrpSpPr>
          <p:cNvPr id="26" name="组合 25">
            <a:extLst>
              <a:ext uri="{FF2B5EF4-FFF2-40B4-BE49-F238E27FC236}">
                <a16:creationId xmlns:a16="http://schemas.microsoft.com/office/drawing/2014/main" id="{AA6D4EDE-3E84-4E96-A699-431279670B0B}"/>
              </a:ext>
            </a:extLst>
          </p:cNvPr>
          <p:cNvGrpSpPr/>
          <p:nvPr/>
        </p:nvGrpSpPr>
        <p:grpSpPr>
          <a:xfrm>
            <a:off x="6747502" y="1119120"/>
            <a:ext cx="3206395" cy="1996920"/>
            <a:chOff x="2579077" y="2180925"/>
            <a:chExt cx="3119687" cy="1996920"/>
          </a:xfrm>
        </p:grpSpPr>
        <p:sp>
          <p:nvSpPr>
            <p:cNvPr id="27" name="文本框 26">
              <a:extLst>
                <a:ext uri="{FF2B5EF4-FFF2-40B4-BE49-F238E27FC236}">
                  <a16:creationId xmlns:a16="http://schemas.microsoft.com/office/drawing/2014/main" id="{4AC2700E-0E80-4537-AF1D-D974A6FB16B7}"/>
                </a:ext>
              </a:extLst>
            </p:cNvPr>
            <p:cNvSpPr txBox="1"/>
            <p:nvPr/>
          </p:nvSpPr>
          <p:spPr>
            <a:xfrm>
              <a:off x="2825727" y="2180925"/>
              <a:ext cx="2133781" cy="596574"/>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2800" b="1">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rPr>
                <a:t>步骤三</a:t>
              </a:r>
              <a:endParaRPr lang="zh-CN" altLang="en-US" sz="2800" b="1"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28" name="文本框 27">
              <a:extLst>
                <a:ext uri="{FF2B5EF4-FFF2-40B4-BE49-F238E27FC236}">
                  <a16:creationId xmlns:a16="http://schemas.microsoft.com/office/drawing/2014/main" id="{D09FA74C-0662-4BEB-B58C-5098B42E0AE3}"/>
                </a:ext>
              </a:extLst>
            </p:cNvPr>
            <p:cNvSpPr txBox="1"/>
            <p:nvPr/>
          </p:nvSpPr>
          <p:spPr>
            <a:xfrm>
              <a:off x="2579077" y="3020028"/>
              <a:ext cx="3119687" cy="1157817"/>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2800" b="1" dirty="0">
                  <a:latin typeface="Times New Roman" panose="02020603050405020304" pitchFamily="18" charset="0"/>
                  <a:cs typeface="Times New Roman" panose="02020603050405020304" pitchFamily="18" charset="0"/>
                  <a:sym typeface="Arial" panose="020B0604020202020204" pitchFamily="34" charset="0"/>
                </a:rPr>
                <a:t>计算相似度并采用多路召回方式排序</a:t>
              </a:r>
            </a:p>
          </p:txBody>
        </p:sp>
      </p:grpSp>
      <p:grpSp>
        <p:nvGrpSpPr>
          <p:cNvPr id="29" name="组合 28">
            <a:extLst>
              <a:ext uri="{FF2B5EF4-FFF2-40B4-BE49-F238E27FC236}">
                <a16:creationId xmlns:a16="http://schemas.microsoft.com/office/drawing/2014/main" id="{8C5B79C6-CB31-4955-9EFC-3D7A0F6F8B20}"/>
              </a:ext>
            </a:extLst>
          </p:cNvPr>
          <p:cNvGrpSpPr/>
          <p:nvPr/>
        </p:nvGrpSpPr>
        <p:grpSpPr>
          <a:xfrm>
            <a:off x="1056631" y="4131233"/>
            <a:ext cx="3125707" cy="1923307"/>
            <a:chOff x="2093757" y="2099391"/>
            <a:chExt cx="3125707" cy="1923307"/>
          </a:xfrm>
        </p:grpSpPr>
        <p:sp>
          <p:nvSpPr>
            <p:cNvPr id="30" name="文本框 29">
              <a:extLst>
                <a:ext uri="{FF2B5EF4-FFF2-40B4-BE49-F238E27FC236}">
                  <a16:creationId xmlns:a16="http://schemas.microsoft.com/office/drawing/2014/main" id="{6A769149-F201-4124-BDA4-7D24474708C0}"/>
                </a:ext>
              </a:extLst>
            </p:cNvPr>
            <p:cNvSpPr txBox="1"/>
            <p:nvPr/>
          </p:nvSpPr>
          <p:spPr>
            <a:xfrm>
              <a:off x="2708938" y="2099391"/>
              <a:ext cx="2133781" cy="596574"/>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2800" b="1">
                  <a:solidFill>
                    <a:srgbClr val="01532F"/>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步骤一</a:t>
              </a:r>
              <a:endParaRPr lang="zh-CN" altLang="en-US" sz="2800" b="1" dirty="0">
                <a:solidFill>
                  <a:srgbClr val="01532F"/>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1" name="文本框 30">
              <a:extLst>
                <a:ext uri="{FF2B5EF4-FFF2-40B4-BE49-F238E27FC236}">
                  <a16:creationId xmlns:a16="http://schemas.microsoft.com/office/drawing/2014/main" id="{DAA5E8C7-E357-4253-9B19-09A0986BE830}"/>
                </a:ext>
              </a:extLst>
            </p:cNvPr>
            <p:cNvSpPr txBox="1"/>
            <p:nvPr/>
          </p:nvSpPr>
          <p:spPr>
            <a:xfrm>
              <a:off x="2093757" y="2940286"/>
              <a:ext cx="3125707" cy="1082412"/>
            </a:xfrm>
            <a:prstGeom prst="rect">
              <a:avLst/>
            </a:prstGeom>
            <a:noFill/>
          </p:spPr>
          <p:txBody>
            <a:bodyPr wrap="square" rtlCol="0">
              <a:spAutoFit/>
              <a:scene3d>
                <a:camera prst="orthographicFront"/>
                <a:lightRig rig="threePt" dir="t"/>
              </a:scene3d>
              <a:sp3d contourW="12700"/>
            </a:bodyPr>
            <a:lstStyle/>
            <a:p>
              <a:pPr lvl="0" algn="ctr">
                <a:lnSpc>
                  <a:spcPct val="120000"/>
                </a:lnSpc>
              </a:pPr>
              <a:r>
                <a:rPr lang="zh-CN" altLang="en-US" sz="2800" b="1" dirty="0">
                  <a:solidFill>
                    <a:srgbClr val="01532F"/>
                  </a:solidFill>
                  <a:latin typeface="Times New Roman" panose="02020603050405020304" pitchFamily="18" charset="0"/>
                  <a:cs typeface="Times New Roman" panose="02020603050405020304" pitchFamily="18" charset="0"/>
                </a:rPr>
                <a:t>根据不同特征处理用户和新闻数据</a:t>
              </a:r>
            </a:p>
          </p:txBody>
        </p:sp>
      </p:grpSp>
      <p:sp>
        <p:nvSpPr>
          <p:cNvPr id="2" name="矩形 1"/>
          <p:cNvSpPr/>
          <p:nvPr/>
        </p:nvSpPr>
        <p:spPr>
          <a:xfrm>
            <a:off x="1546257" y="4727807"/>
            <a:ext cx="252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068348" y="3236393"/>
            <a:ext cx="2556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481086" y="1788260"/>
            <a:ext cx="2412738"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93178" y="3236393"/>
            <a:ext cx="175170" cy="15306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461260" y="1816224"/>
            <a:ext cx="175170" cy="15306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箭头 8"/>
          <p:cNvSpPr/>
          <p:nvPr/>
        </p:nvSpPr>
        <p:spPr>
          <a:xfrm rot="8605923">
            <a:off x="8673281" y="1422475"/>
            <a:ext cx="1041626" cy="36263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126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17393" y="152858"/>
            <a:ext cx="10801351" cy="954107"/>
          </a:xfrm>
          <a:prstGeom prst="rect">
            <a:avLst/>
          </a:prstGeom>
          <a:noFill/>
        </p:spPr>
        <p:txBody>
          <a:bodyPr wrap="square" rtlCol="0">
            <a:spAutoFit/>
          </a:bodyPr>
          <a:lstStyle/>
          <a:p>
            <a:r>
              <a:rPr lang="zh-CN" altLang="en-US" sz="2800" b="1" dirty="0">
                <a:latin typeface="微软雅黑" panose="020B0503020204020204" pitchFamily="34" charset="-122"/>
              </a:rPr>
              <a:t>步骤一根据不同特征处理用户和新闻数据</a:t>
            </a:r>
          </a:p>
          <a:p>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pic>
        <p:nvPicPr>
          <p:cNvPr id="2" name="图片 1"/>
          <p:cNvPicPr>
            <a:picLocks noChangeAspect="1"/>
          </p:cNvPicPr>
          <p:nvPr/>
        </p:nvPicPr>
        <p:blipFill>
          <a:blip r:embed="rId2"/>
          <a:stretch>
            <a:fillRect/>
          </a:stretch>
        </p:blipFill>
        <p:spPr>
          <a:xfrm>
            <a:off x="0" y="1995092"/>
            <a:ext cx="7683901" cy="3847053"/>
          </a:xfrm>
          <a:prstGeom prst="rect">
            <a:avLst/>
          </a:prstGeom>
        </p:spPr>
      </p:pic>
      <p:sp>
        <p:nvSpPr>
          <p:cNvPr id="3" name="矩形 2"/>
          <p:cNvSpPr/>
          <p:nvPr/>
        </p:nvSpPr>
        <p:spPr>
          <a:xfrm>
            <a:off x="486319" y="1342170"/>
            <a:ext cx="2949846" cy="461665"/>
          </a:xfrm>
          <a:prstGeom prst="rect">
            <a:avLst/>
          </a:prstGeom>
        </p:spPr>
        <p:txBody>
          <a:bodyPr wrap="none">
            <a:spAutoFit/>
          </a:bodyPr>
          <a:lstStyle/>
          <a:p>
            <a:pPr marL="285750" indent="-285750">
              <a:buFont typeface="Wingdings" panose="05000000000000000000" pitchFamily="2" charset="2"/>
              <a:buChar char="u"/>
            </a:pPr>
            <a:r>
              <a:rPr lang="zh-CN" altLang="en-US" sz="2400" b="1">
                <a:latin typeface="微软雅黑" panose="020B0503020204020204" pitchFamily="34" charset="-122"/>
              </a:rPr>
              <a:t>用户相关数据处理</a:t>
            </a:r>
            <a:endParaRPr lang="zh-CN" altLang="en-US" sz="2400" b="1" dirty="0">
              <a:latin typeface="微软雅黑" panose="020B0503020204020204" pitchFamily="34" charset="-122"/>
            </a:endParaRPr>
          </a:p>
        </p:txBody>
      </p:sp>
      <p:sp>
        <p:nvSpPr>
          <p:cNvPr id="5" name="矩形 4"/>
          <p:cNvSpPr/>
          <p:nvPr/>
        </p:nvSpPr>
        <p:spPr>
          <a:xfrm>
            <a:off x="7851504" y="1187545"/>
            <a:ext cx="2949846" cy="461665"/>
          </a:xfrm>
          <a:prstGeom prst="rect">
            <a:avLst/>
          </a:prstGeom>
        </p:spPr>
        <p:txBody>
          <a:bodyPr wrap="none">
            <a:spAutoFit/>
          </a:bodyPr>
          <a:lstStyle/>
          <a:p>
            <a:pPr marL="285750" indent="-285750">
              <a:buFont typeface="Wingdings" panose="05000000000000000000" pitchFamily="2" charset="2"/>
              <a:buChar char="u"/>
            </a:pPr>
            <a:r>
              <a:rPr lang="zh-CN" altLang="en-US" sz="2400" b="1"/>
              <a:t>新闻相关数据处理</a:t>
            </a:r>
            <a:endParaRPr lang="zh-CN" altLang="en-US" sz="2400" b="1" dirty="0"/>
          </a:p>
        </p:txBody>
      </p:sp>
      <p:pic>
        <p:nvPicPr>
          <p:cNvPr id="6" name="图片 5"/>
          <p:cNvPicPr>
            <a:picLocks noChangeAspect="1"/>
          </p:cNvPicPr>
          <p:nvPr/>
        </p:nvPicPr>
        <p:blipFill>
          <a:blip r:embed="rId3"/>
          <a:stretch>
            <a:fillRect/>
          </a:stretch>
        </p:blipFill>
        <p:spPr>
          <a:xfrm>
            <a:off x="7729531" y="1995092"/>
            <a:ext cx="4257143" cy="3390476"/>
          </a:xfrm>
          <a:prstGeom prst="rect">
            <a:avLst/>
          </a:prstGeom>
        </p:spPr>
      </p:pic>
      <p:cxnSp>
        <p:nvCxnSpPr>
          <p:cNvPr id="62" name="直接连接符 61"/>
          <p:cNvCxnSpPr/>
          <p:nvPr/>
        </p:nvCxnSpPr>
        <p:spPr>
          <a:xfrm>
            <a:off x="486319" y="676078"/>
            <a:ext cx="11000122"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6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ṡḻiḋe"/>
          <p:cNvSpPr>
            <a:spLocks/>
          </p:cNvSpPr>
          <p:nvPr/>
        </p:nvSpPr>
        <p:spPr bwMode="auto">
          <a:xfrm>
            <a:off x="3200519" y="1490055"/>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1"/>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40" name="文本框 39"/>
          <p:cNvSpPr txBox="1"/>
          <p:nvPr/>
        </p:nvSpPr>
        <p:spPr>
          <a:xfrm>
            <a:off x="319975" y="2585947"/>
            <a:ext cx="6202525" cy="1052596"/>
          </a:xfrm>
          <a:prstGeom prst="rect">
            <a:avLst/>
          </a:prstGeom>
          <a:noFill/>
        </p:spPr>
        <p:txBody>
          <a:bodyPr wrap="square" rtlCol="0">
            <a:spAutoFit/>
            <a:scene3d>
              <a:camera prst="orthographicFront"/>
              <a:lightRig rig="threePt" dir="t"/>
            </a:scene3d>
            <a:sp3d contourW="12700"/>
          </a:bodyPr>
          <a:lstStyle/>
          <a:p>
            <a:pPr marL="342900" indent="-342900">
              <a:lnSpc>
                <a:spcPct val="130000"/>
              </a:lnSpc>
              <a:buFont typeface="Wingdings" panose="05000000000000000000" pitchFamily="2" charset="2"/>
              <a:buChar char="p"/>
            </a:pPr>
            <a:r>
              <a:rPr lang="zh-CN" altLang="en-US" sz="2400" b="1" dirty="0">
                <a:solidFill>
                  <a:srgbClr val="0053A3"/>
                </a:solidFill>
                <a:latin typeface="微软雅黑" panose="020B0503020204020204" pitchFamily="34" charset="-122"/>
              </a:rPr>
              <a:t>用户的时间习惯： 根据其点击过的历史文章的时间进行统计</a:t>
            </a:r>
          </a:p>
        </p:txBody>
      </p:sp>
      <p:sp>
        <p:nvSpPr>
          <p:cNvPr id="43" name="文本框 42"/>
          <p:cNvSpPr txBox="1"/>
          <p:nvPr/>
        </p:nvSpPr>
        <p:spPr>
          <a:xfrm>
            <a:off x="345691" y="4568181"/>
            <a:ext cx="5436250" cy="461665"/>
          </a:xfrm>
          <a:prstGeom prst="rect">
            <a:avLst/>
          </a:prstGeom>
          <a:noFill/>
        </p:spPr>
        <p:txBody>
          <a:bodyPr wrap="square" rtlCol="0">
            <a:spAutoFit/>
            <a:scene3d>
              <a:camera prst="orthographicFront"/>
              <a:lightRig rig="threePt" dir="t"/>
            </a:scene3d>
            <a:sp3d contourW="12700"/>
          </a:bodyPr>
          <a:lstStyle/>
          <a:p>
            <a:pPr marL="342900" lvl="0" indent="-342900">
              <a:buFont typeface="Wingdings" panose="05000000000000000000" pitchFamily="2" charset="2"/>
              <a:buChar char="p"/>
            </a:pPr>
            <a:r>
              <a:rPr lang="zh-CN" altLang="en-US" sz="2400" b="1" dirty="0">
                <a:solidFill>
                  <a:schemeClr val="accent2">
                    <a:lumMod val="75000"/>
                  </a:schemeClr>
                </a:solidFill>
                <a:latin typeface="微软雅黑" panose="020B0503020204020204" pitchFamily="34" charset="-122"/>
              </a:rPr>
              <a:t>用户阅读文章的字数差特征</a:t>
            </a:r>
          </a:p>
        </p:txBody>
      </p:sp>
      <p:sp>
        <p:nvSpPr>
          <p:cNvPr id="46" name="文本框 45"/>
          <p:cNvSpPr txBox="1"/>
          <p:nvPr/>
        </p:nvSpPr>
        <p:spPr>
          <a:xfrm>
            <a:off x="319975" y="3762695"/>
            <a:ext cx="6149835" cy="525657"/>
          </a:xfrm>
          <a:prstGeom prst="rect">
            <a:avLst/>
          </a:prstGeom>
          <a:noFill/>
        </p:spPr>
        <p:txBody>
          <a:bodyPr wrap="square" rtlCol="0">
            <a:spAutoFit/>
            <a:scene3d>
              <a:camera prst="orthographicFront"/>
              <a:lightRig rig="threePt" dir="t"/>
            </a:scene3d>
            <a:sp3d contourW="12700"/>
          </a:bodyPr>
          <a:lstStyle/>
          <a:p>
            <a:pPr marL="342900" indent="-342900">
              <a:lnSpc>
                <a:spcPct val="130000"/>
              </a:lnSpc>
              <a:buFont typeface="Wingdings" panose="05000000000000000000" pitchFamily="2" charset="2"/>
              <a:buChar char="p"/>
            </a:pPr>
            <a:r>
              <a:rPr lang="zh-CN" altLang="en-US" sz="2400" b="1" dirty="0">
                <a:latin typeface="+mn-ea"/>
                <a:sym typeface="Arial" panose="020B0604020202020204" pitchFamily="34" charset="0"/>
              </a:rPr>
              <a:t>用户的爱好特征： 历史点击的文章主题</a:t>
            </a:r>
            <a:endParaRPr lang="en-US" altLang="zh-CN" sz="2400" b="1" dirty="0">
              <a:latin typeface="+mn-ea"/>
              <a:sym typeface="Arial" panose="020B0604020202020204" pitchFamily="34" charset="0"/>
            </a:endParaRPr>
          </a:p>
        </p:txBody>
      </p:sp>
      <p:sp>
        <p:nvSpPr>
          <p:cNvPr id="49" name="文本框 48"/>
          <p:cNvSpPr txBox="1"/>
          <p:nvPr/>
        </p:nvSpPr>
        <p:spPr>
          <a:xfrm>
            <a:off x="345691" y="1953553"/>
            <a:ext cx="6390797" cy="497957"/>
          </a:xfrm>
          <a:prstGeom prst="rect">
            <a:avLst/>
          </a:prstGeom>
          <a:noFill/>
        </p:spPr>
        <p:txBody>
          <a:bodyPr wrap="square" rtlCol="0">
            <a:spAutoFit/>
            <a:scene3d>
              <a:camera prst="orthographicFront"/>
              <a:lightRig rig="threePt" dir="t"/>
            </a:scene3d>
            <a:sp3d contourW="12700"/>
          </a:bodyPr>
          <a:lstStyle/>
          <a:p>
            <a:pPr marL="342900" lvl="0" indent="-342900">
              <a:lnSpc>
                <a:spcPct val="120000"/>
              </a:lnSpc>
              <a:buFont typeface="Wingdings" panose="05000000000000000000" pitchFamily="2" charset="2"/>
              <a:buChar char="p"/>
            </a:pPr>
            <a:r>
              <a:rPr lang="zh-CN" altLang="en-US" sz="2400" b="1" dirty="0">
                <a:solidFill>
                  <a:srgbClr val="01532F"/>
                </a:solidFill>
                <a:latin typeface="微软雅黑" panose="020B0503020204020204" pitchFamily="34" charset="-122"/>
              </a:rPr>
              <a:t>用户的设备习惯：取最常用的设备（众数）</a:t>
            </a:r>
          </a:p>
        </p:txBody>
      </p:sp>
      <p:cxnSp>
        <p:nvCxnSpPr>
          <p:cNvPr id="58" name="直接连接符 57"/>
          <p:cNvCxnSpPr/>
          <p:nvPr/>
        </p:nvCxnSpPr>
        <p:spPr>
          <a:xfrm>
            <a:off x="377558" y="801006"/>
            <a:ext cx="11000122"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59" name="TextBox 19"/>
          <p:cNvSpPr txBox="1"/>
          <p:nvPr/>
        </p:nvSpPr>
        <p:spPr>
          <a:xfrm>
            <a:off x="714536" y="253684"/>
            <a:ext cx="8455590" cy="95410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800" b="1" dirty="0">
                <a:solidFill>
                  <a:schemeClr val="tx1"/>
                </a:solidFill>
                <a:latin typeface="微软雅黑" panose="020B0503020204020204" pitchFamily="34" charset="-122"/>
              </a:rPr>
              <a:t>步骤二找到相似用户或新闻</a:t>
            </a:r>
          </a:p>
          <a:p>
            <a:endParaRPr lang="zh-CN" altLang="en-US" sz="2800" b="1" dirty="0">
              <a:solidFill>
                <a:schemeClr val="tx1"/>
              </a:solidFill>
              <a:latin typeface="微软雅黑" panose="020B0503020204020204" pitchFamily="34" charset="-122"/>
            </a:endParaRPr>
          </a:p>
        </p:txBody>
      </p:sp>
      <p:sp>
        <p:nvSpPr>
          <p:cNvPr id="4" name="矩形 3"/>
          <p:cNvSpPr/>
          <p:nvPr/>
        </p:nvSpPr>
        <p:spPr>
          <a:xfrm>
            <a:off x="345691" y="503481"/>
            <a:ext cx="368845" cy="339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33941" y="311872"/>
            <a:ext cx="368845" cy="339152"/>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19"/>
          <p:cNvSpPr txBox="1"/>
          <p:nvPr/>
        </p:nvSpPr>
        <p:spPr>
          <a:xfrm>
            <a:off x="937608" y="1228445"/>
            <a:ext cx="5811655" cy="52322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800" b="1">
                <a:solidFill>
                  <a:schemeClr val="tx1"/>
                </a:solidFill>
                <a:latin typeface="微软雅黑" panose="020B0503020204020204" pitchFamily="34" charset="-122"/>
              </a:rPr>
              <a:t>找到相似用户</a:t>
            </a:r>
            <a:endParaRPr lang="zh-CN" altLang="en-US" sz="2800" b="1" spc="300" dirty="0">
              <a:solidFill>
                <a:schemeClr val="tx1"/>
              </a:solidFill>
              <a:latin typeface="+mn-ea"/>
            </a:endParaRPr>
          </a:p>
        </p:txBody>
      </p:sp>
      <p:sp>
        <p:nvSpPr>
          <p:cNvPr id="53" name="TextBox 19"/>
          <p:cNvSpPr txBox="1"/>
          <p:nvPr/>
        </p:nvSpPr>
        <p:spPr>
          <a:xfrm>
            <a:off x="7408943" y="1294289"/>
            <a:ext cx="2468279" cy="52322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800" b="1" dirty="0">
                <a:solidFill>
                  <a:schemeClr val="tx1"/>
                </a:solidFill>
                <a:latin typeface="微软雅黑" panose="020B0503020204020204" pitchFamily="34" charset="-122"/>
              </a:rPr>
              <a:t>找到相似文章</a:t>
            </a:r>
            <a:endParaRPr lang="zh-CN" altLang="en-US" sz="2800" b="1" spc="300" dirty="0">
              <a:solidFill>
                <a:schemeClr val="tx1"/>
              </a:solidFill>
              <a:latin typeface="+mn-ea"/>
            </a:endParaRPr>
          </a:p>
        </p:txBody>
      </p:sp>
      <p:pic>
        <p:nvPicPr>
          <p:cNvPr id="6" name="图片 5"/>
          <p:cNvPicPr>
            <a:picLocks noChangeAspect="1"/>
          </p:cNvPicPr>
          <p:nvPr/>
        </p:nvPicPr>
        <p:blipFill>
          <a:blip r:embed="rId3"/>
          <a:stretch>
            <a:fillRect/>
          </a:stretch>
        </p:blipFill>
        <p:spPr>
          <a:xfrm>
            <a:off x="7408943" y="2096871"/>
            <a:ext cx="3589080" cy="1928652"/>
          </a:xfrm>
          <a:prstGeom prst="rect">
            <a:avLst/>
          </a:prstGeom>
        </p:spPr>
      </p:pic>
      <p:cxnSp>
        <p:nvCxnSpPr>
          <p:cNvPr id="8" name="直接连接符 7"/>
          <p:cNvCxnSpPr/>
          <p:nvPr/>
        </p:nvCxnSpPr>
        <p:spPr>
          <a:xfrm>
            <a:off x="6688183" y="940526"/>
            <a:ext cx="0" cy="47156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822604" y="2347006"/>
            <a:ext cx="17980" cy="44674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65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200519" y="1363579"/>
            <a:ext cx="5928662" cy="4478235"/>
            <a:chOff x="4962185" y="1963238"/>
            <a:chExt cx="5928662" cy="4478235"/>
          </a:xfrm>
          <a:effectLst>
            <a:outerShdw blurRad="50800" dist="38100" dir="2700000" algn="tl" rotWithShape="0">
              <a:prstClr val="black">
                <a:alpha val="40000"/>
              </a:prstClr>
            </a:outerShdw>
          </a:effectLst>
        </p:grpSpPr>
        <p:cxnSp>
          <p:nvCxnSpPr>
            <p:cNvPr id="32" name="直接连接符 31"/>
            <p:cNvCxnSpPr>
              <a:endCxn id="36" idx="0"/>
            </p:cNvCxnSpPr>
            <p:nvPr/>
          </p:nvCxnSpPr>
          <p:spPr>
            <a:xfrm flipH="1">
              <a:off x="7926516" y="2290110"/>
              <a:ext cx="5756" cy="3475662"/>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îsḷîḋé"/>
            <p:cNvSpPr>
              <a:spLocks/>
            </p:cNvSpPr>
            <p:nvPr/>
          </p:nvSpPr>
          <p:spPr bwMode="auto">
            <a:xfrm>
              <a:off x="4962185" y="4584334"/>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1"/>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5" name="iṡḻiḋe"/>
            <p:cNvSpPr>
              <a:spLocks/>
            </p:cNvSpPr>
            <p:nvPr/>
          </p:nvSpPr>
          <p:spPr bwMode="auto">
            <a:xfrm>
              <a:off x="4962185" y="198521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1"/>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3" name="íŝļîďé"/>
            <p:cNvSpPr>
              <a:spLocks/>
            </p:cNvSpPr>
            <p:nvPr/>
          </p:nvSpPr>
          <p:spPr bwMode="auto">
            <a:xfrm rot="10800000">
              <a:off x="7588665" y="5786564"/>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1" name="íšļïḓè"/>
            <p:cNvSpPr>
              <a:spLocks/>
            </p:cNvSpPr>
            <p:nvPr/>
          </p:nvSpPr>
          <p:spPr bwMode="auto">
            <a:xfrm rot="10800000">
              <a:off x="7588665" y="3321789"/>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rgbClr val="0053A3"/>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33" name="椭圆 32"/>
            <p:cNvSpPr/>
            <p:nvPr/>
          </p:nvSpPr>
          <p:spPr>
            <a:xfrm>
              <a:off x="7588665" y="1963238"/>
              <a:ext cx="675701" cy="675701"/>
            </a:xfrm>
            <a:prstGeom prst="ellipse">
              <a:avLst/>
            </a:prstGeom>
            <a:solidFill>
              <a:srgbClr val="01532F"/>
            </a:solid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rgbClr val="01532F"/>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34" name="椭圆 33"/>
            <p:cNvSpPr/>
            <p:nvPr/>
          </p:nvSpPr>
          <p:spPr>
            <a:xfrm>
              <a:off x="7588665" y="3320486"/>
              <a:ext cx="675701" cy="675701"/>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Arial" panose="020B0604020202020204" pitchFamily="34" charset="0"/>
                <a:ea typeface="方正黑体简体" panose="02010601030101010101" pitchFamily="2" charset="-122"/>
                <a:sym typeface="Arial" panose="020B0604020202020204" pitchFamily="34" charset="0"/>
              </a:endParaRPr>
            </a:p>
          </p:txBody>
        </p:sp>
        <p:sp>
          <p:nvSpPr>
            <p:cNvPr id="35" name="椭圆 34"/>
            <p:cNvSpPr/>
            <p:nvPr/>
          </p:nvSpPr>
          <p:spPr>
            <a:xfrm>
              <a:off x="7588665" y="4566124"/>
              <a:ext cx="675701" cy="6757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Arial" panose="020B0604020202020204" pitchFamily="34" charset="0"/>
                <a:ea typeface="方正黑体简体" panose="02010601030101010101" pitchFamily="2" charset="-122"/>
                <a:sym typeface="Arial" panose="020B0604020202020204" pitchFamily="34" charset="0"/>
              </a:endParaRPr>
            </a:p>
          </p:txBody>
        </p:sp>
        <p:sp>
          <p:nvSpPr>
            <p:cNvPr id="36" name="椭圆 35"/>
            <p:cNvSpPr/>
            <p:nvPr/>
          </p:nvSpPr>
          <p:spPr>
            <a:xfrm>
              <a:off x="7588665" y="5765772"/>
              <a:ext cx="675701" cy="67570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Arial" panose="020B0604020202020204" pitchFamily="34" charset="0"/>
                <a:ea typeface="方正黑体简体" panose="02010601030101010101" pitchFamily="2" charset="-122"/>
                <a:sym typeface="Arial" panose="020B0604020202020204" pitchFamily="34" charset="0"/>
              </a:endParaRPr>
            </a:p>
          </p:txBody>
        </p:sp>
        <p:sp>
          <p:nvSpPr>
            <p:cNvPr id="28" name="ïŝlídè"/>
            <p:cNvSpPr>
              <a:spLocks/>
            </p:cNvSpPr>
            <p:nvPr/>
          </p:nvSpPr>
          <p:spPr bwMode="auto">
            <a:xfrm>
              <a:off x="7768107" y="4750007"/>
              <a:ext cx="285322" cy="327018"/>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40404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6" name="îṧ1ide"/>
            <p:cNvSpPr>
              <a:spLocks/>
            </p:cNvSpPr>
            <p:nvPr/>
          </p:nvSpPr>
          <p:spPr bwMode="auto">
            <a:xfrm>
              <a:off x="7750311" y="2154398"/>
              <a:ext cx="320914" cy="254261"/>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4" name="iṩļîḑè"/>
            <p:cNvSpPr>
              <a:spLocks/>
            </p:cNvSpPr>
            <p:nvPr/>
          </p:nvSpPr>
          <p:spPr bwMode="auto">
            <a:xfrm>
              <a:off x="7755162" y="5913075"/>
              <a:ext cx="354216" cy="29221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2" name="íṣḻide"/>
            <p:cNvSpPr>
              <a:spLocks/>
            </p:cNvSpPr>
            <p:nvPr/>
          </p:nvSpPr>
          <p:spPr bwMode="auto">
            <a:xfrm>
              <a:off x="7726553" y="3471066"/>
              <a:ext cx="399924" cy="28419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38" name="组合 37"/>
          <p:cNvGrpSpPr/>
          <p:nvPr/>
        </p:nvGrpSpPr>
        <p:grpSpPr>
          <a:xfrm>
            <a:off x="6416402" y="2449365"/>
            <a:ext cx="3920911" cy="2267998"/>
            <a:chOff x="956642" y="2246376"/>
            <a:chExt cx="4570717" cy="2267998"/>
          </a:xfrm>
        </p:grpSpPr>
        <p:sp>
          <p:nvSpPr>
            <p:cNvPr id="39" name="文本框 38"/>
            <p:cNvSpPr txBox="1"/>
            <p:nvPr/>
          </p:nvSpPr>
          <p:spPr>
            <a:xfrm>
              <a:off x="1482867" y="2246376"/>
              <a:ext cx="2133781" cy="523220"/>
            </a:xfrm>
            <a:prstGeom prst="rect">
              <a:avLst/>
            </a:prstGeom>
            <a:noFill/>
          </p:spPr>
          <p:txBody>
            <a:bodyPr wrap="square" rtlCol="0">
              <a:spAutoFit/>
              <a:scene3d>
                <a:camera prst="orthographicFront"/>
                <a:lightRig rig="threePt" dir="t"/>
              </a:scene3d>
              <a:sp3d contourW="12700"/>
            </a:bodyPr>
            <a:lstStyle/>
            <a:p>
              <a:pPr lvl="0" algn="ctr"/>
              <a:r>
                <a:rPr lang="en-US" altLang="zh-CN" sz="2800" b="1" dirty="0">
                  <a:solidFill>
                    <a:srgbClr val="0053A3"/>
                  </a:solidFill>
                  <a:latin typeface="微软雅黑" panose="020B0503020204020204" pitchFamily="34" charset="-122"/>
                </a:rPr>
                <a:t>2</a:t>
              </a:r>
              <a:r>
                <a:rPr lang="zh-CN" altLang="en-US" sz="2800" b="1" dirty="0">
                  <a:solidFill>
                    <a:srgbClr val="0053A3"/>
                  </a:solidFill>
                  <a:latin typeface="微软雅黑" panose="020B0503020204020204" pitchFamily="34" charset="-122"/>
                </a:rPr>
                <a:t>粗排</a:t>
              </a:r>
            </a:p>
          </p:txBody>
        </p:sp>
        <p:sp>
          <p:nvSpPr>
            <p:cNvPr id="40" name="文本框 39"/>
            <p:cNvSpPr txBox="1"/>
            <p:nvPr/>
          </p:nvSpPr>
          <p:spPr>
            <a:xfrm>
              <a:off x="956642" y="3028454"/>
              <a:ext cx="4570717" cy="148592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2400" b="1" dirty="0">
                  <a:solidFill>
                    <a:srgbClr val="0053A3"/>
                  </a:solidFill>
                  <a:latin typeface="微软雅黑" panose="020B0503020204020204" pitchFamily="34" charset="-122"/>
                </a:rPr>
                <a:t>通过少量用户和新闻特征，简单模型，对召回结果粗略排序，减少后新闻数量</a:t>
              </a:r>
            </a:p>
          </p:txBody>
        </p:sp>
      </p:grpSp>
      <p:grpSp>
        <p:nvGrpSpPr>
          <p:cNvPr id="41" name="组合 40"/>
          <p:cNvGrpSpPr/>
          <p:nvPr/>
        </p:nvGrpSpPr>
        <p:grpSpPr>
          <a:xfrm>
            <a:off x="6364810" y="4929584"/>
            <a:ext cx="4024096" cy="1507047"/>
            <a:chOff x="1119325" y="2189455"/>
            <a:chExt cx="4024096" cy="1507047"/>
          </a:xfrm>
        </p:grpSpPr>
        <p:sp>
          <p:nvSpPr>
            <p:cNvPr id="42" name="文本框 41"/>
            <p:cNvSpPr txBox="1"/>
            <p:nvPr/>
          </p:nvSpPr>
          <p:spPr>
            <a:xfrm>
              <a:off x="1612527" y="2189455"/>
              <a:ext cx="2133781" cy="523220"/>
            </a:xfrm>
            <a:prstGeom prst="rect">
              <a:avLst/>
            </a:prstGeom>
            <a:noFill/>
          </p:spPr>
          <p:txBody>
            <a:bodyPr wrap="square" rtlCol="0">
              <a:spAutoFit/>
              <a:scene3d>
                <a:camera prst="orthographicFront"/>
                <a:lightRig rig="threePt" dir="t"/>
              </a:scene3d>
              <a:sp3d contourW="12700"/>
            </a:bodyPr>
            <a:lstStyle/>
            <a:p>
              <a:pPr lvl="0" algn="ctr"/>
              <a:r>
                <a:rPr lang="en-US" altLang="zh-CN" sz="2800" b="1" dirty="0">
                  <a:solidFill>
                    <a:schemeClr val="accent2">
                      <a:lumMod val="75000"/>
                    </a:schemeClr>
                  </a:solidFill>
                  <a:latin typeface="微软雅黑" panose="020B0503020204020204" pitchFamily="34" charset="-122"/>
                </a:rPr>
                <a:t>4</a:t>
              </a:r>
              <a:r>
                <a:rPr lang="zh-CN" altLang="en-US" sz="2800" b="1" dirty="0">
                  <a:solidFill>
                    <a:schemeClr val="accent2">
                      <a:lumMod val="75000"/>
                    </a:schemeClr>
                  </a:solidFill>
                  <a:latin typeface="微软雅黑" panose="020B0503020204020204" pitchFamily="34" charset="-122"/>
                </a:rPr>
                <a:t>重排</a:t>
              </a:r>
            </a:p>
          </p:txBody>
        </p:sp>
        <p:sp>
          <p:nvSpPr>
            <p:cNvPr id="43" name="文本框 42"/>
            <p:cNvSpPr txBox="1"/>
            <p:nvPr/>
          </p:nvSpPr>
          <p:spPr>
            <a:xfrm>
              <a:off x="1119325" y="2865505"/>
              <a:ext cx="4024096" cy="830997"/>
            </a:xfrm>
            <a:prstGeom prst="rect">
              <a:avLst/>
            </a:prstGeom>
            <a:noFill/>
          </p:spPr>
          <p:txBody>
            <a:bodyPr wrap="square" rtlCol="0">
              <a:spAutoFit/>
              <a:scene3d>
                <a:camera prst="orthographicFront"/>
                <a:lightRig rig="threePt" dir="t"/>
              </a:scene3d>
              <a:sp3d contourW="12700"/>
            </a:bodyPr>
            <a:lstStyle/>
            <a:p>
              <a:pPr lvl="0" algn="ctr"/>
              <a:r>
                <a:rPr lang="zh-CN" altLang="en-US" sz="2400" b="1" dirty="0">
                  <a:solidFill>
                    <a:schemeClr val="accent2">
                      <a:lumMod val="75000"/>
                    </a:schemeClr>
                  </a:solidFill>
                  <a:latin typeface="微软雅黑" panose="020B0503020204020204" pitchFamily="34" charset="-122"/>
                </a:rPr>
                <a:t>进行去重、去已读等各项改进用户体验的操作</a:t>
              </a:r>
            </a:p>
          </p:txBody>
        </p:sp>
      </p:grpSp>
      <p:grpSp>
        <p:nvGrpSpPr>
          <p:cNvPr id="44" name="组合 43"/>
          <p:cNvGrpSpPr/>
          <p:nvPr/>
        </p:nvGrpSpPr>
        <p:grpSpPr>
          <a:xfrm>
            <a:off x="1872868" y="3746411"/>
            <a:ext cx="3788306" cy="2138406"/>
            <a:chOff x="1914656" y="2210453"/>
            <a:chExt cx="3119687" cy="2138406"/>
          </a:xfrm>
        </p:grpSpPr>
        <p:sp>
          <p:nvSpPr>
            <p:cNvPr id="45" name="文本框 44"/>
            <p:cNvSpPr txBox="1"/>
            <p:nvPr/>
          </p:nvSpPr>
          <p:spPr>
            <a:xfrm>
              <a:off x="2432743" y="2210453"/>
              <a:ext cx="2133781" cy="597215"/>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en-US" altLang="zh-CN" sz="2800"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3</a:t>
              </a:r>
              <a:r>
                <a:rPr lang="zh-CN" altLang="en-US" sz="2800"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精排</a:t>
              </a:r>
            </a:p>
          </p:txBody>
        </p:sp>
        <p:sp>
          <p:nvSpPr>
            <p:cNvPr id="46" name="文本框 45"/>
            <p:cNvSpPr txBox="1"/>
            <p:nvPr/>
          </p:nvSpPr>
          <p:spPr>
            <a:xfrm>
              <a:off x="1914656" y="2862939"/>
              <a:ext cx="3119687" cy="148592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2400" b="1" dirty="0">
                  <a:latin typeface="+mn-ea"/>
                  <a:sym typeface="Arial" panose="020B0604020202020204" pitchFamily="34" charset="0"/>
                </a:rPr>
                <a:t>使用各种特征、各类复杂模型，尽量精准地对新闻进行个性化排序</a:t>
              </a:r>
              <a:endParaRPr lang="en-US" altLang="zh-CN" sz="2400" b="1" dirty="0">
                <a:latin typeface="+mn-ea"/>
                <a:sym typeface="Arial" panose="020B0604020202020204" pitchFamily="34" charset="0"/>
              </a:endParaRPr>
            </a:p>
          </p:txBody>
        </p:sp>
      </p:grpSp>
      <p:grpSp>
        <p:nvGrpSpPr>
          <p:cNvPr id="47" name="组合 46"/>
          <p:cNvGrpSpPr/>
          <p:nvPr/>
        </p:nvGrpSpPr>
        <p:grpSpPr>
          <a:xfrm>
            <a:off x="1784733" y="1127340"/>
            <a:ext cx="4024806" cy="2094182"/>
            <a:chOff x="1950856" y="2152915"/>
            <a:chExt cx="4024806" cy="2094182"/>
          </a:xfrm>
        </p:grpSpPr>
        <p:sp>
          <p:nvSpPr>
            <p:cNvPr id="48" name="文本框 47"/>
            <p:cNvSpPr txBox="1"/>
            <p:nvPr/>
          </p:nvSpPr>
          <p:spPr>
            <a:xfrm>
              <a:off x="2971693" y="2152915"/>
              <a:ext cx="2133781" cy="597921"/>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en-US" altLang="zh-CN" sz="2800" b="1" dirty="0">
                  <a:solidFill>
                    <a:srgbClr val="01532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800" b="1" dirty="0">
                  <a:solidFill>
                    <a:srgbClr val="01532F"/>
                  </a:solidFill>
                  <a:latin typeface="微软雅黑" panose="020B0503020204020204" pitchFamily="34" charset="-122"/>
                  <a:ea typeface="微软雅黑" panose="020B0503020204020204" pitchFamily="34" charset="-122"/>
                  <a:sym typeface="Arial" panose="020B0604020202020204" pitchFamily="34" charset="0"/>
                </a:rPr>
                <a:t>召回</a:t>
              </a:r>
            </a:p>
          </p:txBody>
        </p:sp>
        <p:sp>
          <p:nvSpPr>
            <p:cNvPr id="49" name="文本框 48"/>
            <p:cNvSpPr txBox="1"/>
            <p:nvPr/>
          </p:nvSpPr>
          <p:spPr>
            <a:xfrm>
              <a:off x="1950856" y="2862744"/>
              <a:ext cx="4024806" cy="1384353"/>
            </a:xfrm>
            <a:prstGeom prst="rect">
              <a:avLst/>
            </a:prstGeom>
            <a:noFill/>
          </p:spPr>
          <p:txBody>
            <a:bodyPr wrap="square" rtlCol="0">
              <a:spAutoFit/>
              <a:scene3d>
                <a:camera prst="orthographicFront"/>
                <a:lightRig rig="threePt" dir="t"/>
              </a:scene3d>
              <a:sp3d contourW="12700"/>
            </a:bodyPr>
            <a:lstStyle/>
            <a:p>
              <a:pPr lvl="0" algn="ctr">
                <a:lnSpc>
                  <a:spcPct val="120000"/>
                </a:lnSpc>
              </a:pPr>
              <a:r>
                <a:rPr lang="zh-CN" altLang="en-US" sz="2400" b="1" dirty="0">
                  <a:solidFill>
                    <a:srgbClr val="01532F"/>
                  </a:solidFill>
                  <a:latin typeface="微软雅黑" panose="020B0503020204020204" pitchFamily="34" charset="-122"/>
                </a:rPr>
                <a:t>根据用户部分特征，从海量的新闻快速找回小部分潜在感兴趣的新闻</a:t>
              </a:r>
            </a:p>
          </p:txBody>
        </p:sp>
      </p:grpSp>
      <p:cxnSp>
        <p:nvCxnSpPr>
          <p:cNvPr id="58" name="直接连接符 57"/>
          <p:cNvCxnSpPr/>
          <p:nvPr/>
        </p:nvCxnSpPr>
        <p:spPr>
          <a:xfrm>
            <a:off x="377558" y="801006"/>
            <a:ext cx="11000122"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59" name="TextBox 19"/>
          <p:cNvSpPr txBox="1"/>
          <p:nvPr/>
        </p:nvSpPr>
        <p:spPr>
          <a:xfrm>
            <a:off x="714536" y="253684"/>
            <a:ext cx="8408889" cy="95410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800" b="1" spc="300" dirty="0">
                <a:solidFill>
                  <a:schemeClr val="tx1"/>
                </a:solidFill>
                <a:latin typeface="微软雅黑" panose="020B0503020204020204" pitchFamily="34" charset="-122"/>
              </a:rPr>
              <a:t> 步骤三采用多路召回方式排序并计算相似度</a:t>
            </a:r>
          </a:p>
          <a:p>
            <a:endParaRPr lang="zh-CN" altLang="en-US" sz="2800" b="1" spc="300" dirty="0">
              <a:solidFill>
                <a:schemeClr val="tx1"/>
              </a:solidFill>
              <a:latin typeface="+mn-ea"/>
            </a:endParaRPr>
          </a:p>
        </p:txBody>
      </p:sp>
      <p:sp>
        <p:nvSpPr>
          <p:cNvPr id="4" name="矩形 3"/>
          <p:cNvSpPr/>
          <p:nvPr/>
        </p:nvSpPr>
        <p:spPr>
          <a:xfrm>
            <a:off x="345691" y="503481"/>
            <a:ext cx="368845" cy="339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33941" y="311872"/>
            <a:ext cx="368845" cy="339152"/>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856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计算相似性的方法</a:t>
            </a:r>
          </a:p>
        </p:txBody>
      </p:sp>
      <p:sp>
        <p:nvSpPr>
          <p:cNvPr id="4" name="灯片编号占位符 3"/>
          <p:cNvSpPr>
            <a:spLocks noGrp="1"/>
          </p:cNvSpPr>
          <p:nvPr>
            <p:ph type="sldNum" sz="quarter" idx="12"/>
          </p:nvPr>
        </p:nvSpPr>
        <p:spPr>
          <a:xfrm>
            <a:off x="10801350" y="6357813"/>
            <a:ext cx="1390650" cy="365125"/>
          </a:xfrm>
        </p:spPr>
        <p:txBody>
          <a:bodyPr/>
          <a:lstStyle/>
          <a:p>
            <a:fld id="{51D91E7F-84B6-4064-9D4E-CC7D244BCA04}" type="slidenum">
              <a:rPr lang="zh-CN" altLang="en-US" smtClean="0">
                <a:latin typeface="Times New Roman" panose="02020603050405020304" pitchFamily="18" charset="0"/>
                <a:cs typeface="Times New Roman" panose="02020603050405020304" pitchFamily="18" charset="0"/>
              </a:rPr>
              <a:pPr/>
              <a:t>18</a:t>
            </a:fld>
            <a:endParaRPr lang="zh-CN" altLang="en-US"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681E2AD6-4395-43FF-8880-5F5F3FA54FCA}"/>
              </a:ext>
            </a:extLst>
          </p:cNvPr>
          <p:cNvSpPr/>
          <p:nvPr/>
        </p:nvSpPr>
        <p:spPr>
          <a:xfrm>
            <a:off x="351737" y="1469757"/>
            <a:ext cx="3771902" cy="400110"/>
          </a:xfrm>
          <a:prstGeom prst="rect">
            <a:avLst/>
          </a:prstGeom>
          <a:solidFill>
            <a:srgbClr val="01532F"/>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panose="05000000000000000000" pitchFamily="2" charset="2"/>
              <a:buChar char="Ø"/>
            </a:pPr>
            <a:r>
              <a:rPr lang="zh-CN" altLang="en-US" sz="2000" b="1" dirty="0">
                <a:solidFill>
                  <a:schemeClr val="bg1"/>
                </a:solidFill>
                <a:latin typeface="Times New Roman" panose="02020603050405020304" pitchFamily="18" charset="0"/>
                <a:cs typeface="Times New Roman" panose="02020603050405020304" pitchFamily="18" charset="0"/>
              </a:rPr>
              <a:t>皮尔逊相关系数：</a:t>
            </a:r>
            <a:endParaRPr lang="en-US" altLang="zh-CN" sz="2000" b="1" dirty="0">
              <a:solidFill>
                <a:schemeClr val="bg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215DCF9E-CA31-4BDF-BA9D-28CBDC352ECA}"/>
              </a:ext>
            </a:extLst>
          </p:cNvPr>
          <p:cNvSpPr/>
          <p:nvPr/>
        </p:nvSpPr>
        <p:spPr>
          <a:xfrm>
            <a:off x="370790" y="1941614"/>
            <a:ext cx="11345229" cy="477054"/>
          </a:xfrm>
          <a:prstGeom prst="rect">
            <a:avLst/>
          </a:prstGeom>
          <a:ln>
            <a:solidFill>
              <a:schemeClr val="tx1"/>
            </a:solidFill>
            <a:prstDash val="dash"/>
          </a:ln>
        </p:spPr>
        <p:txBody>
          <a:bodyPr wrap="square">
            <a:spAutoFit/>
          </a:bodyPr>
          <a:lstStyle/>
          <a:p>
            <a:pPr algn="just">
              <a:lnSpc>
                <a:spcPct val="125000"/>
              </a:lnSpc>
            </a:pPr>
            <a:r>
              <a:rPr lang="zh-CN" altLang="en-US" sz="2000" dirty="0">
                <a:latin typeface="Times New Roman" panose="02020603050405020304" pitchFamily="18" charset="0"/>
                <a:cs typeface="Times New Roman" panose="02020603050405020304" pitchFamily="18" charset="0"/>
              </a:rPr>
              <a:t>相较于余弦相似度，引入用户的平均分，对各自独立评分进行修正，减小了用户评分偏置的影响。</a:t>
            </a:r>
          </a:p>
        </p:txBody>
      </p:sp>
      <p:sp>
        <p:nvSpPr>
          <p:cNvPr id="18" name="AutoShape 2">
            <a:extLst>
              <a:ext uri="{FF2B5EF4-FFF2-40B4-BE49-F238E27FC236}">
                <a16:creationId xmlns:a16="http://schemas.microsoft.com/office/drawing/2014/main" id="{16FD61E9-075D-4D0D-A6D8-1CEC2460CCDE}"/>
              </a:ext>
            </a:extLst>
          </p:cNvPr>
          <p:cNvSpPr>
            <a:spLocks noChangeAspect="1" noChangeArrowheads="1"/>
          </p:cNvSpPr>
          <p:nvPr/>
        </p:nvSpPr>
        <p:spPr bwMode="auto">
          <a:xfrm>
            <a:off x="5942918" y="18716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 name="AutoShape 4">
            <a:extLst>
              <a:ext uri="{FF2B5EF4-FFF2-40B4-BE49-F238E27FC236}">
                <a16:creationId xmlns:a16="http://schemas.microsoft.com/office/drawing/2014/main" id="{4DD5EDD5-C755-4D6B-ABB4-B7530F387DE1}"/>
              </a:ext>
            </a:extLst>
          </p:cNvPr>
          <p:cNvSpPr>
            <a:spLocks noChangeAspect="1" noChangeArrowheads="1"/>
          </p:cNvSpPr>
          <p:nvPr/>
        </p:nvSpPr>
        <p:spPr bwMode="auto">
          <a:xfrm>
            <a:off x="6095318" y="20240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D335AC9-1ABF-4F25-ABFD-13C92BB0891C}"/>
              </a:ext>
            </a:extLst>
          </p:cNvPr>
          <p:cNvSpPr/>
          <p:nvPr/>
        </p:nvSpPr>
        <p:spPr>
          <a:xfrm>
            <a:off x="361259" y="3972713"/>
            <a:ext cx="3771902"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342900" indent="-342900">
              <a:buFont typeface="Wingdings" panose="05000000000000000000" pitchFamily="2" charset="2"/>
              <a:buChar char="Ø"/>
            </a:pPr>
            <a:r>
              <a:rPr lang="zh-CN" altLang="en-US" sz="2000" b="1" dirty="0">
                <a:solidFill>
                  <a:schemeClr val="bg1"/>
                </a:solidFill>
                <a:latin typeface="Times New Roman" panose="02020603050405020304" pitchFamily="18" charset="0"/>
                <a:cs typeface="Times New Roman" panose="02020603050405020304" pitchFamily="18" charset="0"/>
              </a:rPr>
              <a:t>用户相似度改进：：</a:t>
            </a:r>
            <a:endParaRPr lang="en-US" altLang="zh-CN" sz="2000" b="1" dirty="0">
              <a:solidFill>
                <a:schemeClr val="bg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F2E67353-5287-4B32-AF88-6C48FE712F5E}"/>
              </a:ext>
            </a:extLst>
          </p:cNvPr>
          <p:cNvSpPr/>
          <p:nvPr/>
        </p:nvSpPr>
        <p:spPr>
          <a:xfrm>
            <a:off x="380312" y="4444570"/>
            <a:ext cx="11345229" cy="477054"/>
          </a:xfrm>
          <a:prstGeom prst="rect">
            <a:avLst/>
          </a:prstGeom>
          <a:ln>
            <a:solidFill>
              <a:schemeClr val="tx1"/>
            </a:solidFill>
            <a:prstDash val="dash"/>
          </a:ln>
        </p:spPr>
        <p:txBody>
          <a:bodyPr wrap="square">
            <a:spAutoFit/>
          </a:bodyPr>
          <a:lstStyle/>
          <a:p>
            <a:pPr algn="just">
              <a:lnSpc>
                <a:spcPct val="125000"/>
              </a:lnSpc>
            </a:pPr>
            <a:r>
              <a:rPr lang="zh-CN" altLang="en-US" sz="2000" dirty="0">
                <a:latin typeface="Times New Roman" panose="02020603050405020304" pitchFamily="18" charset="0"/>
                <a:cs typeface="Times New Roman" panose="02020603050405020304" pitchFamily="18" charset="0"/>
              </a:rPr>
              <a:t>对共同兴趣物品中的热门商品进行了惩罚。</a:t>
            </a:r>
          </a:p>
        </p:txBody>
      </p:sp>
      <p:sp>
        <p:nvSpPr>
          <p:cNvPr id="22" name="AutoShape 2">
            <a:extLst>
              <a:ext uri="{FF2B5EF4-FFF2-40B4-BE49-F238E27FC236}">
                <a16:creationId xmlns:a16="http://schemas.microsoft.com/office/drawing/2014/main" id="{7D0B3E8B-C6BE-4C7C-8598-86A0D9EEDC37}"/>
              </a:ext>
            </a:extLst>
          </p:cNvPr>
          <p:cNvSpPr>
            <a:spLocks noChangeAspect="1" noChangeArrowheads="1"/>
          </p:cNvSpPr>
          <p:nvPr/>
        </p:nvSpPr>
        <p:spPr bwMode="auto">
          <a:xfrm>
            <a:off x="5952440" y="43746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 name="AutoShape 4">
            <a:extLst>
              <a:ext uri="{FF2B5EF4-FFF2-40B4-BE49-F238E27FC236}">
                <a16:creationId xmlns:a16="http://schemas.microsoft.com/office/drawing/2014/main" id="{68A10A07-9AB3-4681-8497-2FA1E4AE1192}"/>
              </a:ext>
            </a:extLst>
          </p:cNvPr>
          <p:cNvSpPr>
            <a:spLocks noChangeAspect="1" noChangeArrowheads="1"/>
          </p:cNvSpPr>
          <p:nvPr/>
        </p:nvSpPr>
        <p:spPr bwMode="auto">
          <a:xfrm>
            <a:off x="6104840" y="45270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pic>
        <p:nvPicPr>
          <p:cNvPr id="25" name="图片 24">
            <a:extLst>
              <a:ext uri="{FF2B5EF4-FFF2-40B4-BE49-F238E27FC236}">
                <a16:creationId xmlns:a16="http://schemas.microsoft.com/office/drawing/2014/main" id="{4A18A230-7F78-4ECF-AC2F-139FC6697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143" y="2564140"/>
            <a:ext cx="5848350" cy="1285875"/>
          </a:xfrm>
          <a:prstGeom prst="rect">
            <a:avLst/>
          </a:prstGeom>
        </p:spPr>
      </p:pic>
      <p:pic>
        <p:nvPicPr>
          <p:cNvPr id="27" name="图片 26">
            <a:extLst>
              <a:ext uri="{FF2B5EF4-FFF2-40B4-BE49-F238E27FC236}">
                <a16:creationId xmlns:a16="http://schemas.microsoft.com/office/drawing/2014/main" id="{E6C032A9-0A5C-481F-AFD4-F7DDD2B88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329" y="5060078"/>
            <a:ext cx="4248150" cy="1123950"/>
          </a:xfrm>
          <a:prstGeom prst="rect">
            <a:avLst/>
          </a:prstGeom>
        </p:spPr>
      </p:pic>
    </p:spTree>
    <p:extLst>
      <p:ext uri="{BB962C8B-B14F-4D97-AF65-F5344CB8AC3E}">
        <p14:creationId xmlns:p14="http://schemas.microsoft.com/office/powerpoint/2010/main" val="2390049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计算相似性的方法</a:t>
            </a:r>
          </a:p>
        </p:txBody>
      </p:sp>
      <p:sp>
        <p:nvSpPr>
          <p:cNvPr id="4" name="灯片编号占位符 3"/>
          <p:cNvSpPr>
            <a:spLocks noGrp="1"/>
          </p:cNvSpPr>
          <p:nvPr>
            <p:ph type="sldNum" sz="quarter" idx="12"/>
          </p:nvPr>
        </p:nvSpPr>
        <p:spPr>
          <a:xfrm>
            <a:off x="10801350" y="6357813"/>
            <a:ext cx="1390650" cy="365125"/>
          </a:xfrm>
        </p:spPr>
        <p:txBody>
          <a:bodyPr/>
          <a:lstStyle/>
          <a:p>
            <a:fld id="{51D91E7F-84B6-4064-9D4E-CC7D244BCA04}" type="slidenum">
              <a:rPr lang="zh-CN" altLang="en-US" smtClean="0">
                <a:latin typeface="Times New Roman" panose="02020603050405020304" pitchFamily="18" charset="0"/>
                <a:cs typeface="Times New Roman" panose="02020603050405020304" pitchFamily="18" charset="0"/>
              </a:rPr>
              <a:pPr/>
              <a:t>19</a:t>
            </a:fld>
            <a:endParaRPr lang="zh-CN" altLang="en-US"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351737" y="1468500"/>
            <a:ext cx="11335704" cy="1334449"/>
            <a:chOff x="695325" y="2528010"/>
            <a:chExt cx="10801350" cy="1218703"/>
          </a:xfrm>
        </p:grpSpPr>
        <p:sp>
          <p:nvSpPr>
            <p:cNvPr id="7" name="矩形 6"/>
            <p:cNvSpPr/>
            <p:nvPr/>
          </p:nvSpPr>
          <p:spPr>
            <a:xfrm>
              <a:off x="695325" y="2528010"/>
              <a:ext cx="10801349" cy="12187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5" name="矩形 4"/>
            <p:cNvSpPr/>
            <p:nvPr/>
          </p:nvSpPr>
          <p:spPr>
            <a:xfrm>
              <a:off x="704398" y="2569628"/>
              <a:ext cx="10792277" cy="1144762"/>
            </a:xfrm>
            <a:prstGeom prst="rect">
              <a:avLst/>
            </a:prstGeom>
          </p:spPr>
          <p:txBody>
            <a:bodyPr wrap="square">
              <a:spAutoFit/>
            </a:bodyPr>
            <a:lstStyle/>
            <a:p>
              <a:pPr>
                <a:lnSpc>
                  <a:spcPct val="130000"/>
                </a:lnSpc>
              </a:pPr>
              <a:r>
                <a:rPr lang="zh-CN" altLang="en-US" sz="2000" dirty="0">
                  <a:latin typeface="Times New Roman" panose="02020603050405020304" pitchFamily="18" charset="0"/>
                  <a:cs typeface="Times New Roman" panose="02020603050405020304" pitchFamily="18" charset="0"/>
                </a:rPr>
                <a:t>衡量两个集合间相似度的指标，计算的是两集合中交集与并集的比例。细粒度比较低，只能简单的考虑对某新闻是否喜欢，而没有考虑到具体的喜好程度。</a:t>
              </a:r>
              <a:r>
                <a:rPr lang="en-US" altLang="zh-CN" sz="2000" dirty="0">
                  <a:latin typeface="Times New Roman" panose="02020603050405020304" pitchFamily="18" charset="0"/>
                  <a:cs typeface="Times New Roman" panose="02020603050405020304" pitchFamily="18" charset="0"/>
                </a:rPr>
                <a:t>N(u),N(v)</a:t>
              </a:r>
              <a:r>
                <a:rPr lang="zh-CN" altLang="en-US" sz="2000" dirty="0">
                  <a:latin typeface="Times New Roman" panose="02020603050405020304" pitchFamily="18" charset="0"/>
                  <a:cs typeface="Times New Roman" panose="02020603050405020304" pitchFamily="18" charset="0"/>
                </a:rPr>
                <a:t>分别表示用户</a:t>
              </a:r>
              <a:r>
                <a:rPr lang="en-US" altLang="zh-CN" sz="2000" dirty="0" err="1">
                  <a:latin typeface="Times New Roman" panose="02020603050405020304" pitchFamily="18" charset="0"/>
                  <a:cs typeface="Times New Roman" panose="02020603050405020304" pitchFamily="18" charset="0"/>
                </a:rPr>
                <a:t>u,v</a:t>
              </a:r>
              <a:r>
                <a:rPr lang="zh-CN" altLang="en-US" sz="2000" dirty="0">
                  <a:latin typeface="Times New Roman" panose="02020603050405020304" pitchFamily="18" charset="0"/>
                  <a:cs typeface="Times New Roman" panose="02020603050405020304" pitchFamily="18" charset="0"/>
                </a:rPr>
                <a:t>交互的两个新闻集合。</a:t>
              </a:r>
              <a:endParaRPr lang="en-US" altLang="zh-CN" sz="2000" dirty="0">
                <a:latin typeface="Times New Roman" panose="02020603050405020304" pitchFamily="18" charset="0"/>
                <a:cs typeface="Times New Roman" panose="02020603050405020304" pitchFamily="18" charset="0"/>
              </a:endParaRPr>
            </a:p>
          </p:txBody>
        </p:sp>
      </p:grpSp>
      <p:sp>
        <p:nvSpPr>
          <p:cNvPr id="6" name="矩形 5"/>
          <p:cNvSpPr/>
          <p:nvPr/>
        </p:nvSpPr>
        <p:spPr>
          <a:xfrm>
            <a:off x="371473" y="1040601"/>
            <a:ext cx="3771902" cy="400110"/>
          </a:xfrm>
          <a:prstGeom prst="rect">
            <a:avLst/>
          </a:prstGeom>
          <a:solidFill>
            <a:srgbClr val="01532F"/>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panose="05000000000000000000" pitchFamily="2" charset="2"/>
              <a:buChar char="Ø"/>
            </a:pPr>
            <a:r>
              <a:rPr lang="en-US" altLang="zh-CN" sz="2000" b="1" dirty="0">
                <a:solidFill>
                  <a:schemeClr val="bg1"/>
                </a:solidFill>
                <a:latin typeface="Times New Roman" panose="02020603050405020304" pitchFamily="18" charset="0"/>
                <a:cs typeface="Times New Roman" panose="02020603050405020304" pitchFamily="18" charset="0"/>
              </a:rPr>
              <a:t>Jaccard</a:t>
            </a:r>
            <a:r>
              <a:rPr lang="zh-CN" altLang="en-US" sz="2000" b="1" dirty="0">
                <a:solidFill>
                  <a:schemeClr val="bg1"/>
                </a:solidFill>
                <a:latin typeface="Times New Roman" panose="02020603050405020304" pitchFamily="18" charset="0"/>
                <a:cs typeface="Times New Roman" panose="02020603050405020304" pitchFamily="18" charset="0"/>
              </a:rPr>
              <a:t>相似性：</a:t>
            </a:r>
            <a:endParaRPr lang="en-US" altLang="zh-CN" sz="2000" b="1" dirty="0">
              <a:solidFill>
                <a:schemeClr val="bg1"/>
              </a:solidFill>
              <a:latin typeface="Times New Roman" panose="02020603050405020304" pitchFamily="18" charset="0"/>
              <a:cs typeface="Times New Roman" panose="02020603050405020304" pitchFamily="18" charset="0"/>
            </a:endParaRPr>
          </a:p>
        </p:txBody>
      </p:sp>
      <p:sp>
        <p:nvSpPr>
          <p:cNvPr id="8" name="矩形 7"/>
          <p:cNvSpPr/>
          <p:nvPr/>
        </p:nvSpPr>
        <p:spPr>
          <a:xfrm>
            <a:off x="351737" y="4436007"/>
            <a:ext cx="3771902"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342900" indent="-342900">
              <a:buFont typeface="Wingdings" panose="05000000000000000000" pitchFamily="2" charset="2"/>
              <a:buChar char="Ø"/>
            </a:pPr>
            <a:r>
              <a:rPr lang="zh-CN" altLang="en-US" sz="2000" b="1" dirty="0">
                <a:solidFill>
                  <a:schemeClr val="bg1"/>
                </a:solidFill>
                <a:latin typeface="Times New Roman" panose="02020603050405020304" pitchFamily="18" charset="0"/>
                <a:cs typeface="Times New Roman" panose="02020603050405020304" pitchFamily="18" charset="0"/>
              </a:rPr>
              <a:t>余弦相似性：</a:t>
            </a:r>
            <a:endParaRPr lang="en-US" altLang="zh-CN" sz="2000" b="1" dirty="0">
              <a:solidFill>
                <a:schemeClr val="bg1"/>
              </a:solidFill>
              <a:latin typeface="Times New Roman" panose="02020603050405020304" pitchFamily="18" charset="0"/>
              <a:cs typeface="Times New Roman" panose="02020603050405020304" pitchFamily="18" charset="0"/>
            </a:endParaRPr>
          </a:p>
        </p:txBody>
      </p:sp>
      <p:sp>
        <p:nvSpPr>
          <p:cNvPr id="9" name="矩形 8"/>
          <p:cNvSpPr/>
          <p:nvPr/>
        </p:nvSpPr>
        <p:spPr>
          <a:xfrm>
            <a:off x="370790" y="4907864"/>
            <a:ext cx="11345229" cy="441724"/>
          </a:xfrm>
          <a:prstGeom prst="rect">
            <a:avLst/>
          </a:prstGeom>
          <a:ln>
            <a:solidFill>
              <a:schemeClr val="tx1"/>
            </a:solidFill>
            <a:prstDash val="dash"/>
          </a:ln>
        </p:spPr>
        <p:txBody>
          <a:bodyPr wrap="square">
            <a:spAutoFit/>
          </a:bodyPr>
          <a:lstStyle/>
          <a:p>
            <a:pPr algn="just">
              <a:lnSpc>
                <a:spcPct val="125000"/>
              </a:lnSpc>
            </a:pPr>
            <a:r>
              <a:rPr lang="zh-CN" altLang="en-US" sz="2000" dirty="0">
                <a:latin typeface="Times New Roman" panose="02020603050405020304" pitchFamily="18" charset="0"/>
                <a:cs typeface="Times New Roman" panose="02020603050405020304" pitchFamily="18" charset="0"/>
              </a:rPr>
              <a:t>求两向量间的夹角余弦值，一个优势是自带归一化。没有考虑到不同用户平均打分的偏差情况。</a:t>
            </a:r>
          </a:p>
        </p:txBody>
      </p:sp>
      <p:sp>
        <p:nvSpPr>
          <p:cNvPr id="2" name="AutoShape 2">
            <a:extLst>
              <a:ext uri="{FF2B5EF4-FFF2-40B4-BE49-F238E27FC236}">
                <a16:creationId xmlns:a16="http://schemas.microsoft.com/office/drawing/2014/main" id="{192656E0-7214-473D-A776-C8639D1B60B1}"/>
              </a:ext>
            </a:extLst>
          </p:cNvPr>
          <p:cNvSpPr>
            <a:spLocks noChangeAspect="1" noChangeArrowheads="1"/>
          </p:cNvSpPr>
          <p:nvPr/>
        </p:nvSpPr>
        <p:spPr bwMode="auto">
          <a:xfrm>
            <a:off x="5942918" y="48379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a:extLst>
              <a:ext uri="{FF2B5EF4-FFF2-40B4-BE49-F238E27FC236}">
                <a16:creationId xmlns:a16="http://schemas.microsoft.com/office/drawing/2014/main" id="{BD08FA31-5018-45D2-9C1F-F2EB0D9012BF}"/>
              </a:ext>
            </a:extLst>
          </p:cNvPr>
          <p:cNvSpPr>
            <a:spLocks noChangeAspect="1" noChangeArrowheads="1"/>
          </p:cNvSpPr>
          <p:nvPr/>
        </p:nvSpPr>
        <p:spPr bwMode="auto">
          <a:xfrm>
            <a:off x="6095318" y="49903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图片 14">
            <a:extLst>
              <a:ext uri="{FF2B5EF4-FFF2-40B4-BE49-F238E27FC236}">
                <a16:creationId xmlns:a16="http://schemas.microsoft.com/office/drawing/2014/main" id="{EF9B8C5E-08D1-4D57-99B3-B5402C9E7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660" y="2959172"/>
            <a:ext cx="3554607" cy="870516"/>
          </a:xfrm>
          <a:prstGeom prst="rect">
            <a:avLst/>
          </a:prstGeom>
        </p:spPr>
      </p:pic>
      <p:pic>
        <p:nvPicPr>
          <p:cNvPr id="25" name="图片 24">
            <a:extLst>
              <a:ext uri="{FF2B5EF4-FFF2-40B4-BE49-F238E27FC236}">
                <a16:creationId xmlns:a16="http://schemas.microsoft.com/office/drawing/2014/main" id="{6E5B2EDC-3341-41D7-89DF-4EC7E5009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038" y="5569117"/>
            <a:ext cx="3381375" cy="1000125"/>
          </a:xfrm>
          <a:prstGeom prst="rect">
            <a:avLst/>
          </a:prstGeom>
        </p:spPr>
      </p:pic>
    </p:spTree>
    <p:extLst>
      <p:ext uri="{BB962C8B-B14F-4D97-AF65-F5344CB8AC3E}">
        <p14:creationId xmlns:p14="http://schemas.microsoft.com/office/powerpoint/2010/main" val="267861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854339" y="439003"/>
            <a:ext cx="7884578" cy="950224"/>
            <a:chOff x="3909356" y="1666934"/>
            <a:chExt cx="3581718" cy="846592"/>
          </a:xfrm>
        </p:grpSpPr>
        <p:grpSp>
          <p:nvGrpSpPr>
            <p:cNvPr id="42" name="组合 41"/>
            <p:cNvGrpSpPr/>
            <p:nvPr/>
          </p:nvGrpSpPr>
          <p:grpSpPr>
            <a:xfrm>
              <a:off x="4400977" y="1666934"/>
              <a:ext cx="3090097" cy="824904"/>
              <a:chOff x="4306907" y="1356667"/>
              <a:chExt cx="3090097" cy="824904"/>
            </a:xfrm>
          </p:grpSpPr>
          <p:sp>
            <p:nvSpPr>
              <p:cNvPr id="19" name="文本框 18"/>
              <p:cNvSpPr txBox="1"/>
              <p:nvPr/>
            </p:nvSpPr>
            <p:spPr>
              <a:xfrm>
                <a:off x="4306907" y="1356667"/>
                <a:ext cx="2906693" cy="466157"/>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题目简介</a:t>
                </a:r>
                <a:endParaRPr lang="zh-CN" altLang="en-US" sz="2800"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4306907" y="1852519"/>
                <a:ext cx="3090097" cy="32905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Introduction to the topic</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418075" cy="828000"/>
              <a:chOff x="3909356" y="1685526"/>
              <a:chExt cx="418075" cy="828000"/>
            </a:xfrm>
          </p:grpSpPr>
          <p:sp>
            <p:nvSpPr>
              <p:cNvPr id="17" name="文本框 16"/>
              <p:cNvSpPr txBox="1"/>
              <p:nvPr/>
            </p:nvSpPr>
            <p:spPr>
              <a:xfrm>
                <a:off x="3909356" y="1745583"/>
                <a:ext cx="418075" cy="707886"/>
              </a:xfrm>
              <a:prstGeom prst="rect">
                <a:avLst/>
              </a:prstGeom>
              <a:noFill/>
              <a:ln>
                <a:noFill/>
              </a:ln>
            </p:spPr>
            <p:txBody>
              <a:bodyPr wrap="square" rtlCol="0">
                <a:noAutofit/>
              </a:bodyPr>
              <a:lstStyle/>
              <a:p>
                <a:pPr algn="ctr"/>
                <a:r>
                  <a:rPr lang="en-US" altLang="zh-CN" sz="4000" b="1" dirty="0">
                    <a:solidFill>
                      <a:srgbClr val="01532F"/>
                    </a:solidFill>
                    <a:latin typeface="Times New Roman" panose="02020603050405020304" pitchFamily="18" charset="0"/>
                    <a:ea typeface="微软雅黑" panose="020B0503020204020204" pitchFamily="34" charset="-122"/>
                    <a:cs typeface="Times New Roman" panose="02020603050405020304" pitchFamily="18" charset="0"/>
                  </a:rPr>
                  <a:t>01</a:t>
                </a:r>
              </a:p>
            </p:txBody>
          </p:sp>
          <p:sp>
            <p:nvSpPr>
              <p:cNvPr id="32" name="矩形 31"/>
              <p:cNvSpPr/>
              <p:nvPr/>
            </p:nvSpPr>
            <p:spPr>
              <a:xfrm>
                <a:off x="3909356" y="1685526"/>
                <a:ext cx="413743" cy="828000"/>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grpSp>
        <p:nvGrpSpPr>
          <p:cNvPr id="41" name="组合 40"/>
          <p:cNvGrpSpPr/>
          <p:nvPr/>
        </p:nvGrpSpPr>
        <p:grpSpPr>
          <a:xfrm>
            <a:off x="4955638" y="1745796"/>
            <a:ext cx="6398617" cy="828000"/>
            <a:chOff x="9042399" y="1373760"/>
            <a:chExt cx="2394858" cy="830997"/>
          </a:xfrm>
        </p:grpSpPr>
        <p:sp>
          <p:nvSpPr>
            <p:cNvPr id="13" name="文本框 12"/>
            <p:cNvSpPr txBox="1"/>
            <p:nvPr/>
          </p:nvSpPr>
          <p:spPr>
            <a:xfrm>
              <a:off x="9042399" y="1373760"/>
              <a:ext cx="2394858" cy="525114"/>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求解思路</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9042399" y="1835425"/>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Solving the route</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54" name="组合 53"/>
          <p:cNvGrpSpPr/>
          <p:nvPr/>
        </p:nvGrpSpPr>
        <p:grpSpPr>
          <a:xfrm>
            <a:off x="4955637" y="3125553"/>
            <a:ext cx="6398618" cy="861775"/>
            <a:chOff x="4818742" y="3526390"/>
            <a:chExt cx="2394858" cy="861775"/>
          </a:xfrm>
        </p:grpSpPr>
        <p:sp>
          <p:nvSpPr>
            <p:cNvPr id="55" name="文本框 54"/>
            <p:cNvSpPr txBox="1"/>
            <p:nvPr/>
          </p:nvSpPr>
          <p:spPr>
            <a:xfrm>
              <a:off x="4818742" y="3526390"/>
              <a:ext cx="2394858" cy="523220"/>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详细过程</a:t>
              </a:r>
              <a:endParaRPr lang="zh-CN" altLang="en-US" sz="2800" b="1" dirty="0">
                <a:latin typeface="Times New Roman" panose="02020603050405020304" pitchFamily="18" charset="0"/>
                <a:cs typeface="Times New Roman" panose="02020603050405020304" pitchFamily="18" charset="0"/>
              </a:endParaRPr>
            </a:p>
          </p:txBody>
        </p:sp>
        <p:sp>
          <p:nvSpPr>
            <p:cNvPr id="56" name="文本框 55"/>
            <p:cNvSpPr txBox="1"/>
            <p:nvPr/>
          </p:nvSpPr>
          <p:spPr>
            <a:xfrm>
              <a:off x="4818742" y="4018833"/>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Detailed process</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59" name="组合 58"/>
          <p:cNvGrpSpPr/>
          <p:nvPr/>
        </p:nvGrpSpPr>
        <p:grpSpPr>
          <a:xfrm>
            <a:off x="4955637" y="4377358"/>
            <a:ext cx="6398618" cy="830997"/>
            <a:chOff x="9042399" y="3526390"/>
            <a:chExt cx="2394858" cy="830997"/>
          </a:xfrm>
        </p:grpSpPr>
        <p:sp>
          <p:nvSpPr>
            <p:cNvPr id="60" name="文本框 59"/>
            <p:cNvSpPr txBox="1"/>
            <p:nvPr/>
          </p:nvSpPr>
          <p:spPr>
            <a:xfrm>
              <a:off x="9042399" y="3526390"/>
              <a:ext cx="2394858" cy="523220"/>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实验结果</a:t>
              </a:r>
              <a:endParaRPr lang="zh-CN" altLang="en-US" sz="2800" b="1" dirty="0">
                <a:latin typeface="Times New Roman" panose="02020603050405020304" pitchFamily="18" charset="0"/>
                <a:cs typeface="Times New Roman" panose="02020603050405020304" pitchFamily="18" charset="0"/>
              </a:endParaRPr>
            </a:p>
          </p:txBody>
        </p:sp>
        <p:sp>
          <p:nvSpPr>
            <p:cNvPr id="61" name="文本框 60"/>
            <p:cNvSpPr txBox="1"/>
            <p:nvPr/>
          </p:nvSpPr>
          <p:spPr>
            <a:xfrm>
              <a:off x="9042399" y="3988055"/>
              <a:ext cx="2394858" cy="369332"/>
            </a:xfrm>
            <a:prstGeom prst="rect">
              <a:avLst/>
            </a:prstGeom>
            <a:noFill/>
          </p:spPr>
          <p:txBody>
            <a:bodyPr wrap="square" rtlCol="0">
              <a:spAutoFit/>
            </a:bodyPr>
            <a:lstStyle/>
            <a:p>
              <a:r>
                <a:rPr lang="zh-CN" altLang="en-US">
                  <a:solidFill>
                    <a:schemeClr val="bg1">
                      <a:lumMod val="65000"/>
                    </a:schemeClr>
                  </a:solidFill>
                  <a:latin typeface="Times New Roman" panose="02020603050405020304" pitchFamily="18" charset="0"/>
                  <a:cs typeface="Times New Roman" panose="02020603050405020304" pitchFamily="18" charset="0"/>
                </a:rPr>
                <a:t>Ｅ</a:t>
              </a:r>
              <a:r>
                <a:rPr lang="en-US" altLang="zh-CN">
                  <a:solidFill>
                    <a:schemeClr val="bg1">
                      <a:lumMod val="65000"/>
                    </a:schemeClr>
                  </a:solidFill>
                  <a:latin typeface="Times New Roman" panose="02020603050405020304" pitchFamily="18" charset="0"/>
                  <a:cs typeface="Times New Roman" panose="02020603050405020304" pitchFamily="18" charset="0"/>
                </a:rPr>
                <a:t>xperimental result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文本框 1">
            <a:extLst>
              <a:ext uri="{FF2B5EF4-FFF2-40B4-BE49-F238E27FC236}">
                <a16:creationId xmlns:a16="http://schemas.microsoft.com/office/drawing/2014/main" id="{AB29D301-A8C9-4D43-80A2-41EFCAC6991D}"/>
              </a:ext>
            </a:extLst>
          </p:cNvPr>
          <p:cNvSpPr txBox="1"/>
          <p:nvPr/>
        </p:nvSpPr>
        <p:spPr>
          <a:xfrm>
            <a:off x="3854339" y="1779257"/>
            <a:ext cx="920325" cy="794539"/>
          </a:xfrm>
          <a:prstGeom prst="rect">
            <a:avLst/>
          </a:prstGeom>
          <a:noFill/>
          <a:ln>
            <a:noFill/>
          </a:ln>
        </p:spPr>
        <p:txBody>
          <a:bodyPr wrap="square" rtlCol="0">
            <a:noAutofit/>
          </a:bodyPr>
          <a:lstStyle/>
          <a:p>
            <a:pPr algn="ctr"/>
            <a:r>
              <a:rPr lang="en-US" altLang="zh-CN" sz="4000" b="1" dirty="0">
                <a:solidFill>
                  <a:srgbClr val="01532F"/>
                </a:solidFill>
                <a:latin typeface="Times New Roman" panose="02020603050405020304" pitchFamily="18" charset="0"/>
                <a:ea typeface="微软雅黑" panose="020B0503020204020204" pitchFamily="34" charset="-122"/>
                <a:cs typeface="Times New Roman" panose="02020603050405020304" pitchFamily="18" charset="0"/>
              </a:rPr>
              <a:t>02</a:t>
            </a:r>
          </a:p>
        </p:txBody>
      </p:sp>
      <p:sp>
        <p:nvSpPr>
          <p:cNvPr id="3" name="矩形 2">
            <a:extLst>
              <a:ext uri="{FF2B5EF4-FFF2-40B4-BE49-F238E27FC236}">
                <a16:creationId xmlns:a16="http://schemas.microsoft.com/office/drawing/2014/main" id="{B9759F5E-3845-4F9F-9339-162F76D09427}"/>
              </a:ext>
            </a:extLst>
          </p:cNvPr>
          <p:cNvSpPr/>
          <p:nvPr/>
        </p:nvSpPr>
        <p:spPr>
          <a:xfrm>
            <a:off x="3854339" y="1711848"/>
            <a:ext cx="910789" cy="929356"/>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37F24DE4-78C9-4463-8BF5-23BB46E191D1}"/>
              </a:ext>
            </a:extLst>
          </p:cNvPr>
          <p:cNvSpPr txBox="1"/>
          <p:nvPr/>
        </p:nvSpPr>
        <p:spPr>
          <a:xfrm>
            <a:off x="3854339" y="3001109"/>
            <a:ext cx="920325" cy="794539"/>
          </a:xfrm>
          <a:prstGeom prst="rect">
            <a:avLst/>
          </a:prstGeom>
          <a:noFill/>
          <a:ln>
            <a:noFill/>
          </a:ln>
        </p:spPr>
        <p:txBody>
          <a:bodyPr wrap="square" rtlCol="0">
            <a:noAutofit/>
          </a:bodyPr>
          <a:lstStyle/>
          <a:p>
            <a:pPr algn="ctr"/>
            <a:r>
              <a:rPr lang="en-US" altLang="zh-CN" sz="4000" b="1" dirty="0">
                <a:solidFill>
                  <a:srgbClr val="01532F"/>
                </a:solidFill>
                <a:latin typeface="Times New Roman" panose="02020603050405020304" pitchFamily="18" charset="0"/>
                <a:ea typeface="微软雅黑" panose="020B0503020204020204" pitchFamily="34" charset="-122"/>
                <a:cs typeface="Times New Roman" panose="02020603050405020304" pitchFamily="18" charset="0"/>
              </a:rPr>
              <a:t>03</a:t>
            </a:r>
          </a:p>
        </p:txBody>
      </p:sp>
      <p:sp>
        <p:nvSpPr>
          <p:cNvPr id="5" name="矩形 4">
            <a:extLst>
              <a:ext uri="{FF2B5EF4-FFF2-40B4-BE49-F238E27FC236}">
                <a16:creationId xmlns:a16="http://schemas.microsoft.com/office/drawing/2014/main" id="{85BF9883-1563-40FA-AA8D-21F862429BFA}"/>
              </a:ext>
            </a:extLst>
          </p:cNvPr>
          <p:cNvSpPr/>
          <p:nvPr/>
        </p:nvSpPr>
        <p:spPr>
          <a:xfrm>
            <a:off x="3854339" y="2933700"/>
            <a:ext cx="910789" cy="929356"/>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BE15FD81-88DB-42D9-9E3B-5B7C27C0EDB4}"/>
              </a:ext>
            </a:extLst>
          </p:cNvPr>
          <p:cNvSpPr txBox="1"/>
          <p:nvPr/>
        </p:nvSpPr>
        <p:spPr>
          <a:xfrm>
            <a:off x="3854339" y="4328315"/>
            <a:ext cx="920325" cy="794539"/>
          </a:xfrm>
          <a:prstGeom prst="rect">
            <a:avLst/>
          </a:prstGeom>
          <a:noFill/>
          <a:ln>
            <a:noFill/>
          </a:ln>
        </p:spPr>
        <p:txBody>
          <a:bodyPr wrap="square" rtlCol="0">
            <a:noAutofit/>
          </a:bodyPr>
          <a:lstStyle/>
          <a:p>
            <a:pPr algn="ctr"/>
            <a:r>
              <a:rPr lang="en-US" altLang="zh-CN" sz="4000" b="1" dirty="0">
                <a:solidFill>
                  <a:srgbClr val="01532F"/>
                </a:solidFill>
                <a:latin typeface="Times New Roman" panose="02020603050405020304" pitchFamily="18" charset="0"/>
                <a:ea typeface="微软雅黑" panose="020B0503020204020204" pitchFamily="34" charset="-122"/>
                <a:cs typeface="Times New Roman" panose="02020603050405020304" pitchFamily="18" charset="0"/>
              </a:rPr>
              <a:t>04</a:t>
            </a:r>
          </a:p>
        </p:txBody>
      </p:sp>
      <p:sp>
        <p:nvSpPr>
          <p:cNvPr id="10" name="矩形 9">
            <a:extLst>
              <a:ext uri="{FF2B5EF4-FFF2-40B4-BE49-F238E27FC236}">
                <a16:creationId xmlns:a16="http://schemas.microsoft.com/office/drawing/2014/main" id="{C51B7858-0E88-4367-BFC1-664B9AC544FA}"/>
              </a:ext>
            </a:extLst>
          </p:cNvPr>
          <p:cNvSpPr/>
          <p:nvPr/>
        </p:nvSpPr>
        <p:spPr>
          <a:xfrm>
            <a:off x="3854339" y="4193498"/>
            <a:ext cx="910789" cy="929356"/>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45" name="组合 44"/>
          <p:cNvGrpSpPr/>
          <p:nvPr/>
        </p:nvGrpSpPr>
        <p:grpSpPr>
          <a:xfrm>
            <a:off x="4955637" y="5633304"/>
            <a:ext cx="6398618" cy="830997"/>
            <a:chOff x="9042399" y="3526390"/>
            <a:chExt cx="2394858" cy="830997"/>
          </a:xfrm>
        </p:grpSpPr>
        <p:sp>
          <p:nvSpPr>
            <p:cNvPr id="46" name="文本框 45"/>
            <p:cNvSpPr txBox="1"/>
            <p:nvPr/>
          </p:nvSpPr>
          <p:spPr>
            <a:xfrm>
              <a:off x="9042399" y="3526390"/>
              <a:ext cx="2394858" cy="523220"/>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排名结果</a:t>
              </a:r>
              <a:endParaRPr lang="zh-CN" altLang="en-US" sz="2800" b="1"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9042399" y="3988055"/>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Ranking results</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8" name="矩形 47">
            <a:extLst>
              <a:ext uri="{FF2B5EF4-FFF2-40B4-BE49-F238E27FC236}">
                <a16:creationId xmlns:a16="http://schemas.microsoft.com/office/drawing/2014/main" id="{C51B7858-0E88-4367-BFC1-664B9AC544FA}"/>
              </a:ext>
            </a:extLst>
          </p:cNvPr>
          <p:cNvSpPr/>
          <p:nvPr/>
        </p:nvSpPr>
        <p:spPr>
          <a:xfrm>
            <a:off x="3854339" y="5476394"/>
            <a:ext cx="910789" cy="929356"/>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BE15FD81-88DB-42D9-9E3B-5B7C27C0EDB4}"/>
              </a:ext>
            </a:extLst>
          </p:cNvPr>
          <p:cNvSpPr txBox="1"/>
          <p:nvPr/>
        </p:nvSpPr>
        <p:spPr>
          <a:xfrm>
            <a:off x="3854339" y="5588113"/>
            <a:ext cx="920325" cy="794539"/>
          </a:xfrm>
          <a:prstGeom prst="rect">
            <a:avLst/>
          </a:prstGeom>
          <a:noFill/>
          <a:ln>
            <a:noFill/>
          </a:ln>
        </p:spPr>
        <p:txBody>
          <a:bodyPr wrap="square" rtlCol="0">
            <a:noAutofit/>
          </a:bodyPr>
          <a:lstStyle/>
          <a:p>
            <a:pPr algn="ctr"/>
            <a:r>
              <a:rPr lang="en-US" altLang="zh-CN" sz="4000" b="1">
                <a:solidFill>
                  <a:srgbClr val="01532F"/>
                </a:solidFill>
                <a:latin typeface="Times New Roman" panose="02020603050405020304" pitchFamily="18" charset="0"/>
                <a:ea typeface="微软雅黑" panose="020B0503020204020204" pitchFamily="34" charset="-122"/>
                <a:cs typeface="Times New Roman" panose="02020603050405020304" pitchFamily="18" charset="0"/>
              </a:rPr>
              <a:t>05</a:t>
            </a:r>
            <a:endParaRPr lang="en-US" altLang="zh-CN" sz="4000" b="1" dirty="0">
              <a:solidFill>
                <a:srgbClr val="01532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85149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64643" y="2220549"/>
            <a:ext cx="2081288" cy="2102070"/>
            <a:chOff x="4887548" y="1124583"/>
            <a:chExt cx="2416903" cy="2862321"/>
          </a:xfrm>
        </p:grpSpPr>
        <p:sp>
          <p:nvSpPr>
            <p:cNvPr id="47" name="文本框 46"/>
            <p:cNvSpPr txBox="1"/>
            <p:nvPr/>
          </p:nvSpPr>
          <p:spPr>
            <a:xfrm>
              <a:off x="4887548" y="1149056"/>
              <a:ext cx="2416903" cy="2640263"/>
            </a:xfrm>
            <a:prstGeom prst="rect">
              <a:avLst/>
            </a:prstGeom>
            <a:noFill/>
            <a:ln>
              <a:noFill/>
            </a:ln>
          </p:spPr>
          <p:txBody>
            <a:bodyPr wrap="square" rtlCol="0">
              <a:spAutoFit/>
            </a:bodyPr>
            <a:lstStyle/>
            <a:p>
              <a:pPr algn="ctr"/>
              <a:r>
                <a:rPr lang="zh-CN" altLang="en-US" sz="6000" b="1">
                  <a:solidFill>
                    <a:srgbClr val="01532F"/>
                  </a:solidFill>
                  <a:latin typeface="微软雅黑" panose="020B0503020204020204" pitchFamily="34" charset="-122"/>
                </a:rPr>
                <a:t>实验结果</a:t>
              </a:r>
            </a:p>
          </p:txBody>
        </p:sp>
        <p:sp>
          <p:nvSpPr>
            <p:cNvPr id="2" name="矩形 1"/>
            <p:cNvSpPr/>
            <p:nvPr/>
          </p:nvSpPr>
          <p:spPr>
            <a:xfrm>
              <a:off x="4887548" y="1124583"/>
              <a:ext cx="2416903" cy="2862321"/>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532F"/>
                </a:solidFill>
              </a:endParaRPr>
            </a:p>
          </p:txBody>
        </p:sp>
      </p:grpSp>
    </p:spTree>
    <p:extLst>
      <p:ext uri="{BB962C8B-B14F-4D97-AF65-F5344CB8AC3E}">
        <p14:creationId xmlns:p14="http://schemas.microsoft.com/office/powerpoint/2010/main" val="1437559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801350" y="6357813"/>
            <a:ext cx="1390650" cy="365125"/>
          </a:xfrm>
        </p:spPr>
        <p:txBody>
          <a:bodyPr/>
          <a:lstStyle/>
          <a:p>
            <a:fld id="{51D91E7F-84B6-4064-9D4E-CC7D244BCA04}" type="slidenum">
              <a:rPr lang="zh-CN" altLang="en-US" smtClean="0">
                <a:latin typeface="Times New Roman" panose="02020603050405020304" pitchFamily="18" charset="0"/>
                <a:cs typeface="Times New Roman" panose="02020603050405020304" pitchFamily="18" charset="0"/>
              </a:rPr>
              <a:pPr/>
              <a:t>21</a:t>
            </a:fld>
            <a:endParaRPr lang="zh-CN" altLang="en-US" dirty="0">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763891881"/>
              </p:ext>
            </p:extLst>
          </p:nvPr>
        </p:nvGraphicFramePr>
        <p:xfrm>
          <a:off x="330201" y="1879594"/>
          <a:ext cx="10934700" cy="4478219"/>
        </p:xfrm>
        <a:graphic>
          <a:graphicData uri="http://schemas.openxmlformats.org/drawingml/2006/table">
            <a:tbl>
              <a:tblPr>
                <a:tableStyleId>{BDBED569-4797-4DF1-A0F4-6AAB3CD982D8}</a:tableStyleId>
              </a:tblPr>
              <a:tblGrid>
                <a:gridCol w="1822450">
                  <a:extLst>
                    <a:ext uri="{9D8B030D-6E8A-4147-A177-3AD203B41FA5}">
                      <a16:colId xmlns:a16="http://schemas.microsoft.com/office/drawing/2014/main" val="2306071796"/>
                    </a:ext>
                  </a:extLst>
                </a:gridCol>
                <a:gridCol w="1822450">
                  <a:extLst>
                    <a:ext uri="{9D8B030D-6E8A-4147-A177-3AD203B41FA5}">
                      <a16:colId xmlns:a16="http://schemas.microsoft.com/office/drawing/2014/main" val="3636362800"/>
                    </a:ext>
                  </a:extLst>
                </a:gridCol>
                <a:gridCol w="1822450">
                  <a:extLst>
                    <a:ext uri="{9D8B030D-6E8A-4147-A177-3AD203B41FA5}">
                      <a16:colId xmlns:a16="http://schemas.microsoft.com/office/drawing/2014/main" val="3264927677"/>
                    </a:ext>
                  </a:extLst>
                </a:gridCol>
                <a:gridCol w="1822450">
                  <a:extLst>
                    <a:ext uri="{9D8B030D-6E8A-4147-A177-3AD203B41FA5}">
                      <a16:colId xmlns:a16="http://schemas.microsoft.com/office/drawing/2014/main" val="2360906319"/>
                    </a:ext>
                  </a:extLst>
                </a:gridCol>
                <a:gridCol w="1822450">
                  <a:extLst>
                    <a:ext uri="{9D8B030D-6E8A-4147-A177-3AD203B41FA5}">
                      <a16:colId xmlns:a16="http://schemas.microsoft.com/office/drawing/2014/main" val="3428835994"/>
                    </a:ext>
                  </a:extLst>
                </a:gridCol>
                <a:gridCol w="1822450">
                  <a:extLst>
                    <a:ext uri="{9D8B030D-6E8A-4147-A177-3AD203B41FA5}">
                      <a16:colId xmlns:a16="http://schemas.microsoft.com/office/drawing/2014/main" val="1758256144"/>
                    </a:ext>
                  </a:extLst>
                </a:gridCol>
              </a:tblGrid>
              <a:tr h="426989">
                <a:tc>
                  <a:txBody>
                    <a:bodyPr/>
                    <a:lstStyle/>
                    <a:p>
                      <a:pPr algn="ctr" fontAlgn="ctr"/>
                      <a:r>
                        <a:rPr lang="en-US" sz="1800" b="1" u="none" strike="noStrike">
                          <a:solidFill>
                            <a:srgbClr val="C00000"/>
                          </a:solidFill>
                          <a:effectLst/>
                          <a:latin typeface="Times New Roman" panose="02020603050405020304" pitchFamily="18" charset="0"/>
                          <a:cs typeface="Times New Roman" panose="02020603050405020304" pitchFamily="18" charset="0"/>
                        </a:rPr>
                        <a:t>user_id</a:t>
                      </a:r>
                      <a:endParaRPr lang="en-US" sz="18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sz="1800" b="1" u="none" strike="noStrike">
                          <a:solidFill>
                            <a:srgbClr val="C00000"/>
                          </a:solidFill>
                          <a:effectLst/>
                          <a:latin typeface="Times New Roman" panose="02020603050405020304" pitchFamily="18" charset="0"/>
                          <a:cs typeface="Times New Roman" panose="02020603050405020304" pitchFamily="18" charset="0"/>
                        </a:rPr>
                        <a:t>article_1</a:t>
                      </a:r>
                      <a:endParaRPr lang="en-US" sz="18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sz="1800" b="1" u="none" strike="noStrike">
                          <a:solidFill>
                            <a:srgbClr val="C00000"/>
                          </a:solidFill>
                          <a:effectLst/>
                          <a:latin typeface="Times New Roman" panose="02020603050405020304" pitchFamily="18" charset="0"/>
                          <a:cs typeface="Times New Roman" panose="02020603050405020304" pitchFamily="18" charset="0"/>
                        </a:rPr>
                        <a:t>article_2</a:t>
                      </a:r>
                      <a:endParaRPr lang="en-US" sz="18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sz="1800" b="1" u="none" strike="noStrike">
                          <a:solidFill>
                            <a:srgbClr val="C00000"/>
                          </a:solidFill>
                          <a:effectLst/>
                          <a:latin typeface="Times New Roman" panose="02020603050405020304" pitchFamily="18" charset="0"/>
                          <a:cs typeface="Times New Roman" panose="02020603050405020304" pitchFamily="18" charset="0"/>
                        </a:rPr>
                        <a:t>article_3</a:t>
                      </a:r>
                      <a:endParaRPr lang="en-US" sz="18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sz="1800" b="1" u="none" strike="noStrike">
                          <a:solidFill>
                            <a:srgbClr val="C00000"/>
                          </a:solidFill>
                          <a:effectLst/>
                          <a:latin typeface="Times New Roman" panose="02020603050405020304" pitchFamily="18" charset="0"/>
                          <a:cs typeface="Times New Roman" panose="02020603050405020304" pitchFamily="18" charset="0"/>
                        </a:rPr>
                        <a:t>article_4</a:t>
                      </a:r>
                      <a:endParaRPr lang="en-US" sz="18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sz="1800" b="1" u="none" strike="noStrike">
                          <a:solidFill>
                            <a:srgbClr val="C00000"/>
                          </a:solidFill>
                          <a:effectLst/>
                          <a:latin typeface="Times New Roman" panose="02020603050405020304" pitchFamily="18" charset="0"/>
                          <a:cs typeface="Times New Roman" panose="02020603050405020304" pitchFamily="18" charset="0"/>
                        </a:rPr>
                        <a:t>article_5</a:t>
                      </a:r>
                      <a:endParaRPr lang="en-US" sz="1800" b="1" i="0" u="none" strike="noStrike">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588179288"/>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237870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194619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194935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314048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195773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2329378841"/>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64329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272143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199198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324823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166581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1637098329"/>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300128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300923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61375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293301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298035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1202730186"/>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337143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272143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156619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235230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158536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2115055268"/>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235870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235616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336223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261612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156964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2558895410"/>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69932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160974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156964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160417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158536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2327510051"/>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199197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284547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235230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183176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206934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22564489"/>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289003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157478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97530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218028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66672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4044883268"/>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235870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300082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156560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64409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336223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3017687585"/>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200009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199198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64329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198659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166581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324823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1205504217"/>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200010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158536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162655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160974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218337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64329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2974848160"/>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200011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272143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198659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182394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64329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166581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100267673"/>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200012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123818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123290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124228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124352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199198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1728421129"/>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200013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272143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336245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235652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162655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166581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4031392256"/>
                  </a:ext>
                </a:extLst>
              </a:tr>
              <a:tr h="27008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200033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272143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235870</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119193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48403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123757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880" marR="5880" marT="5880" marB="0" anchor="ctr"/>
                </a:tc>
                <a:extLst>
                  <a:ext uri="{0D108BD9-81ED-4DB2-BD59-A6C34878D82A}">
                    <a16:rowId xmlns:a16="http://schemas.microsoft.com/office/drawing/2014/main" val="245819960"/>
                  </a:ext>
                </a:extLst>
              </a:tr>
            </a:tbl>
          </a:graphicData>
        </a:graphic>
      </p:graphicFrame>
      <p:sp>
        <p:nvSpPr>
          <p:cNvPr id="3" name="矩形 2"/>
          <p:cNvSpPr/>
          <p:nvPr/>
        </p:nvSpPr>
        <p:spPr>
          <a:xfrm>
            <a:off x="330201" y="1137986"/>
            <a:ext cx="10934700" cy="523220"/>
          </a:xfrm>
          <a:prstGeom prst="rect">
            <a:avLst/>
          </a:prstGeom>
          <a:solidFill>
            <a:srgbClr val="01532F"/>
          </a:solidFill>
        </p:spPr>
        <p:txBody>
          <a:bodyPr wrap="square">
            <a:spAutoFit/>
          </a:bodyPr>
          <a:lstStyle/>
          <a:p>
            <a:r>
              <a:rPr lang="zh-CN" altLang="en-US" sz="2800" b="1">
                <a:solidFill>
                  <a:schemeClr val="bg1"/>
                </a:solidFill>
                <a:latin typeface="Times New Roman" panose="02020603050405020304" pitchFamily="18" charset="0"/>
                <a:cs typeface="Times New Roman" panose="02020603050405020304" pitchFamily="18" charset="0"/>
              </a:rPr>
              <a:t>实验结果</a:t>
            </a:r>
            <a:r>
              <a:rPr lang="en-US" altLang="zh-CN" sz="2800" b="1">
                <a:solidFill>
                  <a:schemeClr val="bg1"/>
                </a:solidFill>
                <a:latin typeface="Times New Roman" panose="02020603050405020304" pitchFamily="18" charset="0"/>
                <a:cs typeface="Times New Roman" panose="02020603050405020304" pitchFamily="18" charset="0"/>
              </a:rPr>
              <a:t>:</a:t>
            </a:r>
            <a:r>
              <a:rPr lang="zh-CN" altLang="en-US" sz="2800" b="1">
                <a:solidFill>
                  <a:schemeClr val="bg1"/>
                </a:solidFill>
                <a:latin typeface="Times New Roman" panose="02020603050405020304" pitchFamily="18" charset="0"/>
                <a:cs typeface="Times New Roman" panose="02020603050405020304" pitchFamily="18" charset="0"/>
              </a:rPr>
              <a:t>生成用户</a:t>
            </a:r>
            <a:r>
              <a:rPr lang="en-US" altLang="zh-CN" sz="2800" b="1">
                <a:solidFill>
                  <a:schemeClr val="bg1"/>
                </a:solidFill>
                <a:latin typeface="Times New Roman" panose="02020603050405020304" pitchFamily="18" charset="0"/>
                <a:cs typeface="Times New Roman" panose="02020603050405020304" pitchFamily="18" charset="0"/>
              </a:rPr>
              <a:t>ID</a:t>
            </a:r>
            <a:r>
              <a:rPr lang="zh-CN" altLang="en-US" sz="2800" b="1">
                <a:solidFill>
                  <a:schemeClr val="bg1"/>
                </a:solidFill>
                <a:latin typeface="Times New Roman" panose="02020603050405020304" pitchFamily="18" charset="0"/>
                <a:cs typeface="Times New Roman" panose="02020603050405020304" pitchFamily="18" charset="0"/>
              </a:rPr>
              <a:t>和推荐文章</a:t>
            </a:r>
            <a:r>
              <a:rPr lang="en-US" altLang="zh-CN" sz="2800" b="1">
                <a:solidFill>
                  <a:schemeClr val="bg1"/>
                </a:solidFill>
                <a:latin typeface="Times New Roman" panose="02020603050405020304" pitchFamily="18" charset="0"/>
                <a:cs typeface="Times New Roman" panose="02020603050405020304" pitchFamily="18" charset="0"/>
              </a:rPr>
              <a:t>ID</a:t>
            </a:r>
            <a:r>
              <a:rPr lang="zh-CN" altLang="en-US" sz="2800" b="1">
                <a:solidFill>
                  <a:schemeClr val="bg1"/>
                </a:solidFill>
                <a:latin typeface="Times New Roman" panose="02020603050405020304" pitchFamily="18" charset="0"/>
                <a:cs typeface="Times New Roman" panose="02020603050405020304" pitchFamily="18" charset="0"/>
              </a:rPr>
              <a:t>（</a:t>
            </a:r>
            <a:r>
              <a:rPr lang="en-US" altLang="zh-CN" sz="2800" b="1">
                <a:solidFill>
                  <a:schemeClr val="bg1"/>
                </a:solidFill>
                <a:latin typeface="Times New Roman" panose="02020603050405020304" pitchFamily="18" charset="0"/>
                <a:cs typeface="Times New Roman" panose="02020603050405020304" pitchFamily="18" charset="0"/>
              </a:rPr>
              <a:t>5</a:t>
            </a:r>
            <a:r>
              <a:rPr lang="zh-CN" altLang="en-US" sz="2800" b="1">
                <a:solidFill>
                  <a:schemeClr val="bg1"/>
                </a:solidFill>
                <a:latin typeface="Times New Roman" panose="02020603050405020304" pitchFamily="18" charset="0"/>
                <a:cs typeface="Times New Roman" panose="02020603050405020304" pitchFamily="18" charset="0"/>
              </a:rPr>
              <a:t>篇）的推荐文档</a:t>
            </a:r>
          </a:p>
        </p:txBody>
      </p:sp>
      <p:sp>
        <p:nvSpPr>
          <p:cNvPr id="24" name="文本框 23">
            <a:extLst>
              <a:ext uri="{FF2B5EF4-FFF2-40B4-BE49-F238E27FC236}">
                <a16:creationId xmlns:a16="http://schemas.microsoft.com/office/drawing/2014/main" id="{E90838C1-3E7A-4F44-A91C-8156E9A96AF5}"/>
              </a:ext>
            </a:extLst>
          </p:cNvPr>
          <p:cNvSpPr txBox="1"/>
          <p:nvPr/>
        </p:nvSpPr>
        <p:spPr>
          <a:xfrm>
            <a:off x="4341011" y="386006"/>
            <a:ext cx="3190030" cy="584775"/>
          </a:xfrm>
          <a:prstGeom prst="rect">
            <a:avLst/>
          </a:prstGeom>
          <a:noFill/>
        </p:spPr>
        <p:txBody>
          <a:bodyPr wrap="square" rtlCol="0">
            <a:spAutoFit/>
          </a:bodyPr>
          <a:lstStyle/>
          <a:p>
            <a:pPr algn="ctr"/>
            <a:r>
              <a:rPr lang="zh-CN" altLang="en-US" sz="3200" b="1"/>
              <a:t>实验结果</a:t>
            </a:r>
            <a:endParaRPr lang="zh-CN" altLang="en-US" sz="3200" b="1" dirty="0">
              <a:latin typeface="微软雅黑" panose="020B0503020204020204" pitchFamily="34" charset="-122"/>
            </a:endParaRPr>
          </a:p>
        </p:txBody>
      </p:sp>
      <p:cxnSp>
        <p:nvCxnSpPr>
          <p:cNvPr id="26" name="直接连接符 25">
            <a:extLst>
              <a:ext uri="{FF2B5EF4-FFF2-40B4-BE49-F238E27FC236}">
                <a16:creationId xmlns:a16="http://schemas.microsoft.com/office/drawing/2014/main" id="{F0BC1B44-C99E-4676-B23E-CF7F9094C9BC}"/>
              </a:ext>
            </a:extLst>
          </p:cNvPr>
          <p:cNvCxnSpPr>
            <a:cxnSpLocks/>
          </p:cNvCxnSpPr>
          <p:nvPr/>
        </p:nvCxnSpPr>
        <p:spPr>
          <a:xfrm>
            <a:off x="695321" y="690837"/>
            <a:ext cx="4027262"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B3228C3-C4C0-4B28-8F79-16A4BA713352}"/>
              </a:ext>
            </a:extLst>
          </p:cNvPr>
          <p:cNvCxnSpPr>
            <a:cxnSpLocks/>
          </p:cNvCxnSpPr>
          <p:nvPr/>
        </p:nvCxnSpPr>
        <p:spPr>
          <a:xfrm flipH="1">
            <a:off x="7056881" y="690837"/>
            <a:ext cx="4246671"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616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64643" y="2220549"/>
            <a:ext cx="2081288" cy="2102070"/>
            <a:chOff x="4887548" y="1124583"/>
            <a:chExt cx="2416903" cy="2862321"/>
          </a:xfrm>
        </p:grpSpPr>
        <p:sp>
          <p:nvSpPr>
            <p:cNvPr id="47" name="文本框 46"/>
            <p:cNvSpPr txBox="1"/>
            <p:nvPr/>
          </p:nvSpPr>
          <p:spPr>
            <a:xfrm>
              <a:off x="4887548" y="1149056"/>
              <a:ext cx="2416903" cy="2640263"/>
            </a:xfrm>
            <a:prstGeom prst="rect">
              <a:avLst/>
            </a:prstGeom>
            <a:noFill/>
            <a:ln>
              <a:noFill/>
            </a:ln>
          </p:spPr>
          <p:txBody>
            <a:bodyPr wrap="square" rtlCol="0">
              <a:spAutoFit/>
            </a:bodyPr>
            <a:lstStyle/>
            <a:p>
              <a:pPr algn="ctr"/>
              <a:r>
                <a:rPr lang="zh-CN" altLang="en-US" sz="6000" b="1">
                  <a:solidFill>
                    <a:srgbClr val="01532F"/>
                  </a:solidFill>
                  <a:latin typeface="微软雅黑" panose="020B0503020204020204" pitchFamily="34" charset="-122"/>
                </a:rPr>
                <a:t>排名结果</a:t>
              </a:r>
            </a:p>
          </p:txBody>
        </p:sp>
        <p:sp>
          <p:nvSpPr>
            <p:cNvPr id="2" name="矩形 1"/>
            <p:cNvSpPr/>
            <p:nvPr/>
          </p:nvSpPr>
          <p:spPr>
            <a:xfrm>
              <a:off x="4887548" y="1124583"/>
              <a:ext cx="2416903" cy="2862321"/>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532F"/>
                </a:solidFill>
              </a:endParaRPr>
            </a:p>
          </p:txBody>
        </p:sp>
      </p:grpSp>
    </p:spTree>
    <p:extLst>
      <p:ext uri="{BB962C8B-B14F-4D97-AF65-F5344CB8AC3E}">
        <p14:creationId xmlns:p14="http://schemas.microsoft.com/office/powerpoint/2010/main" val="3259224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排名结果</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a:xfrm>
            <a:off x="10801350" y="6357813"/>
            <a:ext cx="1390650" cy="365125"/>
          </a:xfrm>
        </p:spPr>
        <p:txBody>
          <a:bodyPr/>
          <a:lstStyle/>
          <a:p>
            <a:fld id="{51D91E7F-84B6-4064-9D4E-CC7D244BCA04}" type="slidenum">
              <a:rPr lang="zh-CN" altLang="en-US" smtClean="0">
                <a:latin typeface="Times New Roman" panose="02020603050405020304" pitchFamily="18" charset="0"/>
                <a:cs typeface="Times New Roman" panose="02020603050405020304" pitchFamily="18" charset="0"/>
              </a:rPr>
              <a:pPr/>
              <a:t>23</a:t>
            </a:fld>
            <a:endParaRPr lang="zh-CN" altLang="en-US" dirty="0">
              <a:latin typeface="Times New Roman" panose="02020603050405020304" pitchFamily="18" charset="0"/>
              <a:cs typeface="Times New Roman" panose="02020603050405020304" pitchFamily="18" charset="0"/>
            </a:endParaRPr>
          </a:p>
        </p:txBody>
      </p:sp>
      <p:sp>
        <p:nvSpPr>
          <p:cNvPr id="18" name="AutoShape 2">
            <a:extLst>
              <a:ext uri="{FF2B5EF4-FFF2-40B4-BE49-F238E27FC236}">
                <a16:creationId xmlns:a16="http://schemas.microsoft.com/office/drawing/2014/main" id="{16FD61E9-075D-4D0D-A6D8-1CEC2460CCDE}"/>
              </a:ext>
            </a:extLst>
          </p:cNvPr>
          <p:cNvSpPr>
            <a:spLocks noChangeAspect="1" noChangeArrowheads="1"/>
          </p:cNvSpPr>
          <p:nvPr/>
        </p:nvSpPr>
        <p:spPr bwMode="auto">
          <a:xfrm>
            <a:off x="5942918" y="18716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4">
            <a:extLst>
              <a:ext uri="{FF2B5EF4-FFF2-40B4-BE49-F238E27FC236}">
                <a16:creationId xmlns:a16="http://schemas.microsoft.com/office/drawing/2014/main" id="{4DD5EDD5-C755-4D6B-ABB4-B7530F387DE1}"/>
              </a:ext>
            </a:extLst>
          </p:cNvPr>
          <p:cNvSpPr>
            <a:spLocks noChangeAspect="1" noChangeArrowheads="1"/>
          </p:cNvSpPr>
          <p:nvPr/>
        </p:nvSpPr>
        <p:spPr bwMode="auto">
          <a:xfrm>
            <a:off x="6095318" y="20240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2">
            <a:extLst>
              <a:ext uri="{FF2B5EF4-FFF2-40B4-BE49-F238E27FC236}">
                <a16:creationId xmlns:a16="http://schemas.microsoft.com/office/drawing/2014/main" id="{7D0B3E8B-C6BE-4C7C-8598-86A0D9EEDC37}"/>
              </a:ext>
            </a:extLst>
          </p:cNvPr>
          <p:cNvSpPr>
            <a:spLocks noChangeAspect="1" noChangeArrowheads="1"/>
          </p:cNvSpPr>
          <p:nvPr/>
        </p:nvSpPr>
        <p:spPr bwMode="auto">
          <a:xfrm>
            <a:off x="5952440" y="43746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4">
            <a:extLst>
              <a:ext uri="{FF2B5EF4-FFF2-40B4-BE49-F238E27FC236}">
                <a16:creationId xmlns:a16="http://schemas.microsoft.com/office/drawing/2014/main" id="{68A10A07-9AB3-4681-8497-2FA1E4AE1192}"/>
              </a:ext>
            </a:extLst>
          </p:cNvPr>
          <p:cNvSpPr>
            <a:spLocks noChangeAspect="1" noChangeArrowheads="1"/>
          </p:cNvSpPr>
          <p:nvPr/>
        </p:nvSpPr>
        <p:spPr bwMode="auto">
          <a:xfrm>
            <a:off x="6104840" y="45270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41" y="870058"/>
            <a:ext cx="10579353" cy="5487755"/>
          </a:xfrm>
          <a:prstGeom prst="rect">
            <a:avLst/>
          </a:prstGeom>
          <a:ln>
            <a:solidFill>
              <a:schemeClr val="tx1">
                <a:lumMod val="50000"/>
                <a:lumOff val="50000"/>
              </a:schemeClr>
            </a:solidFill>
          </a:ln>
        </p:spPr>
      </p:pic>
      <p:sp>
        <p:nvSpPr>
          <p:cNvPr id="3" name="矩形 2"/>
          <p:cNvSpPr/>
          <p:nvPr/>
        </p:nvSpPr>
        <p:spPr>
          <a:xfrm>
            <a:off x="8305800" y="3213100"/>
            <a:ext cx="1854200" cy="431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970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extLst>
      <p:ext uri="{BB962C8B-B14F-4D97-AF65-F5344CB8AC3E}">
        <p14:creationId xmlns:p14="http://schemas.microsoft.com/office/powerpoint/2010/main" val="8682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64643" y="2220549"/>
            <a:ext cx="2081288" cy="2102070"/>
            <a:chOff x="4887548" y="1124583"/>
            <a:chExt cx="2416903" cy="2862321"/>
          </a:xfrm>
        </p:grpSpPr>
        <p:sp>
          <p:nvSpPr>
            <p:cNvPr id="47" name="文本框 46"/>
            <p:cNvSpPr txBox="1"/>
            <p:nvPr/>
          </p:nvSpPr>
          <p:spPr>
            <a:xfrm>
              <a:off x="4887548" y="1149056"/>
              <a:ext cx="2416903" cy="2640263"/>
            </a:xfrm>
            <a:prstGeom prst="rect">
              <a:avLst/>
            </a:prstGeom>
            <a:noFill/>
            <a:ln>
              <a:noFill/>
            </a:ln>
          </p:spPr>
          <p:txBody>
            <a:bodyPr wrap="square" rtlCol="0">
              <a:spAutoFit/>
            </a:bodyPr>
            <a:lstStyle/>
            <a:p>
              <a:pPr algn="ctr"/>
              <a:r>
                <a:rPr lang="zh-CN" altLang="en-US" sz="6000" b="1">
                  <a:solidFill>
                    <a:srgbClr val="01532F"/>
                  </a:solidFill>
                  <a:latin typeface="微软雅黑" panose="020B0503020204020204" pitchFamily="34" charset="-122"/>
                  <a:ea typeface="微软雅黑" panose="020B0503020204020204" pitchFamily="34" charset="-122"/>
                </a:rPr>
                <a:t>题目简介</a:t>
              </a:r>
              <a:endParaRPr lang="en-US" altLang="zh-CN" sz="6000" b="1" dirty="0">
                <a:solidFill>
                  <a:srgbClr val="01532F"/>
                </a:solidFill>
                <a:latin typeface="微软雅黑" panose="020B0503020204020204" pitchFamily="34" charset="-122"/>
                <a:ea typeface="微软雅黑" panose="020B0503020204020204" pitchFamily="34" charset="-122"/>
              </a:endParaRPr>
            </a:p>
          </p:txBody>
        </p:sp>
        <p:sp>
          <p:nvSpPr>
            <p:cNvPr id="2" name="矩形 1"/>
            <p:cNvSpPr/>
            <p:nvPr/>
          </p:nvSpPr>
          <p:spPr>
            <a:xfrm>
              <a:off x="4887548" y="1124583"/>
              <a:ext cx="2416903" cy="2862321"/>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532F"/>
                </a:solidFill>
              </a:endParaRPr>
            </a:p>
          </p:txBody>
        </p:sp>
      </p:grpSp>
    </p:spTree>
    <p:extLst>
      <p:ext uri="{BB962C8B-B14F-4D97-AF65-F5344CB8AC3E}">
        <p14:creationId xmlns:p14="http://schemas.microsoft.com/office/powerpoint/2010/main" val="156898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箭头 24"/>
          <p:cNvSpPr/>
          <p:nvPr/>
        </p:nvSpPr>
        <p:spPr>
          <a:xfrm>
            <a:off x="3831185" y="3150507"/>
            <a:ext cx="544441" cy="396664"/>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3778922" y="5019649"/>
            <a:ext cx="544441" cy="396664"/>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3785567" y="1478590"/>
            <a:ext cx="544441" cy="396664"/>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42904" y="287713"/>
            <a:ext cx="5400675" cy="523220"/>
          </a:xfrm>
          <a:prstGeom prst="rect">
            <a:avLst/>
          </a:prstGeom>
          <a:noFill/>
        </p:spPr>
        <p:txBody>
          <a:bodyPr wrap="square" rtlCol="0">
            <a:spAutoFit/>
          </a:bodyPr>
          <a:lstStyle/>
          <a:p>
            <a:r>
              <a:rPr lang="zh-CN" altLang="en-US" sz="2800" b="1">
                <a:latin typeface="微软雅黑" panose="020B0503020204020204" pitchFamily="34" charset="-122"/>
              </a:rPr>
              <a:t>题目简介</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762161" y="6418935"/>
            <a:ext cx="1390650" cy="365125"/>
          </a:xfrm>
        </p:spPr>
        <p:txBody>
          <a:bodyPr/>
          <a:lstStyle/>
          <a:p>
            <a:fld id="{51D91E7F-84B6-4064-9D4E-CC7D244BCA04}" type="slidenum">
              <a:rPr lang="zh-CN" altLang="en-US" smtClean="0"/>
              <a:pPr/>
              <a:t>4</a:t>
            </a:fld>
            <a:endParaRPr lang="zh-CN" altLang="en-US" dirty="0"/>
          </a:p>
        </p:txBody>
      </p:sp>
      <p:sp>
        <p:nvSpPr>
          <p:cNvPr id="5" name="箭头3"/>
          <p:cNvSpPr>
            <a:spLocks/>
          </p:cNvSpPr>
          <p:nvPr/>
        </p:nvSpPr>
        <p:spPr bwMode="gray">
          <a:xfrm flipV="1">
            <a:off x="930197" y="3711321"/>
            <a:ext cx="1093019" cy="172228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6" name="箭头2"/>
          <p:cNvSpPr>
            <a:spLocks/>
          </p:cNvSpPr>
          <p:nvPr/>
        </p:nvSpPr>
        <p:spPr bwMode="gray">
          <a:xfrm rot="16200000">
            <a:off x="1245503" y="2714959"/>
            <a:ext cx="429511" cy="129920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7" name="箭头1"/>
          <p:cNvSpPr>
            <a:spLocks/>
          </p:cNvSpPr>
          <p:nvPr/>
        </p:nvSpPr>
        <p:spPr bwMode="gray">
          <a:xfrm>
            <a:off x="935355" y="1429332"/>
            <a:ext cx="1100047" cy="170639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9" name="标题1"/>
          <p:cNvSpPr>
            <a:spLocks noChangeArrowheads="1"/>
          </p:cNvSpPr>
          <p:nvPr/>
        </p:nvSpPr>
        <p:spPr bwMode="gray">
          <a:xfrm>
            <a:off x="2102660" y="1308035"/>
            <a:ext cx="1618341" cy="612000"/>
          </a:xfrm>
          <a:prstGeom prst="roundRect">
            <a:avLst>
              <a:gd name="adj" fmla="val 11921"/>
            </a:avLst>
          </a:prstGeom>
          <a:solidFill>
            <a:srgbClr val="01532F"/>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400" b="1">
                <a:solidFill>
                  <a:schemeClr val="bg1"/>
                </a:solidFill>
                <a:latin typeface="+mn-ea"/>
              </a:rPr>
              <a:t>题目来源</a:t>
            </a:r>
            <a:endParaRPr lang="zh-CN" altLang="zh-CN" sz="2400" b="1" dirty="0">
              <a:solidFill>
                <a:schemeClr val="bg1"/>
              </a:solidFill>
              <a:latin typeface="+mn-ea"/>
            </a:endParaRPr>
          </a:p>
        </p:txBody>
      </p:sp>
      <p:sp>
        <p:nvSpPr>
          <p:cNvPr id="10" name="文本2"/>
          <p:cNvSpPr>
            <a:spLocks noChangeArrowheads="1"/>
          </p:cNvSpPr>
          <p:nvPr/>
        </p:nvSpPr>
        <p:spPr bwMode="gray">
          <a:xfrm>
            <a:off x="4366122" y="2696382"/>
            <a:ext cx="7147258" cy="1463514"/>
          </a:xfrm>
          <a:prstGeom prst="rect">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ts val="600"/>
              </a:spcAft>
              <a:defRPr/>
            </a:pPr>
            <a:r>
              <a:rPr lang="zh-CN" altLang="en-US" sz="2400" b="1">
                <a:solidFill>
                  <a:srgbClr val="C00000"/>
                </a:solidFill>
                <a:latin typeface="Times New Roman" panose="02020603050405020304" pitchFamily="18" charset="0"/>
                <a:cs typeface="Times New Roman" panose="02020603050405020304" pitchFamily="18" charset="0"/>
              </a:rPr>
              <a:t>*新闻推荐*</a:t>
            </a:r>
            <a:endParaRPr lang="en-US" altLang="zh-CN" sz="2400" b="1">
              <a:solidFill>
                <a:srgbClr val="C00000"/>
              </a:solidFill>
              <a:latin typeface="Times New Roman" panose="02020603050405020304" pitchFamily="18" charset="0"/>
              <a:cs typeface="Times New Roman" panose="02020603050405020304" pitchFamily="18" charset="0"/>
            </a:endParaRPr>
          </a:p>
          <a:p>
            <a:pPr>
              <a:lnSpc>
                <a:spcPct val="125000"/>
              </a:lnSpc>
            </a:pP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以新闻</a:t>
            </a:r>
            <a:r>
              <a:rPr lang="en-US" altLang="zh-CN" b="1">
                <a:latin typeface="Times New Roman" panose="02020603050405020304" pitchFamily="18" charset="0"/>
                <a:cs typeface="Times New Roman" panose="02020603050405020304" pitchFamily="18" charset="0"/>
              </a:rPr>
              <a:t>APP</a:t>
            </a:r>
            <a:r>
              <a:rPr lang="zh-CN" altLang="en-US" b="1">
                <a:latin typeface="Times New Roman" panose="02020603050405020304" pitchFamily="18" charset="0"/>
                <a:cs typeface="Times New Roman" panose="02020603050405020304" pitchFamily="18" charset="0"/>
              </a:rPr>
              <a:t>中的新闻推荐为背景，根据用户历史浏览点击新闻文章的数据信息预测用户未来的点击行为（最后一次点击的新闻文章）。</a:t>
            </a:r>
          </a:p>
        </p:txBody>
      </p:sp>
      <p:sp>
        <p:nvSpPr>
          <p:cNvPr id="12" name="标题2"/>
          <p:cNvSpPr>
            <a:spLocks noChangeArrowheads="1"/>
          </p:cNvSpPr>
          <p:nvPr/>
        </p:nvSpPr>
        <p:spPr bwMode="gray">
          <a:xfrm>
            <a:off x="2102660" y="3010638"/>
            <a:ext cx="1634606" cy="612000"/>
          </a:xfrm>
          <a:prstGeom prst="roundRect">
            <a:avLst>
              <a:gd name="adj" fmla="val 11921"/>
            </a:avLst>
          </a:prstGeom>
          <a:solidFill>
            <a:schemeClr val="accent1">
              <a:lumMod val="75000"/>
            </a:schemeClr>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400" b="1">
                <a:solidFill>
                  <a:schemeClr val="bg1"/>
                </a:solidFill>
                <a:latin typeface="Times New Roman" panose="02020603050405020304" pitchFamily="18" charset="0"/>
                <a:ea typeface="微软雅黑" panose="020B0503020204020204" charset="-122"/>
                <a:cs typeface="Times New Roman" panose="02020603050405020304" pitchFamily="18" charset="0"/>
              </a:rPr>
              <a:t>题目内容</a:t>
            </a:r>
            <a:endParaRPr lang="zh-CN" altLang="zh-CN" sz="2000" dirty="0">
              <a:solidFill>
                <a:schemeClr val="bg1"/>
              </a:solidFill>
              <a:latin typeface="微软雅黑" pitchFamily="34" charset="-122"/>
              <a:ea typeface="微软雅黑" pitchFamily="34" charset="-122"/>
            </a:endParaRPr>
          </a:p>
        </p:txBody>
      </p:sp>
      <p:sp>
        <p:nvSpPr>
          <p:cNvPr id="13" name="文本3"/>
          <p:cNvSpPr>
            <a:spLocks noChangeArrowheads="1"/>
          </p:cNvSpPr>
          <p:nvPr/>
        </p:nvSpPr>
        <p:spPr bwMode="ltGray">
          <a:xfrm>
            <a:off x="4355952" y="4556617"/>
            <a:ext cx="7167597" cy="1334770"/>
          </a:xfrm>
          <a:prstGeom prst="rect">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lnSpc>
                <a:spcPct val="120000"/>
              </a:lnSpc>
              <a:spcBef>
                <a:spcPct val="0"/>
              </a:spcBef>
              <a:spcAft>
                <a:spcPct val="0"/>
              </a:spcAft>
              <a:defRPr/>
            </a:pPr>
            <a:r>
              <a:rPr lang="zh-CN" altLang="en-US" sz="2000" b="1">
                <a:latin typeface="Times New Roman" panose="02020603050405020304" pitchFamily="18" charset="0"/>
                <a:cs typeface="Times New Roman" panose="02020603050405020304" pitchFamily="18" charset="0"/>
              </a:rPr>
              <a:t>某新闻</a:t>
            </a:r>
            <a:r>
              <a:rPr lang="en-US" altLang="zh-CN" sz="2000" b="1">
                <a:latin typeface="Times New Roman" panose="02020603050405020304" pitchFamily="18" charset="0"/>
                <a:cs typeface="Times New Roman" panose="02020603050405020304" pitchFamily="18" charset="0"/>
              </a:rPr>
              <a:t>APP</a:t>
            </a:r>
            <a:r>
              <a:rPr lang="zh-CN" altLang="en-US" sz="2000" b="1">
                <a:latin typeface="Times New Roman" panose="02020603050405020304" pitchFamily="18" charset="0"/>
                <a:cs typeface="Times New Roman" panose="02020603050405020304" pitchFamily="18" charset="0"/>
              </a:rPr>
              <a:t>平台的用户交互数据，数据不是常见的特征</a:t>
            </a:r>
            <a:r>
              <a:rPr lang="en-US" altLang="zh-CN" sz="2000" b="1">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标签的数据，而是用户的点击日志。</a:t>
            </a:r>
          </a:p>
        </p:txBody>
      </p:sp>
      <p:sp>
        <p:nvSpPr>
          <p:cNvPr id="14" name="标题3"/>
          <p:cNvSpPr>
            <a:spLocks noChangeArrowheads="1"/>
          </p:cNvSpPr>
          <p:nvPr/>
        </p:nvSpPr>
        <p:spPr bwMode="gray">
          <a:xfrm>
            <a:off x="2068444" y="4894638"/>
            <a:ext cx="1652557" cy="612000"/>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400" b="1">
                <a:solidFill>
                  <a:schemeClr val="bg1"/>
                </a:solidFill>
                <a:latin typeface="Times New Roman" panose="02020603050405020304" pitchFamily="18" charset="0"/>
                <a:ea typeface="微软雅黑" panose="020B0503020204020204" charset="-122"/>
                <a:cs typeface="Times New Roman" panose="02020603050405020304" pitchFamily="18" charset="0"/>
              </a:rPr>
              <a:t>题目数据</a:t>
            </a:r>
            <a:endParaRPr lang="zh-CN" altLang="zh-CN" sz="2000" dirty="0">
              <a:solidFill>
                <a:schemeClr val="bg1"/>
              </a:solidFill>
              <a:latin typeface="微软雅黑" pitchFamily="34" charset="-122"/>
              <a:ea typeface="微软雅黑" pitchFamily="34" charset="-122"/>
            </a:endParaRPr>
          </a:p>
        </p:txBody>
      </p:sp>
      <p:sp>
        <p:nvSpPr>
          <p:cNvPr id="15" name="Oval 19"/>
          <p:cNvSpPr>
            <a:spLocks noChangeArrowheads="1"/>
          </p:cNvSpPr>
          <p:nvPr/>
        </p:nvSpPr>
        <p:spPr bwMode="auto">
          <a:xfrm>
            <a:off x="316987" y="2740683"/>
            <a:ext cx="1260000" cy="1260000"/>
          </a:xfrm>
          <a:prstGeom prst="ellipse">
            <a:avLst/>
          </a:prstGeom>
          <a:solidFill>
            <a:srgbClr val="01532F"/>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zh-CN" altLang="en-US" sz="2800" b="1" kern="0">
                <a:solidFill>
                  <a:schemeClr val="bg1"/>
                </a:solidFill>
                <a:latin typeface="微软雅黑" panose="020B0503020204020204" pitchFamily="34" charset="-122"/>
              </a:rPr>
              <a:t>题目简介</a:t>
            </a:r>
          </a:p>
        </p:txBody>
      </p:sp>
      <p:grpSp>
        <p:nvGrpSpPr>
          <p:cNvPr id="16" name="组合 15"/>
          <p:cNvGrpSpPr/>
          <p:nvPr/>
        </p:nvGrpSpPr>
        <p:grpSpPr>
          <a:xfrm>
            <a:off x="4375626" y="882237"/>
            <a:ext cx="7144488" cy="1497195"/>
            <a:chOff x="4079486" y="766640"/>
            <a:chExt cx="6737175" cy="2081263"/>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24313"/>
            <a:stretch/>
          </p:blipFill>
          <p:spPr>
            <a:xfrm>
              <a:off x="4079486" y="775617"/>
              <a:ext cx="6721863" cy="1869459"/>
            </a:xfrm>
            <a:prstGeom prst="rect">
              <a:avLst/>
            </a:prstGeom>
          </p:spPr>
        </p:pic>
        <p:sp>
          <p:nvSpPr>
            <p:cNvPr id="8" name="文本1"/>
            <p:cNvSpPr>
              <a:spLocks noChangeArrowheads="1"/>
            </p:cNvSpPr>
            <p:nvPr/>
          </p:nvSpPr>
          <p:spPr bwMode="gray">
            <a:xfrm>
              <a:off x="4094798" y="2157747"/>
              <a:ext cx="6721863" cy="557236"/>
            </a:xfrm>
            <a:prstGeom prst="roundRect">
              <a:avLst>
                <a:gd name="adj" fmla="val 11505"/>
              </a:avLst>
            </a:prstGeom>
            <a:solidFill>
              <a:schemeClr val="bg1"/>
            </a:solidFill>
            <a:ln w="15875" cap="flat" cmpd="sng" algn="ctr">
              <a:no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b="1">
                  <a:solidFill>
                    <a:srgbClr val="002060"/>
                  </a:solidFill>
                  <a:latin typeface="Times New Roman" panose="02020603050405020304" pitchFamily="18" charset="0"/>
                  <a:ea typeface="微软雅黑" panose="020B0503020204020204" charset="-122"/>
                  <a:cs typeface="Times New Roman" panose="02020603050405020304" pitchFamily="18" charset="0"/>
                </a:rPr>
                <a:t>https://tianchi.aliyun.com/competition/entrance/531842/score</a:t>
              </a:r>
              <a:endParaRPr lang="en-US" altLang="zh-CN" b="1" dirty="0">
                <a:solidFill>
                  <a:srgbClr val="00206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 name="矩形 2"/>
            <p:cNvSpPr/>
            <p:nvPr/>
          </p:nvSpPr>
          <p:spPr>
            <a:xfrm>
              <a:off x="4079486" y="766640"/>
              <a:ext cx="6721863" cy="2081263"/>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6709494" y="882237"/>
            <a:ext cx="2492990" cy="369332"/>
          </a:xfrm>
          <a:prstGeom prst="rect">
            <a:avLst/>
          </a:prstGeom>
          <a:solidFill>
            <a:srgbClr val="01532F"/>
          </a:solidFill>
          <a:ln>
            <a:noFill/>
          </a:ln>
        </p:spPr>
        <p:txBody>
          <a:bodyPr wrap="none">
            <a:spAutoFit/>
          </a:bodyPr>
          <a:lstStyle/>
          <a:p>
            <a:r>
              <a:rPr lang="zh-CN" altLang="en-US">
                <a:solidFill>
                  <a:schemeClr val="bg1"/>
                </a:solidFill>
              </a:rPr>
              <a:t>阿里云天池大数据竞赛</a:t>
            </a:r>
          </a:p>
        </p:txBody>
      </p:sp>
    </p:spTree>
    <p:extLst>
      <p:ext uri="{BB962C8B-B14F-4D97-AF65-F5344CB8AC3E}">
        <p14:creationId xmlns:p14="http://schemas.microsoft.com/office/powerpoint/2010/main" val="84604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094515" y="317460"/>
            <a:ext cx="2974737" cy="584775"/>
          </a:xfrm>
          <a:prstGeom prst="rect">
            <a:avLst/>
          </a:prstGeom>
          <a:noFill/>
        </p:spPr>
        <p:txBody>
          <a:bodyPr wrap="square" rtlCol="0">
            <a:spAutoFit/>
          </a:bodyPr>
          <a:lstStyle/>
          <a:p>
            <a:r>
              <a:rPr lang="zh-CN" altLang="en-US" sz="3200" b="1">
                <a:latin typeface="微软雅黑" panose="020B0503020204020204" pitchFamily="34" charset="-122"/>
              </a:rPr>
              <a:t>题目内容简析</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8" name="矩形 7"/>
          <p:cNvSpPr/>
          <p:nvPr/>
        </p:nvSpPr>
        <p:spPr>
          <a:xfrm>
            <a:off x="695321" y="3688674"/>
            <a:ext cx="2208801" cy="461665"/>
          </a:xfrm>
          <a:prstGeom prst="rect">
            <a:avLst/>
          </a:prstGeom>
          <a:solidFill>
            <a:srgbClr val="01532F"/>
          </a:solidFill>
        </p:spPr>
        <p:txBody>
          <a:bodyPr wrap="square">
            <a:spAutoFit/>
          </a:bodyPr>
          <a:lstStyle/>
          <a:p>
            <a:r>
              <a:rPr lang="zh-CN" altLang="en-US" sz="2400" b="1">
                <a:solidFill>
                  <a:schemeClr val="bg1"/>
                </a:solidFill>
              </a:rPr>
              <a:t>内容评分</a:t>
            </a:r>
            <a:r>
              <a:rPr lang="zh-CN" altLang="en-US" sz="2400" b="1" dirty="0">
                <a:solidFill>
                  <a:schemeClr val="bg1"/>
                </a:solidFill>
              </a:rPr>
              <a:t>标准：</a:t>
            </a:r>
            <a:endParaRPr lang="en-US" altLang="zh-CN" sz="2400" b="1" dirty="0">
              <a:solidFill>
                <a:schemeClr val="bg1"/>
              </a:solidFill>
            </a:endParaRPr>
          </a:p>
        </p:txBody>
      </p:sp>
      <p:grpSp>
        <p:nvGrpSpPr>
          <p:cNvPr id="13" name="组合 12"/>
          <p:cNvGrpSpPr/>
          <p:nvPr/>
        </p:nvGrpSpPr>
        <p:grpSpPr>
          <a:xfrm>
            <a:off x="695326" y="4150339"/>
            <a:ext cx="10801349" cy="1333750"/>
            <a:chOff x="695324" y="5459177"/>
            <a:chExt cx="10801349" cy="825098"/>
          </a:xfrm>
        </p:grpSpPr>
        <p:sp>
          <p:nvSpPr>
            <p:cNvPr id="10" name="矩形 9"/>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5325" y="5571829"/>
              <a:ext cx="10801348" cy="648311"/>
            </a:xfrm>
            <a:prstGeom prst="rect">
              <a:avLst/>
            </a:prstGeom>
          </p:spPr>
          <p:txBody>
            <a:bodyPr wrap="square">
              <a:spAutoFit/>
            </a:bodyPr>
            <a:lstStyle/>
            <a:p>
              <a:pPr algn="just">
                <a:lnSpc>
                  <a:spcPct val="150000"/>
                </a:lnSpc>
              </a:pPr>
              <a:r>
                <a:rPr lang="zh-CN" altLang="en-US" sz="2200" b="1">
                  <a:latin typeface="Times New Roman" panose="02020603050405020304" pitchFamily="18" charset="0"/>
                  <a:cs typeface="Times New Roman" panose="02020603050405020304" pitchFamily="18" charset="0"/>
                </a:rPr>
                <a:t>要求给出五篇文章的推荐结果，按照点击概率从前往后排序。根据推荐的这五篇里面是否有命中真实答案来计算得分。越靠前的文章命中得分越高。未命中分值为</a:t>
              </a:r>
              <a:r>
                <a:rPr lang="en-US" altLang="zh-CN" sz="2200" b="1">
                  <a:latin typeface="Times New Roman" panose="02020603050405020304" pitchFamily="18" charset="0"/>
                  <a:cs typeface="Times New Roman" panose="02020603050405020304" pitchFamily="18" charset="0"/>
                </a:rPr>
                <a:t>0</a:t>
              </a:r>
              <a:r>
                <a:rPr lang="zh-CN" altLang="en-US" sz="2200" b="1">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grpSp>
      <p:cxnSp>
        <p:nvCxnSpPr>
          <p:cNvPr id="14" name="直接连接符 13"/>
          <p:cNvCxnSpPr/>
          <p:nvPr/>
        </p:nvCxnSpPr>
        <p:spPr>
          <a:xfrm flipV="1">
            <a:off x="695321" y="662900"/>
            <a:ext cx="4281628" cy="27937"/>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717315" y="637321"/>
            <a:ext cx="4474685" cy="11022"/>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3752" y="1222096"/>
            <a:ext cx="10904496" cy="2123658"/>
          </a:xfrm>
          <a:prstGeom prst="rect">
            <a:avLst/>
          </a:prstGeom>
        </p:spPr>
        <p:txBody>
          <a:bodyPr wrap="square">
            <a:spAutoFit/>
          </a:bodyPr>
          <a:lstStyle/>
          <a:p>
            <a:pPr marL="571500" indent="-571500" algn="just">
              <a:lnSpc>
                <a:spcPct val="150000"/>
              </a:lnSpc>
              <a:buFont typeface="Wingdings" panose="05000000000000000000" charset="0"/>
              <a:buChar char="n"/>
            </a:pPr>
            <a:r>
              <a:rPr lang="zh-CN" altLang="en-US" sz="2200" b="1">
                <a:latin typeface="微软雅黑" panose="020B0503020204020204" charset="-122"/>
                <a:ea typeface="微软雅黑" panose="020B0503020204020204" charset="-122"/>
                <a:sym typeface="+mn-ea"/>
              </a:rPr>
              <a:t>背景：</a:t>
            </a:r>
            <a:r>
              <a:rPr lang="zh-CN" altLang="en-US" sz="2200" b="1">
                <a:latin typeface="微软雅黑" panose="020B0503020204020204" charset="-122"/>
                <a:ea typeface="微软雅黑" panose="020B0503020204020204" charset="-122"/>
              </a:rPr>
              <a:t>新闻</a:t>
            </a:r>
            <a:r>
              <a:rPr lang="en-US" altLang="zh-CN" sz="2200" b="1">
                <a:latin typeface="微软雅黑" panose="020B0503020204020204" charset="-122"/>
                <a:ea typeface="微软雅黑" panose="020B0503020204020204" charset="-122"/>
              </a:rPr>
              <a:t>APP</a:t>
            </a:r>
            <a:r>
              <a:rPr lang="zh-CN" altLang="en-US" sz="2200" b="1">
                <a:latin typeface="微软雅黑" panose="020B0503020204020204" charset="-122"/>
                <a:ea typeface="微软雅黑" panose="020B0503020204020204" charset="-122"/>
              </a:rPr>
              <a:t>中的新闻推荐</a:t>
            </a:r>
            <a:endParaRPr lang="en-US" altLang="zh-CN" sz="2200" b="1">
              <a:latin typeface="微软雅黑" panose="020B0503020204020204" charset="-122"/>
              <a:ea typeface="微软雅黑" panose="020B0503020204020204" charset="-122"/>
            </a:endParaRPr>
          </a:p>
          <a:p>
            <a:pPr marL="571500" indent="-571500" algn="just">
              <a:lnSpc>
                <a:spcPct val="150000"/>
              </a:lnSpc>
              <a:buFont typeface="Wingdings" panose="05000000000000000000" charset="0"/>
              <a:buChar char="n"/>
            </a:pPr>
            <a:r>
              <a:rPr lang="zh-CN" altLang="en-US" sz="2200" b="1">
                <a:latin typeface="微软雅黑" panose="020B0503020204020204" charset="-122"/>
                <a:ea typeface="微软雅黑" panose="020B0503020204020204" charset="-122"/>
              </a:rPr>
              <a:t>目的：根据用户历史浏览点击新闻文章的数据信息预测用户未来的点击行为， 即用</a:t>
            </a:r>
            <a:endParaRPr lang="en-US" altLang="zh-CN" sz="2200" b="1">
              <a:latin typeface="微软雅黑" panose="020B0503020204020204" charset="-122"/>
              <a:ea typeface="微软雅黑" panose="020B0503020204020204" charset="-122"/>
            </a:endParaRPr>
          </a:p>
          <a:p>
            <a:pPr algn="just">
              <a:lnSpc>
                <a:spcPct val="150000"/>
              </a:lnSpc>
            </a:pPr>
            <a:r>
              <a:rPr lang="en-US" altLang="zh-CN" sz="2200" b="1">
                <a:latin typeface="微软雅黑" panose="020B0503020204020204" charset="-122"/>
                <a:ea typeface="微软雅黑" panose="020B0503020204020204" charset="-122"/>
              </a:rPr>
              <a:t>                 </a:t>
            </a:r>
            <a:r>
              <a:rPr lang="zh-CN" altLang="en-US" sz="2200" b="1">
                <a:latin typeface="微软雅黑" panose="020B0503020204020204" charset="-122"/>
                <a:ea typeface="微软雅黑" panose="020B0503020204020204" charset="-122"/>
              </a:rPr>
              <a:t>户的最后一次点击的新闻文章</a:t>
            </a:r>
            <a:endParaRPr lang="en-US" altLang="zh-CN" sz="2200" b="1">
              <a:latin typeface="微软雅黑" panose="020B0503020204020204" charset="-122"/>
              <a:ea typeface="微软雅黑" panose="020B0503020204020204" charset="-122"/>
            </a:endParaRPr>
          </a:p>
          <a:p>
            <a:pPr marL="571500" indent="-571500" algn="just">
              <a:lnSpc>
                <a:spcPct val="150000"/>
              </a:lnSpc>
              <a:buFont typeface="Wingdings" panose="05000000000000000000" charset="0"/>
              <a:buChar char="n"/>
            </a:pPr>
            <a:r>
              <a:rPr lang="zh-CN" altLang="en-US" sz="2200" b="1">
                <a:latin typeface="微软雅黑" panose="020B0503020204020204" charset="-122"/>
                <a:ea typeface="微软雅黑" panose="020B0503020204020204" charset="-122"/>
              </a:rPr>
              <a:t>任务：</a:t>
            </a:r>
            <a:r>
              <a:rPr lang="zh-CN" altLang="en-US" sz="2200" b="1">
                <a:solidFill>
                  <a:srgbClr val="C00000"/>
                </a:solidFill>
                <a:latin typeface="微软雅黑" panose="020B0503020204020204" charset="-122"/>
                <a:ea typeface="微软雅黑" panose="020B0503020204020204" charset="-122"/>
              </a:rPr>
              <a:t>预测最后一次点击的新闻文章，而非预测一个数或者预测点击哪一类。</a:t>
            </a:r>
          </a:p>
        </p:txBody>
      </p:sp>
    </p:spTree>
    <p:extLst>
      <p:ext uri="{BB962C8B-B14F-4D97-AF65-F5344CB8AC3E}">
        <p14:creationId xmlns:p14="http://schemas.microsoft.com/office/powerpoint/2010/main" val="318680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iŝḷïḍe"/>
          <p:cNvGrpSpPr/>
          <p:nvPr/>
        </p:nvGrpSpPr>
        <p:grpSpPr>
          <a:xfrm>
            <a:off x="4675394" y="1854660"/>
            <a:ext cx="2876703" cy="3032128"/>
            <a:chOff x="4286914" y="1787370"/>
            <a:chExt cx="3905686" cy="4116704"/>
          </a:xfrm>
        </p:grpSpPr>
        <p:grpSp>
          <p:nvGrpSpPr>
            <p:cNvPr id="14" name="íṣḻïḓé"/>
            <p:cNvGrpSpPr/>
            <p:nvPr/>
          </p:nvGrpSpPr>
          <p:grpSpPr>
            <a:xfrm>
              <a:off x="6158273" y="1787370"/>
              <a:ext cx="1685823" cy="1427835"/>
              <a:chOff x="6158273" y="1787370"/>
              <a:chExt cx="1685823" cy="1427835"/>
            </a:xfrm>
          </p:grpSpPr>
          <p:sp>
            <p:nvSpPr>
              <p:cNvPr id="38" name="îṡ1îďé"/>
              <p:cNvSpPr>
                <a:spLocks/>
              </p:cNvSpPr>
              <p:nvPr/>
            </p:nvSpPr>
            <p:spPr bwMode="auto">
              <a:xfrm>
                <a:off x="6158273" y="1787370"/>
                <a:ext cx="1685823" cy="1427835"/>
              </a:xfrm>
              <a:custGeom>
                <a:avLst/>
                <a:gdLst>
                  <a:gd name="T0" fmla="*/ 601663 w 21600"/>
                  <a:gd name="T1" fmla="*/ 509588 h 21600"/>
                  <a:gd name="T2" fmla="*/ 601663 w 21600"/>
                  <a:gd name="T3" fmla="*/ 509588 h 21600"/>
                  <a:gd name="T4" fmla="*/ 601663 w 21600"/>
                  <a:gd name="T5" fmla="*/ 509588 h 21600"/>
                  <a:gd name="T6" fmla="*/ 601663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rgbClr val="01532F"/>
              </a:solidFill>
              <a:ln>
                <a:noFill/>
              </a:ln>
              <a:effec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nvGrpSpPr>
              <p:cNvPr id="39" name="îšḷiḋê"/>
              <p:cNvGrpSpPr/>
              <p:nvPr/>
            </p:nvGrpSpPr>
            <p:grpSpPr>
              <a:xfrm>
                <a:off x="6684760" y="2233977"/>
                <a:ext cx="464344" cy="464344"/>
                <a:chOff x="3498967" y="3049909"/>
                <a:chExt cx="464344" cy="464344"/>
              </a:xfrm>
              <a:solidFill>
                <a:schemeClr val="bg1"/>
              </a:solidFill>
            </p:grpSpPr>
            <p:sp>
              <p:nvSpPr>
                <p:cNvPr id="40" name="îŝľiḑe"/>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41" name="iṡlíḓè"/>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grpSp>
        <p:grpSp>
          <p:nvGrpSpPr>
            <p:cNvPr id="15" name="iŝlïḍê"/>
            <p:cNvGrpSpPr/>
            <p:nvPr/>
          </p:nvGrpSpPr>
          <p:grpSpPr>
            <a:xfrm>
              <a:off x="4339007" y="1787370"/>
              <a:ext cx="1681375" cy="1436731"/>
              <a:chOff x="4339007" y="1787370"/>
              <a:chExt cx="1681375" cy="1436731"/>
            </a:xfrm>
          </p:grpSpPr>
          <p:sp>
            <p:nvSpPr>
              <p:cNvPr id="36" name="îsḷíḓè"/>
              <p:cNvSpPr>
                <a:spLocks/>
              </p:cNvSpPr>
              <p:nvPr/>
            </p:nvSpPr>
            <p:spPr bwMode="auto">
              <a:xfrm>
                <a:off x="4339007" y="1787370"/>
                <a:ext cx="1681375" cy="1436731"/>
              </a:xfrm>
              <a:custGeom>
                <a:avLst/>
                <a:gdLst>
                  <a:gd name="T0" fmla="*/ 600075 w 21600"/>
                  <a:gd name="T1" fmla="*/ 512763 h 21600"/>
                  <a:gd name="T2" fmla="*/ 600075 w 21600"/>
                  <a:gd name="T3" fmla="*/ 512763 h 21600"/>
                  <a:gd name="T4" fmla="*/ 600075 w 21600"/>
                  <a:gd name="T5" fmla="*/ 512763 h 21600"/>
                  <a:gd name="T6" fmla="*/ 600075 w 21600"/>
                  <a:gd name="T7" fmla="*/ 512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rgbClr val="0053A3"/>
              </a:solidFill>
              <a:ln>
                <a:noFill/>
              </a:ln>
              <a:effec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37" name="iṣḷiḑé"/>
              <p:cNvSpPr>
                <a:spLocks/>
              </p:cNvSpPr>
              <p:nvPr/>
            </p:nvSpPr>
            <p:spPr bwMode="auto">
              <a:xfrm>
                <a:off x="4989382" y="2240756"/>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grpSp>
          <p:nvGrpSpPr>
            <p:cNvPr id="16" name="íṡḷïḍè"/>
            <p:cNvGrpSpPr/>
            <p:nvPr/>
          </p:nvGrpSpPr>
          <p:grpSpPr>
            <a:xfrm>
              <a:off x="4286914" y="2912770"/>
              <a:ext cx="3905686" cy="1901556"/>
              <a:chOff x="4286914" y="2912770"/>
              <a:chExt cx="3905686" cy="1901556"/>
            </a:xfrm>
          </p:grpSpPr>
          <p:sp>
            <p:nvSpPr>
              <p:cNvPr id="31" name="ï$líḑê"/>
              <p:cNvSpPr>
                <a:spLocks/>
              </p:cNvSpPr>
              <p:nvPr/>
            </p:nvSpPr>
            <p:spPr bwMode="auto">
              <a:xfrm flipH="1">
                <a:off x="7180661" y="2912770"/>
                <a:ext cx="1011939" cy="1901556"/>
              </a:xfrm>
              <a:custGeom>
                <a:avLst/>
                <a:gdLst>
                  <a:gd name="T0" fmla="*/ 363519 w 20023"/>
                  <a:gd name="T1" fmla="*/ 678657 h 21600"/>
                  <a:gd name="T2" fmla="*/ 363519 w 20023"/>
                  <a:gd name="T3" fmla="*/ 678657 h 21600"/>
                  <a:gd name="T4" fmla="*/ 363519 w 20023"/>
                  <a:gd name="T5" fmla="*/ 678657 h 21600"/>
                  <a:gd name="T6" fmla="*/ 363519 w 20023"/>
                  <a:gd name="T7" fmla="*/ 6786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chemeClr val="accent2">
                  <a:lumMod val="60000"/>
                  <a:lumOff val="40000"/>
                </a:schemeClr>
              </a:solidFill>
              <a:ln>
                <a:solidFill>
                  <a:srgbClr val="ECECEC"/>
                </a:solidFill>
              </a:ln>
              <a:effec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nvGrpSpPr>
              <p:cNvPr id="32" name="íSľïḑe"/>
              <p:cNvGrpSpPr/>
              <p:nvPr/>
            </p:nvGrpSpPr>
            <p:grpSpPr>
              <a:xfrm>
                <a:off x="4286914" y="3667853"/>
                <a:ext cx="465138" cy="391319"/>
                <a:chOff x="5356342" y="3093565"/>
                <a:chExt cx="465138" cy="391319"/>
              </a:xfrm>
              <a:solidFill>
                <a:schemeClr val="bg1"/>
              </a:solidFill>
            </p:grpSpPr>
            <p:sp>
              <p:nvSpPr>
                <p:cNvPr id="33" name="ïŝḻïḍe"/>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rgbClr val="0053A3"/>
                </a:solidFill>
                <a:ln>
                  <a:solidFill>
                    <a:srgbClr val="0053A3"/>
                  </a:solid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34" name="ïṧ1ïḍê"/>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35" name="íṥļidè"/>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rgbClr val="0053A3"/>
                </a:solidFill>
                <a:ln>
                  <a:solidFill>
                    <a:srgbClr val="0053A3"/>
                  </a:solid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grpSp>
        <p:grpSp>
          <p:nvGrpSpPr>
            <p:cNvPr id="17" name="îṥ1ide"/>
            <p:cNvGrpSpPr/>
            <p:nvPr/>
          </p:nvGrpSpPr>
          <p:grpSpPr>
            <a:xfrm>
              <a:off x="4379041" y="4489582"/>
              <a:ext cx="1685822" cy="1414492"/>
              <a:chOff x="4379041" y="4489582"/>
              <a:chExt cx="1685822" cy="1414492"/>
            </a:xfrm>
          </p:grpSpPr>
          <p:sp>
            <p:nvSpPr>
              <p:cNvPr id="27" name="íSļîḑè"/>
              <p:cNvSpPr>
                <a:spLocks/>
              </p:cNvSpPr>
              <p:nvPr/>
            </p:nvSpPr>
            <p:spPr bwMode="auto">
              <a:xfrm>
                <a:off x="4379041" y="4489582"/>
                <a:ext cx="1685822" cy="1414492"/>
              </a:xfrm>
              <a:custGeom>
                <a:avLst/>
                <a:gdLst>
                  <a:gd name="T0" fmla="*/ 601663 w 21600"/>
                  <a:gd name="T1" fmla="*/ 504825 h 21600"/>
                  <a:gd name="T2" fmla="*/ 601663 w 21600"/>
                  <a:gd name="T3" fmla="*/ 504825 h 21600"/>
                  <a:gd name="T4" fmla="*/ 601663 w 21600"/>
                  <a:gd name="T5" fmla="*/ 504825 h 21600"/>
                  <a:gd name="T6" fmla="*/ 601663 w 21600"/>
                  <a:gd name="T7" fmla="*/ 5048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rgbClr val="01532F"/>
              </a:solidFill>
              <a:ln>
                <a:noFill/>
              </a:ln>
              <a:effec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nvGrpSpPr>
              <p:cNvPr id="28" name="ïşḻíḍè"/>
              <p:cNvGrpSpPr/>
              <p:nvPr/>
            </p:nvGrpSpPr>
            <p:grpSpPr>
              <a:xfrm>
                <a:off x="5115541" y="5049296"/>
                <a:ext cx="465138" cy="435769"/>
                <a:chOff x="5368132" y="3540125"/>
                <a:chExt cx="465138" cy="435769"/>
              </a:xfrm>
              <a:solidFill>
                <a:schemeClr val="bg1"/>
              </a:solidFill>
            </p:grpSpPr>
            <p:sp>
              <p:nvSpPr>
                <p:cNvPr id="29" name="ïṥ1îḍè"/>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30" name="ïŝḻíḍê"/>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grpSp>
        <p:grpSp>
          <p:nvGrpSpPr>
            <p:cNvPr id="23" name="î$lïḑe"/>
            <p:cNvGrpSpPr/>
            <p:nvPr/>
          </p:nvGrpSpPr>
          <p:grpSpPr>
            <a:xfrm>
              <a:off x="7461470" y="3682140"/>
              <a:ext cx="465138" cy="406400"/>
              <a:chOff x="6357938" y="3535363"/>
              <a:chExt cx="465138" cy="406400"/>
            </a:xfrm>
            <a:solidFill>
              <a:schemeClr val="bg1"/>
            </a:solidFill>
          </p:grpSpPr>
          <p:sp>
            <p:nvSpPr>
              <p:cNvPr id="24" name="i$1ïḓê"/>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40404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25" name="iṧlïḋè"/>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26" name="íślîďê"/>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tx1"/>
              </a:solidFill>
              <a:ln>
                <a:solidFill>
                  <a:schemeClr val="bg1">
                    <a:lumMod val="85000"/>
                  </a:schemeClr>
                </a:solid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grpSp>
          <p:nvGrpSpPr>
            <p:cNvPr id="19" name="iṩlîḑé"/>
            <p:cNvGrpSpPr/>
            <p:nvPr/>
          </p:nvGrpSpPr>
          <p:grpSpPr>
            <a:xfrm>
              <a:off x="6169392" y="4456220"/>
              <a:ext cx="1688048" cy="1441179"/>
              <a:chOff x="6169392" y="4456220"/>
              <a:chExt cx="1688048" cy="1441179"/>
            </a:xfrm>
          </p:grpSpPr>
          <p:sp>
            <p:nvSpPr>
              <p:cNvPr id="20" name="ï$ľîdê"/>
              <p:cNvSpPr>
                <a:spLocks/>
              </p:cNvSpPr>
              <p:nvPr/>
            </p:nvSpPr>
            <p:spPr bwMode="auto">
              <a:xfrm>
                <a:off x="6169392" y="4456220"/>
                <a:ext cx="1688048" cy="1441179"/>
              </a:xfrm>
              <a:custGeom>
                <a:avLst/>
                <a:gdLst>
                  <a:gd name="T0" fmla="*/ 602457 w 21600"/>
                  <a:gd name="T1" fmla="*/ 514350 h 21600"/>
                  <a:gd name="T2" fmla="*/ 602457 w 21600"/>
                  <a:gd name="T3" fmla="*/ 514350 h 21600"/>
                  <a:gd name="T4" fmla="*/ 602457 w 21600"/>
                  <a:gd name="T5" fmla="*/ 514350 h 21600"/>
                  <a:gd name="T6" fmla="*/ 602457 w 21600"/>
                  <a:gd name="T7" fmla="*/ 514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rgbClr val="404040"/>
              </a:solidFill>
              <a:ln>
                <a:noFill/>
              </a:ln>
              <a:effec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21" name="iS1îḑè"/>
              <p:cNvSpPr>
                <a:spLocks/>
              </p:cNvSpPr>
              <p:nvPr/>
            </p:nvSpPr>
            <p:spPr bwMode="auto">
              <a:xfrm>
                <a:off x="6750244" y="4964219"/>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grpSp>
      </p:grpSp>
      <p:grpSp>
        <p:nvGrpSpPr>
          <p:cNvPr id="57" name="组合 56"/>
          <p:cNvGrpSpPr/>
          <p:nvPr/>
        </p:nvGrpSpPr>
        <p:grpSpPr>
          <a:xfrm>
            <a:off x="1310362" y="1677500"/>
            <a:ext cx="3228350" cy="1362416"/>
            <a:chOff x="1476587" y="2185745"/>
            <a:chExt cx="3228350" cy="1362416"/>
          </a:xfrm>
        </p:grpSpPr>
        <p:sp>
          <p:nvSpPr>
            <p:cNvPr id="58" name="文本框 57"/>
            <p:cNvSpPr txBox="1"/>
            <p:nvPr/>
          </p:nvSpPr>
          <p:spPr>
            <a:xfrm>
              <a:off x="1835533" y="2185745"/>
              <a:ext cx="2343486" cy="821763"/>
            </a:xfrm>
            <a:prstGeom prst="rect">
              <a:avLst/>
            </a:prstGeom>
            <a:noFill/>
          </p:spPr>
          <p:txBody>
            <a:bodyPr wrap="square" rtlCol="0">
              <a:spAutoFit/>
              <a:scene3d>
                <a:camera prst="orthographicFront"/>
                <a:lightRig rig="threePt" dir="t"/>
              </a:scene3d>
              <a:sp3d contourW="12700"/>
            </a:bodyPr>
            <a:lstStyle/>
            <a:p>
              <a:pPr lvl="0" algn="ctr"/>
              <a:r>
                <a:rPr lang="en-US" altLang="zh-CN" sz="2400" b="1" dirty="0">
                  <a:solidFill>
                    <a:srgbClr val="0053A3"/>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rPr>
                <a:t>01  </a:t>
              </a:r>
              <a:r>
                <a:rPr lang="zh-CN" altLang="en-US" sz="2400" b="1" dirty="0">
                  <a:solidFill>
                    <a:srgbClr val="0053A3"/>
                  </a:solidFill>
                  <a:latin typeface="Times New Roman" panose="02020603050405020304" pitchFamily="18" charset="0"/>
                  <a:cs typeface="Times New Roman" panose="02020603050405020304" pitchFamily="18" charset="0"/>
                </a:rPr>
                <a:t>数据来源</a:t>
              </a:r>
              <a:endParaRPr lang="en-US" altLang="zh-CN" sz="2400" b="1" dirty="0">
                <a:solidFill>
                  <a:srgbClr val="0053A3"/>
                </a:solidFill>
                <a:latin typeface="Times New Roman" panose="02020603050405020304" pitchFamily="18" charset="0"/>
                <a:cs typeface="Times New Roman" panose="02020603050405020304" pitchFamily="18" charset="0"/>
              </a:endParaRPr>
            </a:p>
            <a:p>
              <a:pPr algn="ctr">
                <a:lnSpc>
                  <a:spcPct val="130000"/>
                </a:lnSpc>
              </a:pPr>
              <a:endParaRPr lang="zh-CN" altLang="en-US" b="1" dirty="0">
                <a:solidFill>
                  <a:srgbClr val="424242"/>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59" name="文本框 58"/>
            <p:cNvSpPr txBox="1"/>
            <p:nvPr/>
          </p:nvSpPr>
          <p:spPr>
            <a:xfrm>
              <a:off x="1476587" y="2686387"/>
              <a:ext cx="3228350" cy="861774"/>
            </a:xfrm>
            <a:prstGeom prst="rect">
              <a:avLst/>
            </a:prstGeom>
            <a:noFill/>
          </p:spPr>
          <p:txBody>
            <a:bodyPr wrap="square" rtlCol="0">
              <a:spAutoFit/>
              <a:scene3d>
                <a:camera prst="orthographicFront"/>
                <a:lightRig rig="threePt" dir="t"/>
              </a:scene3d>
              <a:sp3d contourW="12700"/>
            </a:bodyPr>
            <a:lstStyle/>
            <a:p>
              <a:pPr lvl="0" algn="ctr">
                <a:lnSpc>
                  <a:spcPct val="125000"/>
                </a:lnSpc>
              </a:pPr>
              <a:r>
                <a:rPr lang="zh-CN" altLang="en-US" sz="2000" b="1" dirty="0">
                  <a:latin typeface="Times New Roman" panose="02020603050405020304" pitchFamily="18" charset="0"/>
                  <a:cs typeface="Times New Roman" panose="02020603050405020304" pitchFamily="18" charset="0"/>
                </a:rPr>
                <a:t>某新闻</a:t>
              </a:r>
              <a:r>
                <a:rPr lang="en-US" altLang="zh-CN" sz="2000" b="1" dirty="0">
                  <a:latin typeface="Times New Roman" panose="02020603050405020304" pitchFamily="18" charset="0"/>
                  <a:cs typeface="Times New Roman" panose="02020603050405020304" pitchFamily="18" charset="0"/>
                </a:rPr>
                <a:t>APP</a:t>
              </a:r>
              <a:r>
                <a:rPr lang="zh-CN" altLang="en-US" sz="2000" b="1" dirty="0">
                  <a:latin typeface="Times New Roman" panose="02020603050405020304" pitchFamily="18" charset="0"/>
                  <a:cs typeface="Times New Roman" panose="02020603050405020304" pitchFamily="18" charset="0"/>
                </a:rPr>
                <a:t>平台的</a:t>
              </a:r>
              <a:endParaRPr lang="en-US" altLang="zh-CN" sz="2000" b="1" dirty="0">
                <a:latin typeface="Times New Roman" panose="02020603050405020304" pitchFamily="18" charset="0"/>
                <a:cs typeface="Times New Roman" panose="02020603050405020304" pitchFamily="18" charset="0"/>
              </a:endParaRPr>
            </a:p>
            <a:p>
              <a:pPr lvl="0" algn="ctr">
                <a:lnSpc>
                  <a:spcPct val="125000"/>
                </a:lnSpc>
              </a:pPr>
              <a:r>
                <a:rPr lang="zh-CN" altLang="en-US" sz="2000" b="1" dirty="0">
                  <a:latin typeface="Times New Roman" panose="02020603050405020304" pitchFamily="18" charset="0"/>
                  <a:cs typeface="Times New Roman" panose="02020603050405020304" pitchFamily="18" charset="0"/>
                </a:rPr>
                <a:t>用户交互数据</a:t>
              </a:r>
              <a:endParaRPr lang="en-US" altLang="zh-CN" sz="2000" b="1" dirty="0">
                <a:latin typeface="Times New Roman" panose="02020603050405020304" pitchFamily="18" charset="0"/>
                <a:cs typeface="Times New Roman" panose="02020603050405020304" pitchFamily="18" charset="0"/>
              </a:endParaRPr>
            </a:p>
          </p:txBody>
        </p:sp>
      </p:grpSp>
      <p:grpSp>
        <p:nvGrpSpPr>
          <p:cNvPr id="60" name="组合 59"/>
          <p:cNvGrpSpPr/>
          <p:nvPr/>
        </p:nvGrpSpPr>
        <p:grpSpPr>
          <a:xfrm>
            <a:off x="1171576" y="3854781"/>
            <a:ext cx="3757514" cy="1290394"/>
            <a:chOff x="945896" y="2080638"/>
            <a:chExt cx="3757514" cy="1290394"/>
          </a:xfrm>
        </p:grpSpPr>
        <p:sp>
          <p:nvSpPr>
            <p:cNvPr id="61" name="文本框 60"/>
            <p:cNvSpPr txBox="1"/>
            <p:nvPr/>
          </p:nvSpPr>
          <p:spPr>
            <a:xfrm>
              <a:off x="1709227" y="2080638"/>
              <a:ext cx="2119067" cy="461665"/>
            </a:xfrm>
            <a:prstGeom prst="rect">
              <a:avLst/>
            </a:prstGeom>
            <a:noFill/>
          </p:spPr>
          <p:txBody>
            <a:bodyPr wrap="square" rtlCol="0">
              <a:spAutoFit/>
              <a:scene3d>
                <a:camera prst="orthographicFront"/>
                <a:lightRig rig="threePt" dir="t"/>
              </a:scene3d>
              <a:sp3d contourW="12700"/>
            </a:bodyPr>
            <a:lstStyle/>
            <a:p>
              <a:pPr lvl="0" algn="ctr"/>
              <a:r>
                <a:rPr lang="en-US" altLang="zh-CN" sz="2400" b="1" dirty="0">
                  <a:solidFill>
                    <a:srgbClr val="01532F"/>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rPr>
                <a:t>02 </a:t>
              </a:r>
              <a:r>
                <a:rPr lang="zh-CN" altLang="en-US" sz="2400" b="1" dirty="0">
                  <a:solidFill>
                    <a:srgbClr val="01532F"/>
                  </a:solidFill>
                  <a:latin typeface="Times New Roman" panose="02020603050405020304" pitchFamily="18" charset="0"/>
                  <a:cs typeface="Times New Roman" panose="02020603050405020304" pitchFamily="18" charset="0"/>
                </a:rPr>
                <a:t>数据对象</a:t>
              </a:r>
              <a:endParaRPr lang="zh-CN" altLang="en-US" sz="2400" b="1" dirty="0">
                <a:solidFill>
                  <a:srgbClr val="01532F"/>
                </a:solidFill>
                <a:latin typeface="Times New Roman" panose="02020603050405020304" pitchFamily="18" charset="0"/>
                <a:ea typeface="方正黑体简体" panose="02010601030101010101" pitchFamily="2" charset="-122"/>
                <a:cs typeface="Times New Roman" panose="02020603050405020304" pitchFamily="18" charset="0"/>
                <a:sym typeface="Arial" panose="020B0604020202020204" pitchFamily="34" charset="0"/>
              </a:endParaRPr>
            </a:p>
          </p:txBody>
        </p:sp>
        <p:sp>
          <p:nvSpPr>
            <p:cNvPr id="62" name="文本框 61"/>
            <p:cNvSpPr txBox="1"/>
            <p:nvPr/>
          </p:nvSpPr>
          <p:spPr>
            <a:xfrm>
              <a:off x="945896" y="2509258"/>
              <a:ext cx="3757514" cy="861774"/>
            </a:xfrm>
            <a:prstGeom prst="rect">
              <a:avLst/>
            </a:prstGeom>
            <a:noFill/>
          </p:spPr>
          <p:txBody>
            <a:bodyPr wrap="square" rtlCol="0">
              <a:spAutoFit/>
              <a:scene3d>
                <a:camera prst="orthographicFront"/>
                <a:lightRig rig="threePt" dir="t"/>
              </a:scene3d>
              <a:sp3d contourW="12700"/>
            </a:bodyPr>
            <a:lstStyle/>
            <a:p>
              <a:pPr lvl="0" algn="ctr">
                <a:lnSpc>
                  <a:spcPct val="125000"/>
                </a:lnSpc>
              </a:pPr>
              <a:r>
                <a:rPr lang="en-US" altLang="zh-CN" sz="2000" b="1" dirty="0">
                  <a:latin typeface="Times New Roman" panose="02020603050405020304" pitchFamily="18" charset="0"/>
                  <a:cs typeface="Times New Roman" panose="02020603050405020304" pitchFamily="18" charset="0"/>
                </a:rPr>
                <a:t>30</a:t>
              </a:r>
              <a:r>
                <a:rPr lang="zh-CN" altLang="en-US" sz="2000" b="1" dirty="0">
                  <a:latin typeface="Times New Roman" panose="02020603050405020304" pitchFamily="18" charset="0"/>
                  <a:cs typeface="Times New Roman" panose="02020603050405020304" pitchFamily="18" charset="0"/>
                </a:rPr>
                <a:t>万用户，近</a:t>
              </a:r>
              <a:r>
                <a:rPr lang="en-US" altLang="zh-CN" sz="2000" b="1" dirty="0">
                  <a:latin typeface="Times New Roman" panose="02020603050405020304" pitchFamily="18" charset="0"/>
                  <a:cs typeface="Times New Roman" panose="02020603050405020304" pitchFamily="18" charset="0"/>
                </a:rPr>
                <a:t>300</a:t>
              </a:r>
              <a:r>
                <a:rPr lang="zh-CN" altLang="en-US" sz="2000" b="1" dirty="0">
                  <a:latin typeface="Times New Roman" panose="02020603050405020304" pitchFamily="18" charset="0"/>
                  <a:cs typeface="Times New Roman" panose="02020603050405020304" pitchFamily="18" charset="0"/>
                </a:rPr>
                <a:t>万次点击，共</a:t>
              </a:r>
              <a:r>
                <a:rPr lang="en-US" altLang="zh-CN" sz="2000" b="1" dirty="0">
                  <a:latin typeface="Times New Roman" panose="02020603050405020304" pitchFamily="18" charset="0"/>
                  <a:cs typeface="Times New Roman" panose="02020603050405020304" pitchFamily="18" charset="0"/>
                </a:rPr>
                <a:t>36</a:t>
              </a:r>
              <a:r>
                <a:rPr lang="zh-CN" altLang="en-US" sz="2000" b="1" dirty="0">
                  <a:latin typeface="Times New Roman" panose="02020603050405020304" pitchFamily="18" charset="0"/>
                  <a:cs typeface="Times New Roman" panose="02020603050405020304" pitchFamily="18" charset="0"/>
                </a:rPr>
                <a:t>万多篇不同的新闻文章</a:t>
              </a:r>
              <a:endParaRPr lang="en-US" altLang="zh-CN" sz="2000" b="1" dirty="0">
                <a:latin typeface="Times New Roman" panose="02020603050405020304" pitchFamily="18" charset="0"/>
                <a:cs typeface="Times New Roman" panose="02020603050405020304" pitchFamily="18" charset="0"/>
              </a:endParaRPr>
            </a:p>
          </p:txBody>
        </p:sp>
      </p:grpSp>
      <p:grpSp>
        <p:nvGrpSpPr>
          <p:cNvPr id="63" name="组合 62"/>
          <p:cNvGrpSpPr/>
          <p:nvPr/>
        </p:nvGrpSpPr>
        <p:grpSpPr>
          <a:xfrm>
            <a:off x="4654113" y="5185051"/>
            <a:ext cx="3153774" cy="1308158"/>
            <a:chOff x="1692379" y="2142672"/>
            <a:chExt cx="3153774" cy="1308158"/>
          </a:xfrm>
        </p:grpSpPr>
        <p:sp>
          <p:nvSpPr>
            <p:cNvPr id="64" name="文本框 63"/>
            <p:cNvSpPr txBox="1"/>
            <p:nvPr/>
          </p:nvSpPr>
          <p:spPr>
            <a:xfrm>
              <a:off x="2167283" y="2142672"/>
              <a:ext cx="1951600" cy="461665"/>
            </a:xfrm>
            <a:prstGeom prst="rect">
              <a:avLst/>
            </a:prstGeom>
            <a:noFill/>
          </p:spPr>
          <p:txBody>
            <a:bodyPr wrap="square" rtlCol="0">
              <a:spAutoFit/>
              <a:scene3d>
                <a:camera prst="orthographicFront"/>
                <a:lightRig rig="threePt" dir="t"/>
              </a:scene3d>
              <a:sp3d contourW="12700"/>
            </a:bodyPr>
            <a:lstStyle/>
            <a:p>
              <a:pPr algn="ctr"/>
              <a:r>
                <a:rPr lang="en-US" altLang="zh-CN" sz="2400" b="1" dirty="0">
                  <a:solidFill>
                    <a:srgbClr val="453D3A"/>
                  </a:solidFill>
                  <a:latin typeface="Times New Roman" panose="02020603050405020304" pitchFamily="18" charset="0"/>
                  <a:cs typeface="Times New Roman" panose="02020603050405020304" pitchFamily="18" charset="0"/>
                </a:rPr>
                <a:t>03 </a:t>
              </a:r>
              <a:r>
                <a:rPr lang="zh-CN" altLang="en-US" sz="2400" b="1" dirty="0">
                  <a:solidFill>
                    <a:srgbClr val="453D3A"/>
                  </a:solidFill>
                  <a:latin typeface="Times New Roman" panose="02020603050405020304" pitchFamily="18" charset="0"/>
                  <a:cs typeface="Times New Roman" panose="02020603050405020304" pitchFamily="18" charset="0"/>
                </a:rPr>
                <a:t>文章特点</a:t>
              </a:r>
              <a:endParaRPr lang="en-US" altLang="zh-CN" sz="2400" b="1" dirty="0">
                <a:solidFill>
                  <a:srgbClr val="453D3A"/>
                </a:solidFill>
                <a:latin typeface="Times New Roman" panose="02020603050405020304" pitchFamily="18" charset="0"/>
                <a:cs typeface="Times New Roman" panose="02020603050405020304" pitchFamily="18" charset="0"/>
              </a:endParaRPr>
            </a:p>
          </p:txBody>
        </p:sp>
        <p:sp>
          <p:nvSpPr>
            <p:cNvPr id="65" name="文本框 64"/>
            <p:cNvSpPr txBox="1"/>
            <p:nvPr/>
          </p:nvSpPr>
          <p:spPr>
            <a:xfrm>
              <a:off x="1692379" y="2558278"/>
              <a:ext cx="3153774" cy="892552"/>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每篇新闻文章有对应的</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embedding</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向量表示</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grpSp>
        <p:nvGrpSpPr>
          <p:cNvPr id="66" name="组合 65"/>
          <p:cNvGrpSpPr/>
          <p:nvPr/>
        </p:nvGrpSpPr>
        <p:grpSpPr>
          <a:xfrm>
            <a:off x="7655540" y="1612217"/>
            <a:ext cx="3291134" cy="1704455"/>
            <a:chOff x="1589601" y="2349127"/>
            <a:chExt cx="3291134" cy="1704455"/>
          </a:xfrm>
        </p:grpSpPr>
        <p:sp>
          <p:nvSpPr>
            <p:cNvPr id="67" name="文本框 66"/>
            <p:cNvSpPr txBox="1"/>
            <p:nvPr/>
          </p:nvSpPr>
          <p:spPr>
            <a:xfrm>
              <a:off x="2037113" y="2349127"/>
              <a:ext cx="1671556" cy="461665"/>
            </a:xfrm>
            <a:prstGeom prst="rect">
              <a:avLst/>
            </a:prstGeom>
            <a:noFill/>
          </p:spPr>
          <p:txBody>
            <a:bodyPr wrap="square" rtlCol="0">
              <a:spAutoFit/>
              <a:scene3d>
                <a:camera prst="orthographicFront"/>
                <a:lightRig rig="threePt" dir="t"/>
              </a:scene3d>
              <a:sp3d contourW="12700"/>
            </a:bodyPr>
            <a:lstStyle/>
            <a:p>
              <a:pPr algn="ctr"/>
              <a:r>
                <a:rPr lang="en-US" altLang="zh-CN" sz="2400" b="1" dirty="0">
                  <a:solidFill>
                    <a:srgbClr val="01532F"/>
                  </a:solidFill>
                  <a:latin typeface="Times New Roman" panose="02020603050405020304" pitchFamily="18" charset="0"/>
                  <a:cs typeface="Times New Roman" panose="02020603050405020304" pitchFamily="18" charset="0"/>
                </a:rPr>
                <a:t>05 </a:t>
              </a:r>
              <a:r>
                <a:rPr lang="zh-CN" altLang="en-US" sz="2400" b="1" dirty="0">
                  <a:solidFill>
                    <a:srgbClr val="01532F"/>
                  </a:solidFill>
                  <a:latin typeface="Times New Roman" panose="02020603050405020304" pitchFamily="18" charset="0"/>
                  <a:cs typeface="Times New Roman" panose="02020603050405020304" pitchFamily="18" charset="0"/>
                </a:rPr>
                <a:t>测试集</a:t>
              </a:r>
              <a:endParaRPr lang="en-US" altLang="zh-CN" sz="2400" b="1" dirty="0">
                <a:solidFill>
                  <a:srgbClr val="01532F"/>
                </a:solidFill>
                <a:latin typeface="Times New Roman" panose="02020603050405020304" pitchFamily="18" charset="0"/>
                <a:cs typeface="Times New Roman" panose="02020603050405020304" pitchFamily="18" charset="0"/>
              </a:endParaRPr>
            </a:p>
          </p:txBody>
        </p:sp>
        <p:sp>
          <p:nvSpPr>
            <p:cNvPr id="68" name="文本框 67"/>
            <p:cNvSpPr txBox="1"/>
            <p:nvPr/>
          </p:nvSpPr>
          <p:spPr>
            <a:xfrm>
              <a:off x="1589601" y="2760920"/>
              <a:ext cx="3291134" cy="1292662"/>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5</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万用户的点击日志数据作为测试集</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5</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万用户的点击日志数据作为测试集</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B</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grpSp>
        <p:nvGrpSpPr>
          <p:cNvPr id="69" name="组合 68"/>
          <p:cNvGrpSpPr/>
          <p:nvPr/>
        </p:nvGrpSpPr>
        <p:grpSpPr>
          <a:xfrm>
            <a:off x="7544806" y="3549570"/>
            <a:ext cx="2963544" cy="1313565"/>
            <a:chOff x="1539577" y="2293910"/>
            <a:chExt cx="2963544" cy="1313565"/>
          </a:xfrm>
        </p:grpSpPr>
        <p:sp>
          <p:nvSpPr>
            <p:cNvPr id="70" name="文本框 69"/>
            <p:cNvSpPr txBox="1"/>
            <p:nvPr/>
          </p:nvSpPr>
          <p:spPr>
            <a:xfrm>
              <a:off x="2088272" y="2293910"/>
              <a:ext cx="1671556" cy="461665"/>
            </a:xfrm>
            <a:prstGeom prst="rect">
              <a:avLst/>
            </a:prstGeom>
            <a:noFill/>
          </p:spPr>
          <p:txBody>
            <a:bodyPr wrap="square" rtlCol="0">
              <a:spAutoFit/>
              <a:scene3d>
                <a:camera prst="orthographicFront"/>
                <a:lightRig rig="threePt" dir="t"/>
              </a:scene3d>
              <a:sp3d contourW="12700"/>
            </a:bodyPr>
            <a:lstStyle/>
            <a:p>
              <a:pPr algn="ctr"/>
              <a:r>
                <a:rPr lang="en-US" altLang="zh-CN" sz="2400" b="1" dirty="0">
                  <a:solidFill>
                    <a:schemeClr val="accent2"/>
                  </a:solidFill>
                  <a:latin typeface="Times New Roman" panose="02020603050405020304" pitchFamily="18" charset="0"/>
                  <a:cs typeface="Times New Roman" panose="02020603050405020304" pitchFamily="18" charset="0"/>
                </a:rPr>
                <a:t>04 </a:t>
              </a:r>
              <a:r>
                <a:rPr lang="zh-CN" altLang="en-US" sz="2400" b="1" dirty="0">
                  <a:solidFill>
                    <a:schemeClr val="accent2"/>
                  </a:solidFill>
                  <a:latin typeface="Times New Roman" panose="02020603050405020304" pitchFamily="18" charset="0"/>
                  <a:cs typeface="Times New Roman" panose="02020603050405020304" pitchFamily="18" charset="0"/>
                </a:rPr>
                <a:t>训练集</a:t>
              </a:r>
              <a:endParaRPr lang="en-US" altLang="zh-CN" sz="2400" b="1" dirty="0">
                <a:solidFill>
                  <a:schemeClr val="accent2"/>
                </a:solidFill>
                <a:latin typeface="Times New Roman" panose="02020603050405020304" pitchFamily="18" charset="0"/>
                <a:cs typeface="Times New Roman" panose="02020603050405020304" pitchFamily="18" charset="0"/>
              </a:endParaRPr>
            </a:p>
          </p:txBody>
        </p:sp>
        <p:sp>
          <p:nvSpPr>
            <p:cNvPr id="71" name="文本框 70"/>
            <p:cNvSpPr txBox="1"/>
            <p:nvPr/>
          </p:nvSpPr>
          <p:spPr>
            <a:xfrm>
              <a:off x="1539577" y="2745701"/>
              <a:ext cx="2963544" cy="861774"/>
            </a:xfrm>
            <a:prstGeom prst="rect">
              <a:avLst/>
            </a:prstGeom>
            <a:noFill/>
          </p:spPr>
          <p:txBody>
            <a:bodyPr wrap="square" rtlCol="0">
              <a:spAutoFit/>
              <a:scene3d>
                <a:camera prst="orthographicFront"/>
                <a:lightRig rig="threePt" dir="t"/>
              </a:scene3d>
              <a:sp3d contourW="12700"/>
            </a:bodyPr>
            <a:lstStyle/>
            <a:p>
              <a:pPr lvl="0" algn="ctr">
                <a:lnSpc>
                  <a:spcPct val="125000"/>
                </a:lnSpc>
              </a:pPr>
              <a:r>
                <a:rPr lang="zh-CN" altLang="en-US" sz="2000" b="1" dirty="0">
                  <a:latin typeface="Times New Roman" panose="02020603050405020304" pitchFamily="18" charset="0"/>
                  <a:cs typeface="Times New Roman" panose="02020603050405020304" pitchFamily="18" charset="0"/>
                </a:rPr>
                <a:t>抽取</a:t>
              </a:r>
              <a:r>
                <a:rPr lang="en-US" altLang="zh-CN" sz="2000" b="1" dirty="0">
                  <a:latin typeface="Times New Roman" panose="02020603050405020304" pitchFamily="18" charset="0"/>
                  <a:cs typeface="Times New Roman" panose="02020603050405020304" pitchFamily="18" charset="0"/>
                </a:rPr>
                <a:t>20</a:t>
              </a:r>
              <a:r>
                <a:rPr lang="zh-CN" altLang="en-US" sz="2000" b="1" dirty="0">
                  <a:latin typeface="Times New Roman" panose="02020603050405020304" pitchFamily="18" charset="0"/>
                  <a:cs typeface="Times New Roman" panose="02020603050405020304" pitchFamily="18" charset="0"/>
                </a:rPr>
                <a:t>万用户的</a:t>
              </a:r>
              <a:endParaRPr lang="en-US" altLang="zh-CN" sz="2000" b="1" dirty="0">
                <a:latin typeface="Times New Roman" panose="02020603050405020304" pitchFamily="18" charset="0"/>
                <a:cs typeface="Times New Roman" panose="02020603050405020304" pitchFamily="18" charset="0"/>
              </a:endParaRPr>
            </a:p>
            <a:p>
              <a:pPr lvl="0" algn="ctr">
                <a:lnSpc>
                  <a:spcPct val="125000"/>
                </a:lnSpc>
              </a:pPr>
              <a:r>
                <a:rPr lang="zh-CN" altLang="en-US" sz="2000" b="1" dirty="0">
                  <a:latin typeface="Times New Roman" panose="02020603050405020304" pitchFamily="18" charset="0"/>
                  <a:cs typeface="Times New Roman" panose="02020603050405020304" pitchFamily="18" charset="0"/>
                </a:rPr>
                <a:t>点击日志数据</a:t>
              </a:r>
              <a:endParaRPr lang="en-US" altLang="zh-CN" sz="2000" b="1" dirty="0">
                <a:latin typeface="Times New Roman" panose="02020603050405020304" pitchFamily="18" charset="0"/>
                <a:cs typeface="Times New Roman" panose="02020603050405020304" pitchFamily="18" charset="0"/>
              </a:endParaRPr>
            </a:p>
          </p:txBody>
        </p:sp>
      </p:grpSp>
      <p:sp>
        <p:nvSpPr>
          <p:cNvPr id="54" name="文本框 53"/>
          <p:cNvSpPr txBox="1"/>
          <p:nvPr/>
        </p:nvSpPr>
        <p:spPr>
          <a:xfrm>
            <a:off x="4731952" y="345518"/>
            <a:ext cx="3075513" cy="584775"/>
          </a:xfrm>
          <a:prstGeom prst="rect">
            <a:avLst/>
          </a:prstGeom>
          <a:noFill/>
        </p:spPr>
        <p:txBody>
          <a:bodyPr wrap="square" rtlCol="0">
            <a:spAutoFit/>
          </a:bodyPr>
          <a:lstStyle/>
          <a:p>
            <a:pPr algn="ctr"/>
            <a:r>
              <a:rPr lang="zh-CN" altLang="en-US" sz="3200" b="1">
                <a:latin typeface="Times New Roman" panose="02020603050405020304" pitchFamily="18" charset="0"/>
                <a:cs typeface="Times New Roman" panose="02020603050405020304" pitchFamily="18" charset="0"/>
              </a:rPr>
              <a:t>题目数据概况</a:t>
            </a:r>
            <a:endParaRPr lang="zh-CN" altLang="en-US" sz="3200" b="1" dirty="0">
              <a:latin typeface="Times New Roman" panose="02020603050405020304" pitchFamily="18" charset="0"/>
              <a:cs typeface="Times New Roman" panose="02020603050405020304" pitchFamily="18" charset="0"/>
            </a:endParaRPr>
          </a:p>
        </p:txBody>
      </p:sp>
      <p:cxnSp>
        <p:nvCxnSpPr>
          <p:cNvPr id="55" name="直接连接符 54"/>
          <p:cNvCxnSpPr/>
          <p:nvPr/>
        </p:nvCxnSpPr>
        <p:spPr>
          <a:xfrm>
            <a:off x="413433" y="649473"/>
            <a:ext cx="4515657"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7491174" y="619645"/>
            <a:ext cx="4474685" cy="11022"/>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3725" y="385590"/>
            <a:ext cx="418641" cy="396608"/>
          </a:xfrm>
          <a:prstGeom prst="rect">
            <a:avLst/>
          </a:prstGeom>
          <a:solidFill>
            <a:srgbClr val="0153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矩形 3"/>
          <p:cNvSpPr/>
          <p:nvPr/>
        </p:nvSpPr>
        <p:spPr>
          <a:xfrm>
            <a:off x="282776" y="187287"/>
            <a:ext cx="290782" cy="2974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8" name="直接连接符 7"/>
          <p:cNvCxnSpPr/>
          <p:nvPr/>
        </p:nvCxnSpPr>
        <p:spPr>
          <a:xfrm>
            <a:off x="1421826" y="2103192"/>
            <a:ext cx="28384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174344" y="4299885"/>
            <a:ext cx="3501050" cy="0"/>
          </a:xfrm>
          <a:prstGeom prst="line">
            <a:avLst/>
          </a:prstGeom>
          <a:ln>
            <a:solidFill>
              <a:srgbClr val="01532F"/>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769150" y="2069658"/>
            <a:ext cx="2863551" cy="0"/>
          </a:xfrm>
          <a:prstGeom prst="line">
            <a:avLst/>
          </a:prstGeom>
          <a:ln>
            <a:solidFill>
              <a:srgbClr val="01532F"/>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499835" y="4001361"/>
            <a:ext cx="2768947" cy="9874"/>
          </a:xfrm>
          <a:prstGeom prst="line">
            <a:avLst/>
          </a:prstGeom>
          <a:ln>
            <a:solidFill>
              <a:srgbClr val="01532F"/>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929375" y="5622019"/>
            <a:ext cx="2890650" cy="0"/>
          </a:xfrm>
          <a:prstGeom prst="line">
            <a:avLst/>
          </a:prstGeom>
          <a:ln>
            <a:solidFill>
              <a:srgbClr val="40404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42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64643" y="2220549"/>
            <a:ext cx="2081288" cy="2102070"/>
            <a:chOff x="4887548" y="1124583"/>
            <a:chExt cx="2416903" cy="2862321"/>
          </a:xfrm>
        </p:grpSpPr>
        <p:sp>
          <p:nvSpPr>
            <p:cNvPr id="47" name="文本框 46"/>
            <p:cNvSpPr txBox="1"/>
            <p:nvPr/>
          </p:nvSpPr>
          <p:spPr>
            <a:xfrm>
              <a:off x="4887548" y="1149056"/>
              <a:ext cx="2416903" cy="2640263"/>
            </a:xfrm>
            <a:prstGeom prst="rect">
              <a:avLst/>
            </a:prstGeom>
            <a:noFill/>
            <a:ln>
              <a:noFill/>
            </a:ln>
          </p:spPr>
          <p:txBody>
            <a:bodyPr wrap="square" rtlCol="0">
              <a:spAutoFit/>
            </a:bodyPr>
            <a:lstStyle/>
            <a:p>
              <a:pPr algn="ctr"/>
              <a:r>
                <a:rPr lang="zh-CN" altLang="en-US" sz="6000" b="1">
                  <a:solidFill>
                    <a:srgbClr val="01532F"/>
                  </a:solidFill>
                  <a:latin typeface="微软雅黑" panose="020B0503020204020204" pitchFamily="34" charset="-122"/>
                </a:rPr>
                <a:t>求解思路</a:t>
              </a:r>
              <a:endParaRPr lang="zh-CN" altLang="en-US" sz="6000" b="1" dirty="0">
                <a:solidFill>
                  <a:srgbClr val="01532F"/>
                </a:solidFill>
                <a:latin typeface="微软雅黑" panose="020B0503020204020204" pitchFamily="34" charset="-122"/>
              </a:endParaRPr>
            </a:p>
          </p:txBody>
        </p:sp>
        <p:sp>
          <p:nvSpPr>
            <p:cNvPr id="2" name="矩形 1"/>
            <p:cNvSpPr/>
            <p:nvPr/>
          </p:nvSpPr>
          <p:spPr>
            <a:xfrm>
              <a:off x="4887548" y="1124583"/>
              <a:ext cx="2416903" cy="2862321"/>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532F"/>
                </a:solidFill>
              </a:endParaRPr>
            </a:p>
          </p:txBody>
        </p:sp>
      </p:grpSp>
    </p:spTree>
    <p:extLst>
      <p:ext uri="{BB962C8B-B14F-4D97-AF65-F5344CB8AC3E}">
        <p14:creationId xmlns:p14="http://schemas.microsoft.com/office/powerpoint/2010/main" val="215990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p:cNvSpPr/>
          <p:nvPr/>
        </p:nvSpPr>
        <p:spPr>
          <a:xfrm>
            <a:off x="9500753" y="3320032"/>
            <a:ext cx="2188461" cy="949349"/>
          </a:xfrm>
          <a:prstGeom prst="rect">
            <a:avLst/>
          </a:prstGeom>
          <a:solidFill>
            <a:srgbClr val="01532F"/>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3" name="矩形 102"/>
          <p:cNvSpPr/>
          <p:nvPr/>
        </p:nvSpPr>
        <p:spPr>
          <a:xfrm>
            <a:off x="4788912" y="3225094"/>
            <a:ext cx="2762348" cy="985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414828" y="3320032"/>
            <a:ext cx="2085441" cy="949349"/>
          </a:xfrm>
          <a:prstGeom prst="rect">
            <a:avLst/>
          </a:prstGeom>
          <a:solidFill>
            <a:srgbClr val="01532F"/>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E90838C1-3E7A-4F44-A91C-8156E9A96AF5}"/>
              </a:ext>
            </a:extLst>
          </p:cNvPr>
          <p:cNvSpPr txBox="1"/>
          <p:nvPr/>
        </p:nvSpPr>
        <p:spPr>
          <a:xfrm>
            <a:off x="4341011" y="386006"/>
            <a:ext cx="3190030" cy="584775"/>
          </a:xfrm>
          <a:prstGeom prst="rect">
            <a:avLst/>
          </a:prstGeom>
          <a:noFill/>
        </p:spPr>
        <p:txBody>
          <a:bodyPr wrap="square" rtlCol="0">
            <a:spAutoFit/>
          </a:bodyPr>
          <a:lstStyle/>
          <a:p>
            <a:pPr algn="ctr"/>
            <a:r>
              <a:rPr lang="zh-CN" altLang="en-US" sz="3200" b="1">
                <a:latin typeface="微软雅黑" panose="020B0503020204020204" pitchFamily="34" charset="-122"/>
              </a:rPr>
              <a:t>求解思路</a:t>
            </a:r>
            <a:endParaRPr lang="zh-CN" altLang="en-US" sz="3200" b="1" dirty="0">
              <a:latin typeface="微软雅黑" panose="020B0503020204020204" pitchFamily="34" charset="-122"/>
            </a:endParaRPr>
          </a:p>
        </p:txBody>
      </p:sp>
      <p:cxnSp>
        <p:nvCxnSpPr>
          <p:cNvPr id="52" name="直接连接符 51">
            <a:extLst>
              <a:ext uri="{FF2B5EF4-FFF2-40B4-BE49-F238E27FC236}">
                <a16:creationId xmlns:a16="http://schemas.microsoft.com/office/drawing/2014/main" id="{F0BC1B44-C99E-4676-B23E-CF7F9094C9BC}"/>
              </a:ext>
            </a:extLst>
          </p:cNvPr>
          <p:cNvCxnSpPr>
            <a:cxnSpLocks/>
          </p:cNvCxnSpPr>
          <p:nvPr/>
        </p:nvCxnSpPr>
        <p:spPr>
          <a:xfrm>
            <a:off x="695321" y="690837"/>
            <a:ext cx="4027262"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B3228C3-C4C0-4B28-8F79-16A4BA713352}"/>
              </a:ext>
            </a:extLst>
          </p:cNvPr>
          <p:cNvCxnSpPr>
            <a:cxnSpLocks/>
          </p:cNvCxnSpPr>
          <p:nvPr/>
        </p:nvCxnSpPr>
        <p:spPr>
          <a:xfrm flipH="1">
            <a:off x="7056881" y="690837"/>
            <a:ext cx="4246671" cy="0"/>
          </a:xfrm>
          <a:prstGeom prst="line">
            <a:avLst/>
          </a:prstGeom>
          <a:ln w="38100">
            <a:gradFill flip="none" rotWithShape="1">
              <a:gsLst>
                <a:gs pos="0">
                  <a:schemeClr val="accent1">
                    <a:lumMod val="5000"/>
                    <a:lumOff val="95000"/>
                  </a:schemeClr>
                </a:gs>
                <a:gs pos="74000">
                  <a:srgbClr val="05484C"/>
                </a:gs>
                <a:gs pos="83000">
                  <a:srgbClr val="05484C"/>
                </a:gs>
                <a:gs pos="100000">
                  <a:srgbClr val="05484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DCEE6987-1E06-46D3-B47F-05B07784BFF0}"/>
              </a:ext>
            </a:extLst>
          </p:cNvPr>
          <p:cNvSpPr/>
          <p:nvPr/>
        </p:nvSpPr>
        <p:spPr>
          <a:xfrm>
            <a:off x="473725" y="385590"/>
            <a:ext cx="418641" cy="396608"/>
          </a:xfrm>
          <a:prstGeom prst="rect">
            <a:avLst/>
          </a:prstGeom>
          <a:solidFill>
            <a:srgbClr val="0153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DFEB9DAC-4049-41C4-8BA0-85F3B8207790}"/>
              </a:ext>
            </a:extLst>
          </p:cNvPr>
          <p:cNvSpPr/>
          <p:nvPr/>
        </p:nvSpPr>
        <p:spPr>
          <a:xfrm>
            <a:off x="282776" y="187287"/>
            <a:ext cx="290782" cy="2974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60964" y="3573500"/>
            <a:ext cx="1894336"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800" b="1">
                <a:solidFill>
                  <a:schemeClr val="bg1"/>
                </a:solidFill>
              </a:rPr>
              <a:t>预测问题</a:t>
            </a:r>
          </a:p>
        </p:txBody>
      </p:sp>
      <p:sp>
        <p:nvSpPr>
          <p:cNvPr id="15" name="矩形 14"/>
          <p:cNvSpPr/>
          <p:nvPr/>
        </p:nvSpPr>
        <p:spPr>
          <a:xfrm>
            <a:off x="4678097" y="3315697"/>
            <a:ext cx="3057856" cy="892552"/>
          </a:xfrm>
          <a:prstGeom prst="rect">
            <a:avLst/>
          </a:prstGeom>
        </p:spPr>
        <p:txBody>
          <a:bodyPr wrap="square">
            <a:spAutoFit/>
          </a:bodyPr>
          <a:lstStyle/>
          <a:p>
            <a:pPr algn="ctr"/>
            <a:r>
              <a:rPr lang="zh-CN" altLang="en-US" sz="2800" b="1">
                <a:solidFill>
                  <a:schemeClr val="bg1"/>
                </a:solidFill>
              </a:rPr>
              <a:t>监督学习的问题</a:t>
            </a:r>
            <a:endParaRPr lang="en-US" altLang="zh-CN" sz="2800" b="1">
              <a:solidFill>
                <a:schemeClr val="bg1"/>
              </a:solidFill>
            </a:endParaRPr>
          </a:p>
          <a:p>
            <a:pPr algn="ctr"/>
            <a:r>
              <a:rPr lang="en-US" altLang="zh-CN" sz="2400" b="1">
                <a:solidFill>
                  <a:schemeClr val="bg1"/>
                </a:solidFill>
              </a:rPr>
              <a:t>(</a:t>
            </a:r>
            <a:r>
              <a:rPr lang="zh-CN" altLang="en-US" sz="2400" b="1">
                <a:solidFill>
                  <a:schemeClr val="bg1"/>
                </a:solidFill>
              </a:rPr>
              <a:t>特征</a:t>
            </a:r>
            <a:r>
              <a:rPr lang="en-US" altLang="zh-CN" sz="2400" b="1">
                <a:solidFill>
                  <a:schemeClr val="bg1"/>
                </a:solidFill>
              </a:rPr>
              <a:t>+</a:t>
            </a:r>
            <a:r>
              <a:rPr lang="zh-CN" altLang="en-US" sz="2400" b="1">
                <a:solidFill>
                  <a:schemeClr val="bg1"/>
                </a:solidFill>
              </a:rPr>
              <a:t>标签</a:t>
            </a:r>
            <a:r>
              <a:rPr lang="en-US" altLang="zh-CN" sz="2400" b="1">
                <a:solidFill>
                  <a:schemeClr val="bg1"/>
                </a:solidFill>
              </a:rPr>
              <a:t>)</a:t>
            </a:r>
            <a:endParaRPr lang="zh-CN" altLang="en-US" sz="2400" b="1">
              <a:solidFill>
                <a:schemeClr val="bg1"/>
              </a:solidFill>
            </a:endParaRPr>
          </a:p>
        </p:txBody>
      </p:sp>
      <p:sp>
        <p:nvSpPr>
          <p:cNvPr id="17" name="矩形 16"/>
          <p:cNvSpPr/>
          <p:nvPr/>
        </p:nvSpPr>
        <p:spPr>
          <a:xfrm>
            <a:off x="9454086" y="3317652"/>
            <a:ext cx="2235128" cy="954107"/>
          </a:xfrm>
          <a:prstGeom prst="rect">
            <a:avLst/>
          </a:prstGeom>
        </p:spPr>
        <p:txBody>
          <a:bodyPr wrap="square">
            <a:spAutoFit/>
          </a:bodyPr>
          <a:lstStyle/>
          <a:p>
            <a:pPr algn="ctr"/>
            <a:r>
              <a:rPr lang="en-US" altLang="zh-CN" sz="2800" b="1">
                <a:solidFill>
                  <a:schemeClr val="bg1"/>
                </a:solidFill>
                <a:latin typeface="Times New Roman" panose="02020603050405020304" pitchFamily="18" charset="0"/>
                <a:cs typeface="Times New Roman" panose="02020603050405020304" pitchFamily="18" charset="0"/>
              </a:rPr>
              <a:t>ML</a:t>
            </a:r>
            <a:r>
              <a:rPr lang="zh-CN" altLang="en-US" sz="2800" b="1">
                <a:solidFill>
                  <a:schemeClr val="bg1"/>
                </a:solidFill>
                <a:latin typeface="Times New Roman" panose="02020603050405020304" pitchFamily="18" charset="0"/>
                <a:cs typeface="Times New Roman" panose="02020603050405020304" pitchFamily="18" charset="0"/>
              </a:rPr>
              <a:t>，</a:t>
            </a:r>
            <a:r>
              <a:rPr lang="en-US" altLang="zh-CN" sz="2800" b="1">
                <a:solidFill>
                  <a:schemeClr val="bg1"/>
                </a:solidFill>
                <a:latin typeface="Times New Roman" panose="02020603050405020304" pitchFamily="18" charset="0"/>
                <a:cs typeface="Times New Roman" panose="02020603050405020304" pitchFamily="18" charset="0"/>
              </a:rPr>
              <a:t>DL</a:t>
            </a:r>
            <a:r>
              <a:rPr lang="zh-CN" altLang="en-US" sz="2800" b="1">
                <a:solidFill>
                  <a:schemeClr val="bg1"/>
                </a:solidFill>
                <a:latin typeface="Times New Roman" panose="02020603050405020304" pitchFamily="18" charset="0"/>
                <a:cs typeface="Times New Roman" panose="02020603050405020304" pitchFamily="18" charset="0"/>
              </a:rPr>
              <a:t>等建模预测</a:t>
            </a:r>
          </a:p>
        </p:txBody>
      </p:sp>
      <p:sp>
        <p:nvSpPr>
          <p:cNvPr id="65" name="矩形 64"/>
          <p:cNvSpPr/>
          <p:nvPr/>
        </p:nvSpPr>
        <p:spPr>
          <a:xfrm>
            <a:off x="6031008" y="5375506"/>
            <a:ext cx="2723823" cy="369332"/>
          </a:xfrm>
          <a:prstGeom prst="rect">
            <a:avLst/>
          </a:prstGeom>
        </p:spPr>
        <p:txBody>
          <a:bodyPr wrap="none">
            <a:spAutoFit/>
          </a:bodyPr>
          <a:lstStyle/>
          <a:p>
            <a:r>
              <a:rPr lang="zh-CN" altLang="en-US" b="1"/>
              <a:t>用户是否会点击某篇文章</a:t>
            </a:r>
            <a:endParaRPr lang="zh-CN" altLang="en-US"/>
          </a:p>
        </p:txBody>
      </p:sp>
      <p:cxnSp>
        <p:nvCxnSpPr>
          <p:cNvPr id="67" name="直接箭头连接符 66"/>
          <p:cNvCxnSpPr/>
          <p:nvPr/>
        </p:nvCxnSpPr>
        <p:spPr>
          <a:xfrm flipV="1">
            <a:off x="2631641" y="3824160"/>
            <a:ext cx="213179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3228318" y="3362495"/>
            <a:ext cx="800219" cy="461665"/>
          </a:xfrm>
          <a:prstGeom prst="rect">
            <a:avLst/>
          </a:prstGeom>
        </p:spPr>
        <p:txBody>
          <a:bodyPr wrap="none">
            <a:spAutoFit/>
          </a:bodyPr>
          <a:lstStyle/>
          <a:p>
            <a:r>
              <a:rPr lang="zh-CN" altLang="en-US" sz="2400" b="1"/>
              <a:t>转化</a:t>
            </a:r>
          </a:p>
        </p:txBody>
      </p:sp>
      <p:cxnSp>
        <p:nvCxnSpPr>
          <p:cNvPr id="70" name="直接箭头连接符 69"/>
          <p:cNvCxnSpPr/>
          <p:nvPr/>
        </p:nvCxnSpPr>
        <p:spPr>
          <a:xfrm>
            <a:off x="7566487" y="3838240"/>
            <a:ext cx="17918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2489008" y="3970138"/>
            <a:ext cx="2339102" cy="461665"/>
          </a:xfrm>
          <a:prstGeom prst="rect">
            <a:avLst/>
          </a:prstGeom>
        </p:spPr>
        <p:txBody>
          <a:bodyPr wrap="none">
            <a:spAutoFit/>
          </a:bodyPr>
          <a:lstStyle/>
          <a:p>
            <a:r>
              <a:rPr lang="zh-CN" altLang="en-US" sz="2400" b="1">
                <a:solidFill>
                  <a:srgbClr val="C00000"/>
                </a:solidFill>
              </a:rPr>
              <a:t>转化成分类问题</a:t>
            </a:r>
          </a:p>
        </p:txBody>
      </p:sp>
      <p:cxnSp>
        <p:nvCxnSpPr>
          <p:cNvPr id="73" name="直接箭头连接符 72"/>
          <p:cNvCxnSpPr/>
          <p:nvPr/>
        </p:nvCxnSpPr>
        <p:spPr>
          <a:xfrm>
            <a:off x="6746288" y="4332867"/>
            <a:ext cx="12545" cy="1001964"/>
          </a:xfrm>
          <a:prstGeom prst="straightConnector1">
            <a:avLst/>
          </a:prstGeom>
          <a:ln w="38100">
            <a:solidFill>
              <a:schemeClr val="accent2"/>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029637" y="4924824"/>
            <a:ext cx="1338828" cy="369332"/>
          </a:xfrm>
          <a:prstGeom prst="rect">
            <a:avLst/>
          </a:prstGeom>
        </p:spPr>
        <p:txBody>
          <a:bodyPr wrap="none">
            <a:spAutoFit/>
          </a:bodyPr>
          <a:lstStyle/>
          <a:p>
            <a:r>
              <a:rPr lang="zh-CN" altLang="en-US" b="1"/>
              <a:t>用户和文章</a:t>
            </a:r>
            <a:endParaRPr lang="zh-CN" altLang="en-US"/>
          </a:p>
        </p:txBody>
      </p:sp>
      <p:cxnSp>
        <p:nvCxnSpPr>
          <p:cNvPr id="78" name="直接箭头连接符 77"/>
          <p:cNvCxnSpPr>
            <a:endCxn id="76" idx="0"/>
          </p:cNvCxnSpPr>
          <p:nvPr/>
        </p:nvCxnSpPr>
        <p:spPr>
          <a:xfrm>
            <a:off x="5699051" y="4291042"/>
            <a:ext cx="0" cy="633782"/>
          </a:xfrm>
          <a:prstGeom prst="straightConnector1">
            <a:avLst/>
          </a:prstGeom>
          <a:ln w="38100">
            <a:solidFill>
              <a:srgbClr val="C000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512077" y="4174443"/>
            <a:ext cx="576875"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368465" y="4174443"/>
            <a:ext cx="576875"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525781" y="3943611"/>
            <a:ext cx="2031325" cy="461665"/>
          </a:xfrm>
          <a:prstGeom prst="rect">
            <a:avLst/>
          </a:prstGeom>
        </p:spPr>
        <p:txBody>
          <a:bodyPr wrap="none">
            <a:spAutoFit/>
          </a:bodyPr>
          <a:lstStyle/>
          <a:p>
            <a:r>
              <a:rPr lang="zh-CN" altLang="en-US" sz="2400" b="1">
                <a:solidFill>
                  <a:srgbClr val="C00000"/>
                </a:solidFill>
              </a:rPr>
              <a:t>建立分类模型</a:t>
            </a:r>
          </a:p>
        </p:txBody>
      </p:sp>
      <p:sp>
        <p:nvSpPr>
          <p:cNvPr id="98" name="矩形 97"/>
          <p:cNvSpPr/>
          <p:nvPr/>
        </p:nvSpPr>
        <p:spPr>
          <a:xfrm>
            <a:off x="6984679" y="5974254"/>
            <a:ext cx="5032147" cy="369332"/>
          </a:xfrm>
          <a:prstGeom prst="rect">
            <a:avLst/>
          </a:prstGeom>
        </p:spPr>
        <p:txBody>
          <a:bodyPr wrap="none">
            <a:spAutoFit/>
          </a:bodyPr>
          <a:lstStyle/>
          <a:p>
            <a:r>
              <a:rPr lang="zh-CN" altLang="en-US" b="1"/>
              <a:t>对某用户最后一次点击某篇文章的概率进行预测</a:t>
            </a:r>
            <a:endParaRPr lang="zh-CN" altLang="en-US"/>
          </a:p>
        </p:txBody>
      </p:sp>
      <p:cxnSp>
        <p:nvCxnSpPr>
          <p:cNvPr id="99" name="直接箭头连接符 98"/>
          <p:cNvCxnSpPr/>
          <p:nvPr/>
        </p:nvCxnSpPr>
        <p:spPr>
          <a:xfrm>
            <a:off x="10571650" y="4386183"/>
            <a:ext cx="0" cy="1524399"/>
          </a:xfrm>
          <a:prstGeom prst="straightConnector1">
            <a:avLst/>
          </a:prstGeom>
          <a:ln w="38100">
            <a:solidFill>
              <a:schemeClr val="accent5"/>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7973437" y="3359925"/>
            <a:ext cx="800219" cy="461665"/>
          </a:xfrm>
          <a:prstGeom prst="rect">
            <a:avLst/>
          </a:prstGeom>
        </p:spPr>
        <p:txBody>
          <a:bodyPr wrap="none">
            <a:spAutoFit/>
          </a:bodyPr>
          <a:lstStyle/>
          <a:p>
            <a:r>
              <a:rPr lang="zh-CN" altLang="en-US" sz="2400" b="1"/>
              <a:t>训练</a:t>
            </a:r>
          </a:p>
        </p:txBody>
      </p:sp>
      <p:sp>
        <p:nvSpPr>
          <p:cNvPr id="3" name="矩形 2"/>
          <p:cNvSpPr/>
          <p:nvPr/>
        </p:nvSpPr>
        <p:spPr>
          <a:xfrm>
            <a:off x="373612" y="1110478"/>
            <a:ext cx="11315602" cy="1862048"/>
          </a:xfrm>
          <a:prstGeom prst="rect">
            <a:avLst/>
          </a:prstGeom>
          <a:ln>
            <a:solidFill>
              <a:schemeClr val="tx1"/>
            </a:solidFill>
            <a:prstDash val="lgDash"/>
          </a:ln>
        </p:spPr>
        <p:txBody>
          <a:bodyPr wrap="square">
            <a:spAutoFit/>
          </a:bodyPr>
          <a:lstStyle/>
          <a:p>
            <a:pPr>
              <a:spcAft>
                <a:spcPts val="600"/>
              </a:spcAft>
            </a:pPr>
            <a:r>
              <a:rPr lang="zh-CN" altLang="en-US" sz="2000" b="1" dirty="0">
                <a:solidFill>
                  <a:srgbClr val="C00000"/>
                </a:solidFill>
                <a:latin typeface="Times New Roman" panose="02020603050405020304" pitchFamily="18" charset="0"/>
                <a:cs typeface="Times New Roman" panose="02020603050405020304" pitchFamily="18" charset="0"/>
              </a:rPr>
              <a:t>求解思路：</a:t>
            </a:r>
          </a:p>
          <a:p>
            <a:pPr>
              <a:spcAft>
                <a:spcPts val="600"/>
              </a:spcAft>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、把该预测问题转成一个监督学习的问题</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特征</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标签</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spcAft>
                <a:spcPts val="600"/>
              </a:spcAft>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、进行</a:t>
            </a:r>
            <a:r>
              <a:rPr lang="en-US" altLang="zh-CN" sz="2000" b="1" dirty="0">
                <a:latin typeface="Times New Roman" panose="02020603050405020304" pitchFamily="18" charset="0"/>
                <a:cs typeface="Times New Roman" panose="02020603050405020304" pitchFamily="18" charset="0"/>
              </a:rPr>
              <a:t>ML</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DL</a:t>
            </a:r>
            <a:r>
              <a:rPr lang="zh-CN" altLang="en-US" sz="2000" b="1" dirty="0">
                <a:latin typeface="Times New Roman" panose="02020603050405020304" pitchFamily="18" charset="0"/>
                <a:cs typeface="Times New Roman" panose="02020603050405020304" pitchFamily="18" charset="0"/>
              </a:rPr>
              <a:t>等建模预测。</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latin typeface="Times New Roman" panose="02020603050405020304" pitchFamily="18" charset="0"/>
                <a:cs typeface="Times New Roman" panose="02020603050405020304" pitchFamily="18" charset="0"/>
              </a:rPr>
              <a:t>即：先转成一个分类问题来做， 分类的标签就是用户是否会点击某篇文章，分类问题的特征中有用户特征和文章特征。训练一个分类模型， 对某用户最后一次点击某篇文章的概率进行预测。</a:t>
            </a:r>
            <a:endParaRPr lang="en-US" altLang="zh-CN" sz="2000" b="1" dirty="0">
              <a:latin typeface="Times New Roman" panose="02020603050405020304" pitchFamily="18" charset="0"/>
              <a:cs typeface="Times New Roman" panose="02020603050405020304" pitchFamily="18" charset="0"/>
            </a:endParaRPr>
          </a:p>
        </p:txBody>
      </p:sp>
      <p:sp>
        <p:nvSpPr>
          <p:cNvPr id="13" name="矩形 12"/>
          <p:cNvSpPr/>
          <p:nvPr/>
        </p:nvSpPr>
        <p:spPr>
          <a:xfrm>
            <a:off x="428167" y="5617258"/>
            <a:ext cx="1980029" cy="523220"/>
          </a:xfrm>
          <a:prstGeom prst="rect">
            <a:avLst/>
          </a:prstGeom>
        </p:spPr>
        <p:txBody>
          <a:bodyPr wrap="none">
            <a:spAutoFit/>
          </a:bodyPr>
          <a:lstStyle/>
          <a:p>
            <a:r>
              <a:rPr lang="zh-CN" altLang="en-US" sz="2800" b="1">
                <a:solidFill>
                  <a:srgbClr val="C00000"/>
                </a:solidFill>
                <a:latin typeface="Times New Roman" panose="02020603050405020304" pitchFamily="18" charset="0"/>
                <a:cs typeface="Times New Roman" panose="02020603050405020304" pitchFamily="18" charset="0"/>
              </a:rPr>
              <a:t>求解路线图</a:t>
            </a:r>
          </a:p>
        </p:txBody>
      </p:sp>
    </p:spTree>
    <p:extLst>
      <p:ext uri="{BB962C8B-B14F-4D97-AF65-F5344CB8AC3E}">
        <p14:creationId xmlns:p14="http://schemas.microsoft.com/office/powerpoint/2010/main" val="89857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rgbClr val="015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64643" y="2220549"/>
            <a:ext cx="2081288" cy="2102070"/>
            <a:chOff x="4887548" y="1124583"/>
            <a:chExt cx="2416903" cy="2862321"/>
          </a:xfrm>
        </p:grpSpPr>
        <p:sp>
          <p:nvSpPr>
            <p:cNvPr id="47" name="文本框 46"/>
            <p:cNvSpPr txBox="1"/>
            <p:nvPr/>
          </p:nvSpPr>
          <p:spPr>
            <a:xfrm>
              <a:off x="4887548" y="1149056"/>
              <a:ext cx="2416903" cy="2640263"/>
            </a:xfrm>
            <a:prstGeom prst="rect">
              <a:avLst/>
            </a:prstGeom>
            <a:noFill/>
            <a:ln>
              <a:noFill/>
            </a:ln>
          </p:spPr>
          <p:txBody>
            <a:bodyPr wrap="square" rtlCol="0">
              <a:spAutoFit/>
            </a:bodyPr>
            <a:lstStyle/>
            <a:p>
              <a:pPr algn="ctr"/>
              <a:r>
                <a:rPr lang="zh-CN" altLang="en-US" sz="6000" b="1">
                  <a:solidFill>
                    <a:srgbClr val="01532F"/>
                  </a:solidFill>
                  <a:latin typeface="微软雅黑" panose="020B0503020204020204" pitchFamily="34" charset="-122"/>
                  <a:ea typeface="微软雅黑" panose="020B0503020204020204" pitchFamily="34" charset="-122"/>
                </a:rPr>
                <a:t>详细过程</a:t>
              </a:r>
              <a:endParaRPr lang="en-US" altLang="zh-CN" sz="6000" b="1" dirty="0">
                <a:solidFill>
                  <a:srgbClr val="01532F"/>
                </a:solidFill>
                <a:latin typeface="微软雅黑" panose="020B0503020204020204" pitchFamily="34" charset="-122"/>
                <a:ea typeface="微软雅黑" panose="020B0503020204020204" pitchFamily="34" charset="-122"/>
              </a:endParaRPr>
            </a:p>
          </p:txBody>
        </p:sp>
        <p:sp>
          <p:nvSpPr>
            <p:cNvPr id="2" name="矩形 1"/>
            <p:cNvSpPr/>
            <p:nvPr/>
          </p:nvSpPr>
          <p:spPr>
            <a:xfrm>
              <a:off x="4887548" y="1124583"/>
              <a:ext cx="2416903" cy="2862321"/>
            </a:xfrm>
            <a:prstGeom prst="rect">
              <a:avLst/>
            </a:prstGeom>
            <a:noFill/>
            <a:ln>
              <a:solidFill>
                <a:srgbClr val="015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532F"/>
                </a:solidFill>
              </a:endParaRPr>
            </a:p>
          </p:txBody>
        </p:sp>
      </p:grpSp>
    </p:spTree>
    <p:extLst>
      <p:ext uri="{BB962C8B-B14F-4D97-AF65-F5344CB8AC3E}">
        <p14:creationId xmlns:p14="http://schemas.microsoft.com/office/powerpoint/2010/main" val="181623435"/>
      </p:ext>
    </p:extLst>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7892955</TotalTime>
  <Words>1392</Words>
  <Application>Microsoft Office PowerPoint</Application>
  <PresentationFormat>宽屏</PresentationFormat>
  <Paragraphs>275</Paragraphs>
  <Slides>24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微软雅黑</vt:lpstr>
      <vt:lpstr>Arial</vt:lpstr>
      <vt:lpstr>Calibri</vt:lpstr>
      <vt:lpstr>Consolas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wang peng</cp:lastModifiedBy>
  <cp:revision>516</cp:revision>
  <dcterms:created xsi:type="dcterms:W3CDTF">2015-10-24T01:57:14Z</dcterms:created>
  <dcterms:modified xsi:type="dcterms:W3CDTF">2020-12-04T07:11:10Z</dcterms:modified>
</cp:coreProperties>
</file>