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  <p:sldMasterId id="2147484089" r:id="rId2"/>
  </p:sldMasterIdLst>
  <p:notesMasterIdLst>
    <p:notesMasterId r:id="rId24"/>
  </p:notesMasterIdLst>
  <p:sldIdLst>
    <p:sldId id="256" r:id="rId3"/>
    <p:sldId id="257" r:id="rId4"/>
    <p:sldId id="258" r:id="rId5"/>
    <p:sldId id="276" r:id="rId6"/>
    <p:sldId id="275" r:id="rId7"/>
    <p:sldId id="272" r:id="rId8"/>
    <p:sldId id="286" r:id="rId9"/>
    <p:sldId id="278" r:id="rId10"/>
    <p:sldId id="287" r:id="rId11"/>
    <p:sldId id="279" r:id="rId12"/>
    <p:sldId id="280" r:id="rId13"/>
    <p:sldId id="288" r:id="rId14"/>
    <p:sldId id="289" r:id="rId15"/>
    <p:sldId id="281" r:id="rId16"/>
    <p:sldId id="290" r:id="rId17"/>
    <p:sldId id="273" r:id="rId18"/>
    <p:sldId id="291" r:id="rId19"/>
    <p:sldId id="292" r:id="rId20"/>
    <p:sldId id="274" r:id="rId21"/>
    <p:sldId id="29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3421" autoAdjust="0"/>
  </p:normalViewPr>
  <p:slideViewPr>
    <p:cSldViewPr snapToGrid="0">
      <p:cViewPr varScale="1">
        <p:scale>
          <a:sx n="80" d="100"/>
          <a:sy n="80" d="100"/>
        </p:scale>
        <p:origin x="1176" y="67"/>
      </p:cViewPr>
      <p:guideLst/>
    </p:cSldViewPr>
  </p:slideViewPr>
  <p:outlineViewPr>
    <p:cViewPr>
      <p:scale>
        <a:sx n="33" d="100"/>
        <a:sy n="33" d="100"/>
      </p:scale>
      <p:origin x="0" y="-1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DC98-F84F-4AAA-9A9E-5B9899641D7C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78D34-0C09-4FCE-85E7-03007DD93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4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4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0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4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6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83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63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5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8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03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0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8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3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7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4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6B6D30-B4E1-42A1-9A46-CF1D69119C17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89CB81-DA32-477E-B3EE-C752609F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96DE-B4DF-4024-951F-358C12CC0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024406"/>
            <a:ext cx="10572000" cy="991198"/>
          </a:xfrm>
        </p:spPr>
        <p:txBody>
          <a:bodyPr/>
          <a:lstStyle/>
          <a:p>
            <a:pPr algn="ctr"/>
            <a:r>
              <a:rPr lang="zh-CN" altLang="en-US" sz="4800" dirty="0"/>
              <a:t>天猫复购预测之挑战</a:t>
            </a:r>
            <a:r>
              <a:rPr lang="en-US" altLang="zh-CN" sz="4800" dirty="0"/>
              <a:t>Baseline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274488-85D4-450A-B61B-B0D923AA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931395"/>
            <a:ext cx="2613919" cy="99119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安浩嘉 </a:t>
            </a:r>
            <a:r>
              <a:rPr lang="en-US" altLang="zh-CN" dirty="0"/>
              <a:t>20020017</a:t>
            </a:r>
          </a:p>
          <a:p>
            <a:r>
              <a:rPr lang="zh-CN" altLang="en-US" dirty="0"/>
              <a:t>计算机学院 电子信息</a:t>
            </a:r>
          </a:p>
        </p:txBody>
      </p:sp>
    </p:spTree>
    <p:extLst>
      <p:ext uri="{BB962C8B-B14F-4D97-AF65-F5344CB8AC3E}">
        <p14:creationId xmlns:p14="http://schemas.microsoft.com/office/powerpoint/2010/main" val="299217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预处理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DFB14F-AA21-428B-BE6E-8C2133BB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8" y="1874433"/>
            <a:ext cx="4404742" cy="20118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207C7E-10AF-4F3C-89BE-80BD22D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25" y="1874433"/>
            <a:ext cx="4785775" cy="19737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2AB5D2-50F0-40C0-9470-2178A99C1D58}"/>
              </a:ext>
            </a:extLst>
          </p:cNvPr>
          <p:cNvSpPr txBox="1"/>
          <p:nvPr/>
        </p:nvSpPr>
        <p:spPr>
          <a:xfrm>
            <a:off x="624458" y="4151376"/>
            <a:ext cx="51148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将用户信息和用户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商户训练集两张表进行合并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matrix['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age_range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'].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fillna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(0,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inplace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=True)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matrix['gender'].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fillna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(2,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inplace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=True)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7FAEFC-9F21-47DC-B10B-539874EC6513}"/>
              </a:ext>
            </a:extLst>
          </p:cNvPr>
          <p:cNvSpPr txBox="1"/>
          <p:nvPr/>
        </p:nvSpPr>
        <p:spPr>
          <a:xfrm>
            <a:off x="6644225" y="4151376"/>
            <a:ext cx="5114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用户和商户之间的行为日志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data['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brand_id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'].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fillna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(0, 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inplace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=True)</a:t>
            </a:r>
          </a:p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data['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brand_id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'] = data['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brand_id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'].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astype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('int32’)</a:t>
            </a:r>
          </a:p>
          <a:p>
            <a:r>
              <a:rPr lang="it-IT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data['time_stamp'] = pd.to_datetime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14ECB-B6B8-4D30-832F-2CAF865E6FAA}"/>
              </a:ext>
            </a:extLst>
          </p:cNvPr>
          <p:cNvSpPr txBox="1"/>
          <p:nvPr/>
        </p:nvSpPr>
        <p:spPr>
          <a:xfrm>
            <a:off x="624458" y="5882100"/>
            <a:ext cx="511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缺失值填充，类型转换</a:t>
            </a:r>
            <a:endParaRPr lang="zh-CN" altLang="en-US" sz="1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34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用户特征处理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B3CC2-A1C0-4F60-8F15-76A850C91F65}"/>
              </a:ext>
            </a:extLst>
          </p:cNvPr>
          <p:cNvSpPr txBox="1"/>
          <p:nvPr/>
        </p:nvSpPr>
        <p:spPr>
          <a:xfrm>
            <a:off x="4104640" y="2413337"/>
            <a:ext cx="7393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groups = data.groupby(['user_id’])</a:t>
            </a:r>
            <a:endParaRPr lang="en-US" altLang="zh-CN" dirty="0"/>
          </a:p>
          <a:p>
            <a:r>
              <a:rPr lang="en-US" altLang="zh-CN" dirty="0"/>
              <a:t>… …</a:t>
            </a:r>
          </a:p>
          <a:p>
            <a:r>
              <a:rPr lang="en-US" altLang="zh-CN" dirty="0"/>
              <a:t>temp = groups['</a:t>
            </a:r>
            <a:r>
              <a:rPr lang="en-US" altLang="zh-CN" dirty="0" err="1"/>
              <a:t>cat_id</a:t>
            </a:r>
            <a:r>
              <a:rPr lang="en-US" altLang="zh-CN" dirty="0"/>
              <a:t>'].</a:t>
            </a:r>
            <a:r>
              <a:rPr lang="en-US" altLang="zh-CN" dirty="0" err="1"/>
              <a:t>agg</a:t>
            </a:r>
            <a:r>
              <a:rPr lang="en-US" altLang="zh-CN" dirty="0"/>
              <a:t>([('u3', '</a:t>
            </a:r>
            <a:r>
              <a:rPr lang="en-US" altLang="zh-CN" dirty="0" err="1"/>
              <a:t>nunique</a:t>
            </a:r>
            <a:r>
              <a:rPr lang="en-US" altLang="zh-CN" dirty="0"/>
              <a:t>')]).</a:t>
            </a:r>
            <a:r>
              <a:rPr lang="en-US" altLang="zh-CN" dirty="0" err="1"/>
              <a:t>reset_index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matrix = </a:t>
            </a:r>
            <a:r>
              <a:rPr lang="en-US" altLang="zh-CN" dirty="0" err="1"/>
              <a:t>matrix.merge</a:t>
            </a:r>
            <a:r>
              <a:rPr lang="en-US" altLang="zh-CN" dirty="0"/>
              <a:t>(temp, on='</a:t>
            </a:r>
            <a:r>
              <a:rPr lang="en-US" altLang="zh-CN" dirty="0" err="1"/>
              <a:t>user_id</a:t>
            </a:r>
            <a:r>
              <a:rPr lang="en-US" altLang="zh-CN" dirty="0"/>
              <a:t>', how='left')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7269-CC8C-49C0-9824-0360F4E7B486}"/>
              </a:ext>
            </a:extLst>
          </p:cNvPr>
          <p:cNvSpPr txBox="1"/>
          <p:nvPr/>
        </p:nvSpPr>
        <p:spPr>
          <a:xfrm>
            <a:off x="772160" y="2413337"/>
            <a:ext cx="51148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用户交互行为数量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涉及商品个数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涉及种类个数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涉及商家个数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涉及品牌个数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用户购买时间间隔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点击的次数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收藏的次数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购买的次数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加购物车的次数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4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商户特征处理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B3CC2-A1C0-4F60-8F15-76A850C91F65}"/>
              </a:ext>
            </a:extLst>
          </p:cNvPr>
          <p:cNvSpPr txBox="1"/>
          <p:nvPr/>
        </p:nvSpPr>
        <p:spPr>
          <a:xfrm>
            <a:off x="4104640" y="2413337"/>
            <a:ext cx="7393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groups = data.groupby(['</a:t>
            </a:r>
            <a:r>
              <a:rPr lang="en-US" altLang="zh-CN" dirty="0"/>
              <a:t>merchant</a:t>
            </a:r>
            <a:r>
              <a:rPr lang="zh-CN" altLang="en-US" dirty="0"/>
              <a:t>_id’])</a:t>
            </a:r>
            <a:endParaRPr lang="en-US" altLang="zh-CN" dirty="0"/>
          </a:p>
          <a:p>
            <a:r>
              <a:rPr lang="en-US" altLang="zh-CN" dirty="0"/>
              <a:t>… …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groups.size</a:t>
            </a:r>
            <a:r>
              <a:rPr lang="en-US" altLang="zh-CN" dirty="0"/>
              <a:t>().</a:t>
            </a:r>
            <a:r>
              <a:rPr lang="en-US" altLang="zh-CN" dirty="0" err="1"/>
              <a:t>reset_index</a:t>
            </a:r>
            <a:r>
              <a:rPr lang="en-US" altLang="zh-CN" dirty="0"/>
              <a:t>().rename(columns={0:'m1'})</a:t>
            </a:r>
          </a:p>
          <a:p>
            <a:r>
              <a:rPr lang="en-US" altLang="zh-CN" dirty="0"/>
              <a:t>matrix = </a:t>
            </a:r>
            <a:r>
              <a:rPr lang="en-US" altLang="zh-CN" dirty="0" err="1"/>
              <a:t>matrix.merge</a:t>
            </a:r>
            <a:r>
              <a:rPr lang="en-US" altLang="zh-CN" dirty="0"/>
              <a:t>(temp, on='</a:t>
            </a:r>
            <a:r>
              <a:rPr lang="en-US" altLang="zh-CN" dirty="0" err="1"/>
              <a:t>merchant_id</a:t>
            </a:r>
            <a:r>
              <a:rPr lang="en-US" altLang="zh-CN" dirty="0"/>
              <a:t>', how='left')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7269-CC8C-49C0-9824-0360F4E7B486}"/>
              </a:ext>
            </a:extLst>
          </p:cNvPr>
          <p:cNvSpPr txBox="1"/>
          <p:nvPr/>
        </p:nvSpPr>
        <p:spPr>
          <a:xfrm>
            <a:off x="772160" y="2413337"/>
            <a:ext cx="51148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商家被交互行为数量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涉及商品个数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涉及种类个数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涉及商家个数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涉及品牌个数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被点击的次数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被收藏的次数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被购买的次数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被加购物车的次数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Label=-1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的负样本数量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19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sz="4000" dirty="0"/>
              <a:t>用户</a:t>
            </a:r>
            <a:r>
              <a:rPr lang="en-US" altLang="zh-CN" sz="4000" dirty="0"/>
              <a:t>-</a:t>
            </a:r>
            <a:r>
              <a:rPr lang="zh-CN" altLang="en-US" sz="4000" dirty="0"/>
              <a:t>商户特征处理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0B3CC2-A1C0-4F60-8F15-76A850C91F65}"/>
              </a:ext>
            </a:extLst>
          </p:cNvPr>
          <p:cNvSpPr txBox="1"/>
          <p:nvPr/>
        </p:nvSpPr>
        <p:spPr>
          <a:xfrm>
            <a:off x="4104640" y="2413337"/>
            <a:ext cx="73935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groups = </a:t>
            </a:r>
            <a:r>
              <a:rPr lang="en-US" altLang="zh-CN" dirty="0" err="1"/>
              <a:t>data.groupby</a:t>
            </a:r>
            <a:r>
              <a:rPr lang="en-US" altLang="zh-CN" dirty="0"/>
              <a:t>(['</a:t>
            </a:r>
            <a:r>
              <a:rPr lang="en-US" altLang="zh-CN" dirty="0" err="1"/>
              <a:t>user_id</a:t>
            </a:r>
            <a:r>
              <a:rPr lang="en-US" altLang="zh-CN" dirty="0"/>
              <a:t>', '</a:t>
            </a:r>
            <a:r>
              <a:rPr lang="en-US" altLang="zh-CN" dirty="0" err="1"/>
              <a:t>merchant_id</a:t>
            </a:r>
            <a:r>
              <a:rPr lang="en-US" altLang="zh-CN" dirty="0"/>
              <a:t>'])</a:t>
            </a:r>
          </a:p>
          <a:p>
            <a:r>
              <a:rPr lang="en-US" altLang="zh-CN" dirty="0"/>
              <a:t>… …</a:t>
            </a:r>
          </a:p>
          <a:p>
            <a:r>
              <a:rPr lang="en-US" altLang="zh-CN" dirty="0"/>
              <a:t>temp = groups['</a:t>
            </a:r>
            <a:r>
              <a:rPr lang="en-US" altLang="zh-CN" dirty="0" err="1"/>
              <a:t>item_id</a:t>
            </a:r>
            <a:r>
              <a:rPr lang="en-US" altLang="zh-CN" dirty="0"/>
              <a:t>', '</a:t>
            </a:r>
            <a:r>
              <a:rPr lang="en-US" altLang="zh-CN" dirty="0" err="1"/>
              <a:t>cat_id</a:t>
            </a:r>
            <a:r>
              <a:rPr lang="en-US" altLang="zh-CN" dirty="0"/>
              <a:t>', '</a:t>
            </a:r>
            <a:r>
              <a:rPr lang="en-US" altLang="zh-CN" dirty="0" err="1"/>
              <a:t>brand_id</a:t>
            </a:r>
            <a:r>
              <a:rPr lang="en-US" altLang="zh-CN" dirty="0"/>
              <a:t>'].</a:t>
            </a:r>
            <a:r>
              <a:rPr lang="en-US" altLang="zh-CN" dirty="0" err="1"/>
              <a:t>nunique</a:t>
            </a:r>
            <a:r>
              <a:rPr lang="en-US" altLang="zh-CN" dirty="0"/>
              <a:t>().</a:t>
            </a:r>
            <a:r>
              <a:rPr lang="en-US" altLang="zh-CN" dirty="0" err="1"/>
              <a:t>reset_index</a:t>
            </a:r>
            <a:r>
              <a:rPr lang="en-US" altLang="zh-CN" dirty="0"/>
              <a:t>().rename(columns={</a:t>
            </a:r>
          </a:p>
          <a:p>
            <a:r>
              <a:rPr lang="en-US" altLang="zh-CN" dirty="0"/>
              <a:t>    'item_id':'um2',</a:t>
            </a:r>
          </a:p>
          <a:p>
            <a:r>
              <a:rPr lang="en-US" altLang="zh-CN" dirty="0"/>
              <a:t>    'cat_id':'um3',</a:t>
            </a:r>
          </a:p>
          <a:p>
            <a:r>
              <a:rPr lang="en-US" altLang="zh-CN" dirty="0"/>
              <a:t>    'brand_id':'um4'</a:t>
            </a:r>
          </a:p>
          <a:p>
            <a:r>
              <a:rPr lang="en-US" altLang="zh-CN" dirty="0"/>
              <a:t>})</a:t>
            </a:r>
          </a:p>
          <a:p>
            <a:r>
              <a:rPr lang="en-US" altLang="zh-CN" dirty="0"/>
              <a:t>matrix = </a:t>
            </a:r>
            <a:r>
              <a:rPr lang="en-US" altLang="zh-CN" dirty="0" err="1"/>
              <a:t>matrix.merge</a:t>
            </a:r>
            <a:r>
              <a:rPr lang="en-US" altLang="zh-CN" dirty="0"/>
              <a:t>(temp, on=['</a:t>
            </a:r>
            <a:r>
              <a:rPr lang="en-US" altLang="zh-CN" dirty="0" err="1"/>
              <a:t>user_id</a:t>
            </a:r>
            <a:r>
              <a:rPr lang="en-US" altLang="zh-CN" dirty="0"/>
              <a:t>', '</a:t>
            </a:r>
            <a:r>
              <a:rPr lang="en-US" altLang="zh-CN" dirty="0" err="1"/>
              <a:t>merchant_id</a:t>
            </a:r>
            <a:r>
              <a:rPr lang="en-US" altLang="zh-CN" dirty="0"/>
              <a:t>'], how='left')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97269-CC8C-49C0-9824-0360F4E7B486}"/>
              </a:ext>
            </a:extLst>
          </p:cNvPr>
          <p:cNvSpPr txBox="1"/>
          <p:nvPr/>
        </p:nvSpPr>
        <p:spPr>
          <a:xfrm>
            <a:off x="772160" y="2413337"/>
            <a:ext cx="511485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用户商家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pair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的数量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涉及商品个数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涉及种类个数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涉及品牌个数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两者关联的点击次数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两者关联的收藏次数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两者关联的购买次数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两者关联的加购物车次数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两者交互时间跨度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用户购买点击比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商家购买点击比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两者交互购买点击比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7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EFE7E-5B48-4C6E-8DD3-E68440A6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3" y="1634857"/>
            <a:ext cx="8001693" cy="32387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94E567-1848-4CDC-AE28-E7AFFBC1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353" y="1634857"/>
            <a:ext cx="269009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三、模型构建</a:t>
            </a:r>
            <a:r>
              <a:rPr lang="en-US" altLang="zh-CN" dirty="0"/>
              <a:t>——XGB LGB CAT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CD4EC-B4D6-4368-A3C0-C33EDFBFF327}"/>
              </a:ext>
            </a:extLst>
          </p:cNvPr>
          <p:cNvSpPr txBox="1"/>
          <p:nvPr/>
        </p:nvSpPr>
        <p:spPr>
          <a:xfrm>
            <a:off x="1167331" y="2093976"/>
            <a:ext cx="10519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XGBoost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LightGBM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Catboost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是三个基于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GBDT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代表性的算法实现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年陈天奇博士提出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XGBoost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，但是大训练样本和高纬度特征下，性能受限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2017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年微软开源了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LightGBM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同年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Yandex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开源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Catboost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156968-25D1-4183-B14F-E57A2DF3451D}"/>
              </a:ext>
            </a:extLst>
          </p:cNvPr>
          <p:cNvSpPr txBox="1"/>
          <p:nvPr/>
        </p:nvSpPr>
        <p:spPr>
          <a:xfrm>
            <a:off x="1167331" y="4036741"/>
            <a:ext cx="10187404" cy="1405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XGBoost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计算速度快，模型表现好，可用于分类和回归，“比赛神器”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Light GBM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：训练速度和效率更快，内存更低准确率更高，支持并行化与大规模数据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Catboost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：采用的策略在降低过拟合的同时保证所有数据集都可用，性能卓越通用性强。</a:t>
            </a:r>
          </a:p>
        </p:txBody>
      </p:sp>
    </p:spTree>
    <p:extLst>
      <p:ext uri="{BB962C8B-B14F-4D97-AF65-F5344CB8AC3E}">
        <p14:creationId xmlns:p14="http://schemas.microsoft.com/office/powerpoint/2010/main" val="177929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三、模型构建</a:t>
            </a:r>
            <a:r>
              <a:rPr lang="en-US" altLang="zh-CN" dirty="0"/>
              <a:t>——XGB LGB CAT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B4DDA7-6EEA-430F-80D6-95947D4D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13" y="2059683"/>
            <a:ext cx="4656223" cy="3078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ED6B2-0267-41DF-B004-CC852AF2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06" y="1991096"/>
            <a:ext cx="4221846" cy="3215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97DE19-EA21-4817-9C78-785CB793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113" y="5532277"/>
            <a:ext cx="6957663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三、模型构建</a:t>
            </a:r>
            <a:r>
              <a:rPr lang="en-US" altLang="zh-CN" dirty="0"/>
              <a:t>——K</a:t>
            </a:r>
            <a:r>
              <a:rPr lang="zh-CN" altLang="en-US" dirty="0"/>
              <a:t>折交叉验证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D11FB0-1C7A-4DDE-8164-2C2E4AF7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9510"/>
            <a:ext cx="6363251" cy="2194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801154-0D93-45F4-B3A9-5E23918C1317}"/>
              </a:ext>
            </a:extLst>
          </p:cNvPr>
          <p:cNvSpPr txBox="1"/>
          <p:nvPr/>
        </p:nvSpPr>
        <p:spPr>
          <a:xfrm>
            <a:off x="7697954" y="1999681"/>
            <a:ext cx="2557176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K=5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07D966-A2AC-4AD0-ABD2-8B724416F1FD}"/>
              </a:ext>
            </a:extLst>
          </p:cNvPr>
          <p:cNvSpPr txBox="1"/>
          <p:nvPr/>
        </p:nvSpPr>
        <p:spPr>
          <a:xfrm>
            <a:off x="1063752" y="4200495"/>
            <a:ext cx="4378043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针对每个模型训练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个子模型，每个子模型分别在验证集上都会有一个评分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每个模型都会对测试集有一个预测，我们取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个模型的平均值作为最终结果。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93862-4667-4A44-AE22-2DEA5E8F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17" y="4100067"/>
            <a:ext cx="4466962" cy="24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三、模型构建</a:t>
            </a:r>
            <a:r>
              <a:rPr lang="en-US" altLang="zh-CN" dirty="0"/>
              <a:t>——</a:t>
            </a:r>
            <a:r>
              <a:rPr lang="zh-CN" altLang="en-US" dirty="0"/>
              <a:t>模型融合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819368-A7D3-445A-956F-A13C4458F020}"/>
              </a:ext>
            </a:extLst>
          </p:cNvPr>
          <p:cNvSpPr txBox="1"/>
          <p:nvPr/>
        </p:nvSpPr>
        <p:spPr>
          <a:xfrm>
            <a:off x="1063752" y="1775138"/>
            <a:ext cx="217010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加权投票</a:t>
            </a:r>
            <a:endParaRPr lang="en-US" altLang="zh-CN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1F048-205E-4635-BCB3-9C4AAE6DD421}"/>
              </a:ext>
            </a:extLst>
          </p:cNvPr>
          <p:cNvSpPr txBox="1"/>
          <p:nvPr/>
        </p:nvSpPr>
        <p:spPr>
          <a:xfrm>
            <a:off x="1063752" y="2706034"/>
            <a:ext cx="105311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sub.prob = 0.55*lgb6812.prob + 0.25*cat6777.prob + 0.2*xgb6787.prob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9C9D9-7FEA-4949-83C4-4EC6D2027363}"/>
              </a:ext>
            </a:extLst>
          </p:cNvPr>
          <p:cNvSpPr txBox="1"/>
          <p:nvPr/>
        </p:nvSpPr>
        <p:spPr>
          <a:xfrm>
            <a:off x="1063752" y="3167274"/>
            <a:ext cx="2939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Online </a:t>
            </a:r>
            <a:r>
              <a:rPr lang="zh-CN" altLang="en-US" sz="2000" dirty="0"/>
              <a:t>test</a:t>
            </a:r>
            <a:r>
              <a:rPr lang="zh-CN" altLang="en-US" dirty="0"/>
              <a:t> 0.6833284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4A4A29-C54F-4C40-A221-DFACA72842A5}"/>
              </a:ext>
            </a:extLst>
          </p:cNvPr>
          <p:cNvSpPr txBox="1"/>
          <p:nvPr/>
        </p:nvSpPr>
        <p:spPr>
          <a:xfrm>
            <a:off x="1063752" y="4579552"/>
            <a:ext cx="2939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效果提升并不明显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142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29E0C2-4DCD-4998-9CCC-110403FC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9" y="1832109"/>
            <a:ext cx="7521048" cy="4701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2EB173-1A8A-40A6-945C-14ABF464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326" y="3559325"/>
            <a:ext cx="2331922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3D9C-DB17-4546-A248-2C34465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18757-A821-461B-AC0B-1A5463C6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9579"/>
            <a:ext cx="10554574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赛题概况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特征工程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模型构建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27482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921"/>
            <a:ext cx="10058400" cy="1609344"/>
          </a:xfrm>
        </p:spPr>
        <p:txBody>
          <a:bodyPr/>
          <a:lstStyle/>
          <a:p>
            <a:r>
              <a:rPr lang="zh-CN" altLang="en-US" dirty="0"/>
              <a:t>五、竞赛收获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CD0C7-B60F-4600-A629-49ECDB5C908B}"/>
              </a:ext>
            </a:extLst>
          </p:cNvPr>
          <p:cNvSpPr txBox="1"/>
          <p:nvPr/>
        </p:nvSpPr>
        <p:spPr>
          <a:xfrm>
            <a:off x="1207911" y="2393244"/>
            <a:ext cx="6123792" cy="2540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、特征工程的重要性，特征抽取；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、模型的选择：基于对数据的理解；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、提高对数据挖掘课程的兴趣</a:t>
            </a:r>
          </a:p>
        </p:txBody>
      </p:sp>
    </p:spTree>
    <p:extLst>
      <p:ext uri="{BB962C8B-B14F-4D97-AF65-F5344CB8AC3E}">
        <p14:creationId xmlns:p14="http://schemas.microsoft.com/office/powerpoint/2010/main" val="60635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2EE3-C7DE-4FDA-9D1A-FCE70F5A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313" y="2766218"/>
            <a:ext cx="2313374" cy="1325563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4813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一、赛题概况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84012-13B1-472D-AB8F-DA351DE9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8" y="2617456"/>
            <a:ext cx="11645704" cy="24858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01B6AF-FBF9-4585-B5B2-5E6ABF3EA5A4}"/>
              </a:ext>
            </a:extLst>
          </p:cNvPr>
          <p:cNvSpPr txBox="1"/>
          <p:nvPr/>
        </p:nvSpPr>
        <p:spPr>
          <a:xfrm>
            <a:off x="273148" y="165173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题目来源：阿里云</a:t>
            </a:r>
            <a:r>
              <a:rPr lang="en-US" altLang="zh-CN" sz="2400" dirty="0"/>
              <a:t>·</a:t>
            </a:r>
            <a:r>
              <a:rPr lang="zh-CN" altLang="en-US" sz="2400" dirty="0"/>
              <a:t>天池</a:t>
            </a:r>
          </a:p>
        </p:txBody>
      </p:sp>
    </p:spTree>
    <p:extLst>
      <p:ext uri="{BB962C8B-B14F-4D97-AF65-F5344CB8AC3E}">
        <p14:creationId xmlns:p14="http://schemas.microsoft.com/office/powerpoint/2010/main" val="10180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一、赛题概况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86E30E0-B5B1-4692-B135-916002F5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640"/>
            <a:ext cx="10058400" cy="34859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题目背景：     </a:t>
            </a:r>
            <a:endParaRPr lang="en-US" altLang="zh-CN" sz="2800" b="0" i="0" dirty="0">
              <a:solidFill>
                <a:srgbClr val="121212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   商家有时会在特定日期（例如“</a:t>
            </a:r>
            <a:r>
              <a:rPr lang="en-US" altLang="zh-CN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Boxing-day”</a:t>
            </a:r>
            <a:r>
              <a:rPr lang="zh-CN" altLang="en-US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，“黑色星期五”或“双</a:t>
            </a:r>
            <a:r>
              <a:rPr lang="en-US" altLang="zh-CN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11”</a:t>
            </a:r>
            <a:r>
              <a:rPr lang="zh-CN" altLang="en-US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进行大促销（例如折扣或现金券），以吸引大量新买家。许多吸引的买家都是一次性交易猎人，这些促销可能对销售产生很小的长期影响。为了缓解这个问题，商家必须确定谁可以转换为重复买家。通过瞄准这些潜力忠诚的客户，商家可以大大降低促销成本，提高投资回报率（</a:t>
            </a:r>
            <a:r>
              <a:rPr lang="en-US" altLang="zh-CN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ROI</a:t>
            </a:r>
            <a:r>
              <a:rPr lang="zh-CN" altLang="en-US" sz="2900" b="0" i="0" dirty="0">
                <a:solidFill>
                  <a:srgbClr val="121212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endParaRPr lang="en-US" altLang="zh-CN" sz="2900" b="0" i="0" dirty="0">
              <a:solidFill>
                <a:srgbClr val="121212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900" b="0" i="0" dirty="0">
                <a:solidFill>
                  <a:srgbClr val="373D4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   我们提供了一些商家信息，以及在“双十一”期间购买了对应产品的新消费者信息。你的任务是预测给定的商家中，哪些新消费者在未来会成为忠实客户，即需要预测这些新消费者在</a:t>
            </a:r>
            <a:r>
              <a:rPr lang="en-US" altLang="zh-CN" sz="2900" b="0" i="0" dirty="0">
                <a:solidFill>
                  <a:srgbClr val="373D4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900" b="0" i="0" dirty="0">
                <a:solidFill>
                  <a:srgbClr val="373D4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个月内再次购买的概率。</a:t>
            </a:r>
            <a:endParaRPr lang="en-US" altLang="zh-CN" sz="29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88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783"/>
            <a:ext cx="10058400" cy="1450757"/>
          </a:xfrm>
        </p:spPr>
        <p:txBody>
          <a:bodyPr/>
          <a:lstStyle/>
          <a:p>
            <a:r>
              <a:rPr lang="zh-CN" altLang="en-US" dirty="0"/>
              <a:t>一、赛题概况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86E30E0-B5B1-4692-B135-916002F5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05" y="1526540"/>
            <a:ext cx="1696720" cy="559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数据描述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sz="28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BA111-8986-471D-B40D-5E3A14C4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1526540"/>
            <a:ext cx="8870449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认识数据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DCDD7A-A9C0-4CCE-A61C-3747A23E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4" y="1849372"/>
            <a:ext cx="3139712" cy="19585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23BE8E-F916-48F8-8106-29C18E1F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84" y="1849372"/>
            <a:ext cx="2949196" cy="1996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0D3379-41F8-4B9D-BD7E-2515F0B5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866" y="4132495"/>
            <a:ext cx="2705334" cy="1966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7283E-130D-419C-BCA1-1CD8A95C7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472" y="4147736"/>
            <a:ext cx="5258256" cy="19508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8124F7-001E-4FA2-BE1D-A1537739D673}"/>
              </a:ext>
            </a:extLst>
          </p:cNvPr>
          <p:cNvSpPr txBox="1"/>
          <p:nvPr/>
        </p:nvSpPr>
        <p:spPr>
          <a:xfrm>
            <a:off x="139956" y="1640076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输入数据</a:t>
            </a:r>
          </a:p>
        </p:txBody>
      </p:sp>
    </p:spTree>
    <p:extLst>
      <p:ext uri="{BB962C8B-B14F-4D97-AF65-F5344CB8AC3E}">
        <p14:creationId xmlns:p14="http://schemas.microsoft.com/office/powerpoint/2010/main" val="19027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认识数据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839B9E-351D-45BB-AA6F-30A175847E60}"/>
              </a:ext>
            </a:extLst>
          </p:cNvPr>
          <p:cNvSpPr txBox="1"/>
          <p:nvPr/>
        </p:nvSpPr>
        <p:spPr>
          <a:xfrm>
            <a:off x="139956" y="1640076"/>
            <a:ext cx="202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缺失值查看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E36E4F-4CD2-46B8-AE6A-2BE1D5DDB137}"/>
              </a:ext>
            </a:extLst>
          </p:cNvPr>
          <p:cNvSpPr txBox="1"/>
          <p:nvPr/>
        </p:nvSpPr>
        <p:spPr>
          <a:xfrm>
            <a:off x="2013566" y="3653395"/>
            <a:ext cx="235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gender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为无意义的值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6350E-5CD2-48FD-BE4B-60AFED30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79" y="2316384"/>
            <a:ext cx="4397121" cy="11126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103302-1113-4CE3-A686-00624C88793B}"/>
              </a:ext>
            </a:extLst>
          </p:cNvPr>
          <p:cNvSpPr txBox="1"/>
          <p:nvPr/>
        </p:nvSpPr>
        <p:spPr>
          <a:xfrm>
            <a:off x="7963176" y="3653395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Age=null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D3793B-E64A-4B2C-907B-5D6A1C35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" y="2348227"/>
            <a:ext cx="6104149" cy="11202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7327E1-C9CD-4CB7-BC40-A3E22D5ACE34}"/>
              </a:ext>
            </a:extLst>
          </p:cNvPr>
          <p:cNvSpPr txBox="1"/>
          <p:nvPr/>
        </p:nvSpPr>
        <p:spPr>
          <a:xfrm>
            <a:off x="2194970" y="6152572"/>
            <a:ext cx="16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品牌字段为空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FFE4F-4A1A-49F9-B4E6-8A5AB135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572" y="4526340"/>
            <a:ext cx="2552921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认识数据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D7AC8C-76DE-4755-A5F3-F9D77BFFB716}"/>
              </a:ext>
            </a:extLst>
          </p:cNvPr>
          <p:cNvSpPr txBox="1"/>
          <p:nvPr/>
        </p:nvSpPr>
        <p:spPr>
          <a:xfrm>
            <a:off x="282196" y="1609344"/>
            <a:ext cx="278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可视化认识数据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28A5BD-9F53-4583-AAC8-6CE41F2D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70" y="2132564"/>
            <a:ext cx="8062659" cy="929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4D825-AD65-46FF-BEA8-3E7373AC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58" y="3062285"/>
            <a:ext cx="7300593" cy="3589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2A965-C798-4066-B13A-88B529567A92}"/>
              </a:ext>
            </a:extLst>
          </p:cNvPr>
          <p:cNvSpPr txBox="1"/>
          <p:nvPr/>
        </p:nvSpPr>
        <p:spPr>
          <a:xfrm>
            <a:off x="4111508" y="6370634"/>
            <a:ext cx="163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正负样本对比</a:t>
            </a:r>
          </a:p>
        </p:txBody>
      </p:sp>
    </p:spTree>
    <p:extLst>
      <p:ext uri="{BB962C8B-B14F-4D97-AF65-F5344CB8AC3E}">
        <p14:creationId xmlns:p14="http://schemas.microsoft.com/office/powerpoint/2010/main" val="16898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258F-63D2-454E-9A6C-EF3D085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二、特征工程</a:t>
            </a:r>
            <a:r>
              <a:rPr lang="en-US" altLang="zh-CN" dirty="0"/>
              <a:t>——</a:t>
            </a:r>
            <a:r>
              <a:rPr lang="zh-CN" altLang="en-US" dirty="0"/>
              <a:t>认识数据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D7AC8C-76DE-4755-A5F3-F9D77BFFB716}"/>
              </a:ext>
            </a:extLst>
          </p:cNvPr>
          <p:cNvSpPr txBox="1"/>
          <p:nvPr/>
        </p:nvSpPr>
        <p:spPr>
          <a:xfrm>
            <a:off x="282196" y="1609344"/>
            <a:ext cx="278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可视化认识数据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A2A965-C798-4066-B13A-88B529567A92}"/>
              </a:ext>
            </a:extLst>
          </p:cNvPr>
          <p:cNvSpPr txBox="1"/>
          <p:nvPr/>
        </p:nvSpPr>
        <p:spPr>
          <a:xfrm>
            <a:off x="1608714" y="6159483"/>
            <a:ext cx="2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查看不同商家与复购关系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81758D-7474-4BE5-8AD8-A2B5CCDD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54" y="2212175"/>
            <a:ext cx="5212532" cy="3795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7A1C63-DA9C-4E7A-A0D2-AC3FDA8E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59" y="2228713"/>
            <a:ext cx="4109741" cy="36583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60DBBA-0712-44A3-977B-AE81B381C5BC}"/>
              </a:ext>
            </a:extLst>
          </p:cNvPr>
          <p:cNvSpPr txBox="1"/>
          <p:nvPr/>
        </p:nvSpPr>
        <p:spPr>
          <a:xfrm>
            <a:off x="6543923" y="6159483"/>
            <a:ext cx="2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查看不同性别与复购关系</a:t>
            </a:r>
          </a:p>
        </p:txBody>
      </p:sp>
    </p:spTree>
    <p:extLst>
      <p:ext uri="{BB962C8B-B14F-4D97-AF65-F5344CB8AC3E}">
        <p14:creationId xmlns:p14="http://schemas.microsoft.com/office/powerpoint/2010/main" val="36227511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687</TotalTime>
  <Words>983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-apple-system</vt:lpstr>
      <vt:lpstr>等线</vt:lpstr>
      <vt:lpstr>仿宋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木材纹理</vt:lpstr>
      <vt:lpstr>天猫复购预测之挑战Baseline</vt:lpstr>
      <vt:lpstr>汇报内容</vt:lpstr>
      <vt:lpstr>一、赛题概况</vt:lpstr>
      <vt:lpstr>一、赛题概况</vt:lpstr>
      <vt:lpstr>一、赛题概况</vt:lpstr>
      <vt:lpstr>二、特征工程——认识数据</vt:lpstr>
      <vt:lpstr>二、特征工程——认识数据</vt:lpstr>
      <vt:lpstr>二、特征工程——认识数据</vt:lpstr>
      <vt:lpstr>二、特征工程——认识数据</vt:lpstr>
      <vt:lpstr>二、特征工程——预处理</vt:lpstr>
      <vt:lpstr>二、特征工程——用户特征处理</vt:lpstr>
      <vt:lpstr>二、特征工程——商户特征处理</vt:lpstr>
      <vt:lpstr>二、特征工程——用户-商户特征处理</vt:lpstr>
      <vt:lpstr>二、特征工程——结果</vt:lpstr>
      <vt:lpstr>三、模型构建——XGB LGB CAT</vt:lpstr>
      <vt:lpstr>三、模型构建——XGB LGB CAT</vt:lpstr>
      <vt:lpstr>三、模型构建——K折交叉验证</vt:lpstr>
      <vt:lpstr>三、模型构建——模型融合</vt:lpstr>
      <vt:lpstr>四、实验结果</vt:lpstr>
      <vt:lpstr>五、竞赛收获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协议实现</dc:title>
  <dc:creator>John</dc:creator>
  <cp:lastModifiedBy>John</cp:lastModifiedBy>
  <cp:revision>58</cp:revision>
  <dcterms:created xsi:type="dcterms:W3CDTF">2020-11-25T15:46:15Z</dcterms:created>
  <dcterms:modified xsi:type="dcterms:W3CDTF">2020-12-06T12:27:19Z</dcterms:modified>
</cp:coreProperties>
</file>