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998" r:id="rId2"/>
  </p:sldMasterIdLst>
  <p:sldIdLst>
    <p:sldId id="256" r:id="rId3"/>
    <p:sldId id="257" r:id="rId4"/>
    <p:sldId id="258" r:id="rId5"/>
    <p:sldId id="259" r:id="rId6"/>
    <p:sldId id="260" r:id="rId7"/>
    <p:sldId id="261" r:id="rId8"/>
    <p:sldId id="262" r:id="rId9"/>
    <p:sldId id="263" r:id="rId10"/>
    <p:sldId id="267" r:id="rId11"/>
    <p:sldId id="268" r:id="rId12"/>
    <p:sldId id="269" r:id="rId13"/>
    <p:sldId id="270" r:id="rId14"/>
    <p:sldId id="264" r:id="rId15"/>
    <p:sldId id="271" r:id="rId16"/>
    <p:sldId id="265" r:id="rId17"/>
    <p:sldId id="272" r:id="rId18"/>
    <p:sldId id="266"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17727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50213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81560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82883144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098565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286799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4028894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50082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6492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709364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66279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272212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2009055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348120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760300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775804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210009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124677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852062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47283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43619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70827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20648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B840358-1E7E-4A2F-837F-0B536DFA9C3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49758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B840358-1E7E-4A2F-837F-0B536DFA9C3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460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87290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224670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655EF4-B43A-4D92-B8DF-8A16AA1FE463}"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46984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17223151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655EF4-B43A-4D92-B8DF-8A16AA1FE463}" type="datetimeFigureOut">
              <a:rPr lang="zh-CN" altLang="en-US" smtClean="0"/>
              <a:t>2018/11/15</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840358-1E7E-4A2F-837F-0B536DFA9C3F}" type="slidenum">
              <a:rPr lang="zh-CN" altLang="en-US" smtClean="0"/>
              <a:t>‹#›</a:t>
            </a:fld>
            <a:endParaRPr lang="zh-CN" altLang="en-US"/>
          </a:p>
        </p:txBody>
      </p:sp>
    </p:spTree>
    <p:extLst>
      <p:ext uri="{BB962C8B-B14F-4D97-AF65-F5344CB8AC3E}">
        <p14:creationId xmlns:p14="http://schemas.microsoft.com/office/powerpoint/2010/main" val="3182406023"/>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B0CD4-9781-407A-943C-29F6AAC6747C}"/>
              </a:ext>
            </a:extLst>
          </p:cNvPr>
          <p:cNvSpPr>
            <a:spLocks noGrp="1"/>
          </p:cNvSpPr>
          <p:nvPr>
            <p:ph type="ctrTitle"/>
          </p:nvPr>
        </p:nvSpPr>
        <p:spPr>
          <a:xfrm>
            <a:off x="1871209" y="519877"/>
            <a:ext cx="8449582" cy="2421464"/>
          </a:xfrm>
        </p:spPr>
        <p:txBody>
          <a:bodyPr>
            <a:normAutofit/>
          </a:bodyPr>
          <a:lstStyle/>
          <a:p>
            <a:pPr algn="ctr"/>
            <a:r>
              <a:rPr lang="zh-CN" altLang="en-US" sz="5400" b="1" dirty="0">
                <a:effectLst>
                  <a:outerShdw blurRad="38100" dist="38100" dir="2700000" algn="tl">
                    <a:srgbClr val="000000">
                      <a:alpha val="43137"/>
                    </a:srgbClr>
                  </a:outerShdw>
                </a:effectLst>
              </a:rPr>
              <a:t>数据挖掘课程报告</a:t>
            </a:r>
          </a:p>
        </p:txBody>
      </p:sp>
      <p:sp>
        <p:nvSpPr>
          <p:cNvPr id="3" name="副标题 2">
            <a:extLst>
              <a:ext uri="{FF2B5EF4-FFF2-40B4-BE49-F238E27FC236}">
                <a16:creationId xmlns:a16="http://schemas.microsoft.com/office/drawing/2014/main" id="{61C87F9E-8187-46A3-9064-A69CF4CF6F86}"/>
              </a:ext>
            </a:extLst>
          </p:cNvPr>
          <p:cNvSpPr>
            <a:spLocks noGrp="1"/>
          </p:cNvSpPr>
          <p:nvPr>
            <p:ph type="subTitle" idx="1"/>
          </p:nvPr>
        </p:nvSpPr>
        <p:spPr>
          <a:xfrm>
            <a:off x="2497137" y="3916660"/>
            <a:ext cx="7197726" cy="1405467"/>
          </a:xfrm>
        </p:spPr>
        <p:txBody>
          <a:bodyPr>
            <a:normAutofit/>
          </a:bodyPr>
          <a:lstStyle/>
          <a:p>
            <a:pPr algn="ctr"/>
            <a:r>
              <a:rPr lang="zh-CN" altLang="en-US" sz="2400" dirty="0"/>
              <a:t>汇报人：金广垠 </a:t>
            </a:r>
            <a:r>
              <a:rPr lang="en-US" altLang="zh-CN" sz="2400" dirty="0"/>
              <a:t>18060032</a:t>
            </a:r>
            <a:endParaRPr lang="zh-CN" altLang="en-US" sz="2400" dirty="0"/>
          </a:p>
        </p:txBody>
      </p:sp>
    </p:spTree>
    <p:extLst>
      <p:ext uri="{BB962C8B-B14F-4D97-AF65-F5344CB8AC3E}">
        <p14:creationId xmlns:p14="http://schemas.microsoft.com/office/powerpoint/2010/main" val="12323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21263D-1B39-4425-B209-762B126F4034}"/>
              </a:ext>
            </a:extLst>
          </p:cNvPr>
          <p:cNvSpPr txBox="1"/>
          <p:nvPr/>
        </p:nvSpPr>
        <p:spPr>
          <a:xfrm>
            <a:off x="1207363" y="959093"/>
            <a:ext cx="9650027" cy="5247590"/>
          </a:xfrm>
          <a:prstGeom prst="rect">
            <a:avLst/>
          </a:prstGeom>
          <a:noFill/>
        </p:spPr>
        <p:txBody>
          <a:bodyPr wrap="square" rtlCol="0">
            <a:spAutoFit/>
          </a:bodyPr>
          <a:lstStyle/>
          <a:p>
            <a:r>
              <a:rPr lang="zh-CN" altLang="en-US" sz="2000" dirty="0"/>
              <a:t>树模型的主要参数：</a:t>
            </a:r>
            <a:endParaRPr lang="en-US" altLang="zh-CN" sz="2000" dirty="0"/>
          </a:p>
          <a:p>
            <a:endParaRPr lang="en-US" altLang="zh-CN" dirty="0"/>
          </a:p>
          <a:p>
            <a:pPr>
              <a:lnSpc>
                <a:spcPct val="150000"/>
              </a:lnSpc>
            </a:pPr>
            <a:r>
              <a:rPr lang="en-US" altLang="zh-CN" dirty="0"/>
              <a:t>eta /</a:t>
            </a:r>
            <a:r>
              <a:rPr lang="en-US" altLang="zh-CN" dirty="0" err="1"/>
              <a:t>learning_rate</a:t>
            </a:r>
            <a:r>
              <a:rPr lang="zh-CN" altLang="en-US" dirty="0"/>
              <a:t>：为了防止过拟合，更新过程中用到的收缩步长。在每次提升计算之后，算法会直接获得新特征的权重。 </a:t>
            </a:r>
            <a:r>
              <a:rPr lang="en-US" altLang="zh-CN" dirty="0"/>
              <a:t>eta</a:t>
            </a:r>
            <a:r>
              <a:rPr lang="zh-CN" altLang="en-US" dirty="0"/>
              <a:t>通过缩减特征的权重使提升计算过程更加保守。缺省值为</a:t>
            </a:r>
            <a:r>
              <a:rPr lang="en-US" altLang="zh-CN" dirty="0"/>
              <a:t>0.3 </a:t>
            </a:r>
            <a:r>
              <a:rPr lang="zh-CN" altLang="en-US" dirty="0"/>
              <a:t>取值范围为：</a:t>
            </a:r>
            <a:r>
              <a:rPr lang="en-US" altLang="zh-CN" dirty="0"/>
              <a:t>[0,1]</a:t>
            </a:r>
            <a:r>
              <a:rPr lang="zh-CN" altLang="en-US" dirty="0"/>
              <a:t>。典型值为</a:t>
            </a:r>
            <a:r>
              <a:rPr lang="en-US" altLang="zh-CN" dirty="0"/>
              <a:t>0.01-0.2</a:t>
            </a:r>
            <a:r>
              <a:rPr lang="zh-CN" altLang="en-US" dirty="0"/>
              <a:t>。</a:t>
            </a:r>
            <a:endParaRPr lang="en-US" altLang="zh-CN" dirty="0"/>
          </a:p>
          <a:p>
            <a:endParaRPr lang="en-US" altLang="zh-CN" dirty="0"/>
          </a:p>
          <a:p>
            <a:pPr>
              <a:lnSpc>
                <a:spcPct val="150000"/>
              </a:lnSpc>
            </a:pPr>
            <a:r>
              <a:rPr lang="en-US" altLang="zh-CN" dirty="0"/>
              <a:t>gamma /</a:t>
            </a:r>
            <a:r>
              <a:rPr lang="en-US" altLang="zh-CN" dirty="0" err="1"/>
              <a:t>Reg_alpha,Reg_lambda</a:t>
            </a:r>
            <a:r>
              <a:rPr lang="zh-CN" altLang="en-US" dirty="0"/>
              <a:t>都是正则化参数，用来防止过拟合。这个参数的值越大，算法越保守。这个参数的值和损失函数息息相关，所以是需要调整的。 取值范围为：</a:t>
            </a:r>
            <a:r>
              <a:rPr lang="en-US" altLang="zh-CN" dirty="0"/>
              <a:t>[0,∞]</a:t>
            </a:r>
          </a:p>
          <a:p>
            <a:endParaRPr lang="en-US" altLang="zh-CN" dirty="0"/>
          </a:p>
          <a:p>
            <a:pPr>
              <a:lnSpc>
                <a:spcPct val="150000"/>
              </a:lnSpc>
            </a:pPr>
            <a:r>
              <a:rPr lang="en-US" altLang="zh-CN" dirty="0" err="1"/>
              <a:t>max_depth</a:t>
            </a:r>
            <a:r>
              <a:rPr lang="en-US" altLang="zh-CN" dirty="0"/>
              <a:t> </a:t>
            </a:r>
            <a:r>
              <a:rPr lang="zh-CN" altLang="en-US" dirty="0"/>
              <a:t>：数的最大深度。缺省值为</a:t>
            </a:r>
            <a:r>
              <a:rPr lang="en-US" altLang="zh-CN" dirty="0"/>
              <a:t>6 </a:t>
            </a:r>
            <a:r>
              <a:rPr lang="zh-CN" altLang="en-US" dirty="0"/>
              <a:t>。取值范围为：</a:t>
            </a:r>
            <a:r>
              <a:rPr lang="en-US" altLang="zh-CN" dirty="0"/>
              <a:t>[1,∞]</a:t>
            </a:r>
            <a:r>
              <a:rPr lang="zh-CN" altLang="en-US" dirty="0"/>
              <a:t>。需要使用</a:t>
            </a:r>
            <a:r>
              <a:rPr lang="en-US" altLang="zh-CN" dirty="0"/>
              <a:t>CV</a:t>
            </a:r>
            <a:r>
              <a:rPr lang="zh-CN" altLang="en-US" dirty="0"/>
              <a:t>函数来进行调优。典型值：</a:t>
            </a:r>
            <a:r>
              <a:rPr lang="en-US" altLang="zh-CN" dirty="0"/>
              <a:t>3-10</a:t>
            </a:r>
          </a:p>
          <a:p>
            <a:pPr>
              <a:lnSpc>
                <a:spcPct val="150000"/>
              </a:lnSpc>
            </a:pPr>
            <a:endParaRPr lang="en-US" altLang="zh-CN" dirty="0"/>
          </a:p>
          <a:p>
            <a:pPr>
              <a:lnSpc>
                <a:spcPct val="150000"/>
              </a:lnSpc>
            </a:pPr>
            <a:r>
              <a:rPr lang="en-US" altLang="zh-CN" dirty="0" err="1"/>
              <a:t>N_estimators</a:t>
            </a:r>
            <a:r>
              <a:rPr lang="en-US" altLang="zh-CN" dirty="0"/>
              <a:t>:</a:t>
            </a:r>
            <a:r>
              <a:rPr lang="zh-CN" altLang="en-US" dirty="0"/>
              <a:t>该参数控制训练轮数</a:t>
            </a:r>
            <a:endParaRPr lang="en-US" altLang="zh-CN" dirty="0"/>
          </a:p>
          <a:p>
            <a:endParaRPr lang="en-US" altLang="zh-CN" dirty="0"/>
          </a:p>
        </p:txBody>
      </p:sp>
    </p:spTree>
    <p:extLst>
      <p:ext uri="{BB962C8B-B14F-4D97-AF65-F5344CB8AC3E}">
        <p14:creationId xmlns:p14="http://schemas.microsoft.com/office/powerpoint/2010/main" val="66552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5EA8B9-C4EA-47F7-8A62-4537380D92AA}"/>
              </a:ext>
            </a:extLst>
          </p:cNvPr>
          <p:cNvSpPr/>
          <p:nvPr/>
        </p:nvSpPr>
        <p:spPr>
          <a:xfrm>
            <a:off x="1324252" y="858491"/>
            <a:ext cx="9543495" cy="4524315"/>
          </a:xfrm>
          <a:prstGeom prst="rect">
            <a:avLst/>
          </a:prstGeom>
        </p:spPr>
        <p:txBody>
          <a:bodyPr wrap="square">
            <a:spAutoFit/>
          </a:bodyPr>
          <a:lstStyle/>
          <a:p>
            <a:pPr>
              <a:lnSpc>
                <a:spcPct val="150000"/>
              </a:lnSpc>
            </a:pPr>
            <a:r>
              <a:rPr lang="en-US" altLang="zh-CN" dirty="0" err="1"/>
              <a:t>min_child_weight</a:t>
            </a:r>
            <a:r>
              <a:rPr lang="en-US" altLang="zh-CN" dirty="0"/>
              <a:t> </a:t>
            </a:r>
            <a:r>
              <a:rPr lang="zh-CN" altLang="en-US" dirty="0"/>
              <a:t>：子节点中最小的样本权重和。如果一个叶子节点的样本权重和小于</a:t>
            </a:r>
            <a:r>
              <a:rPr lang="en-US" altLang="zh-CN" dirty="0"/>
              <a:t>min_child_weight</a:t>
            </a:r>
            <a:r>
              <a:rPr lang="zh-CN" altLang="en-US" dirty="0"/>
              <a:t>则拆分过程结束。在现行回归模型中，这个参数是指建立每个模型所需要的最小样本数。这个参数用于避免过拟合。当它的值较大时，可以避免模型学习到局部的特殊样本。 但是如果这个值过高，会导致欠拟合。这个参数需要使用</a:t>
            </a:r>
            <a:r>
              <a:rPr lang="en-US" altLang="zh-CN" dirty="0"/>
              <a:t>CV</a:t>
            </a:r>
            <a:r>
              <a:rPr lang="zh-CN" altLang="en-US" dirty="0"/>
              <a:t>来调整。取值范围为：</a:t>
            </a:r>
            <a:r>
              <a:rPr lang="en-US" altLang="zh-CN" dirty="0"/>
              <a:t>[0,∞]</a:t>
            </a:r>
          </a:p>
          <a:p>
            <a:endParaRPr lang="en-US" altLang="zh-CN" dirty="0"/>
          </a:p>
          <a:p>
            <a:r>
              <a:rPr lang="en-US" altLang="zh-CN" dirty="0" err="1"/>
              <a:t>Num_leaves</a:t>
            </a:r>
            <a:r>
              <a:rPr lang="en-US" altLang="zh-CN" dirty="0"/>
              <a:t>:</a:t>
            </a:r>
            <a:r>
              <a:rPr lang="zh-CN" altLang="en-US" dirty="0"/>
              <a:t>该参数为每次分裂子叶的数目，范围是</a:t>
            </a:r>
            <a:r>
              <a:rPr lang="en-US" altLang="zh-CN" dirty="0"/>
              <a:t>[0,∞]</a:t>
            </a:r>
            <a:r>
              <a:rPr lang="zh-CN" altLang="en-US" dirty="0"/>
              <a:t>，太小会欠拟合，太大会过拟合。</a:t>
            </a:r>
            <a:endParaRPr lang="en-US" altLang="zh-CN" dirty="0"/>
          </a:p>
          <a:p>
            <a:endParaRPr lang="en-US" altLang="zh-CN" dirty="0"/>
          </a:p>
          <a:p>
            <a:pPr>
              <a:lnSpc>
                <a:spcPct val="150000"/>
              </a:lnSpc>
            </a:pPr>
            <a:r>
              <a:rPr lang="en-US" altLang="zh-CN" dirty="0"/>
              <a:t>subsample </a:t>
            </a:r>
            <a:r>
              <a:rPr lang="zh-CN" altLang="en-US" dirty="0"/>
              <a:t>：用于训练模型的子样本占整个样本集合的比例。如果设置为</a:t>
            </a:r>
            <a:r>
              <a:rPr lang="en-US" altLang="zh-CN" dirty="0"/>
              <a:t>0.5</a:t>
            </a:r>
            <a:r>
              <a:rPr lang="zh-CN" altLang="en-US" dirty="0"/>
              <a:t>则意味着</a:t>
            </a:r>
            <a:r>
              <a:rPr lang="en-US" altLang="zh-CN" dirty="0"/>
              <a:t>XGBoost</a:t>
            </a:r>
            <a:r>
              <a:rPr lang="zh-CN" altLang="en-US" dirty="0"/>
              <a:t>将随机的从整个样本集合中随机的抽取出</a:t>
            </a:r>
            <a:r>
              <a:rPr lang="en-US" altLang="zh-CN" dirty="0"/>
              <a:t>50%</a:t>
            </a:r>
            <a:r>
              <a:rPr lang="zh-CN" altLang="en-US" dirty="0"/>
              <a:t>的子样本建立树模型，这能够防止过拟合。 取值范围为：</a:t>
            </a:r>
            <a:r>
              <a:rPr lang="en-US" altLang="zh-CN" dirty="0"/>
              <a:t>(0,1]</a:t>
            </a:r>
          </a:p>
          <a:p>
            <a:endParaRPr lang="en-US" altLang="zh-CN" dirty="0"/>
          </a:p>
        </p:txBody>
      </p:sp>
    </p:spTree>
    <p:extLst>
      <p:ext uri="{BB962C8B-B14F-4D97-AF65-F5344CB8AC3E}">
        <p14:creationId xmlns:p14="http://schemas.microsoft.com/office/powerpoint/2010/main" val="59144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4D334F-A1D9-48FC-A0A4-0499EE193939}"/>
              </a:ext>
            </a:extLst>
          </p:cNvPr>
          <p:cNvSpPr txBox="1"/>
          <p:nvPr/>
        </p:nvSpPr>
        <p:spPr>
          <a:xfrm>
            <a:off x="568171" y="346229"/>
            <a:ext cx="8993079" cy="1015663"/>
          </a:xfrm>
          <a:prstGeom prst="rect">
            <a:avLst/>
          </a:prstGeom>
          <a:noFill/>
        </p:spPr>
        <p:txBody>
          <a:bodyPr wrap="square" rtlCol="0">
            <a:spAutoFit/>
          </a:bodyPr>
          <a:lstStyle/>
          <a:p>
            <a:r>
              <a:rPr lang="en-US" altLang="zh-CN" sz="2000" dirty="0"/>
              <a:t>lightGBM</a:t>
            </a:r>
            <a:r>
              <a:rPr lang="zh-CN" altLang="en-US" sz="2000" dirty="0"/>
              <a:t>算法：</a:t>
            </a:r>
            <a:endParaRPr lang="en-US" altLang="zh-CN" sz="2000" dirty="0"/>
          </a:p>
          <a:p>
            <a:endParaRPr lang="en-US" altLang="zh-CN" sz="2000" dirty="0"/>
          </a:p>
          <a:p>
            <a:r>
              <a:rPr lang="zh-CN" altLang="en-US" sz="2000" dirty="0"/>
              <a:t>与</a:t>
            </a:r>
            <a:r>
              <a:rPr lang="en-US" altLang="zh-CN" sz="2000" dirty="0"/>
              <a:t>XGB</a:t>
            </a:r>
            <a:r>
              <a:rPr lang="zh-CN" altLang="en-US" sz="2000" dirty="0"/>
              <a:t>算法同为提升树算法，相比于</a:t>
            </a:r>
            <a:r>
              <a:rPr lang="en-US" altLang="zh-CN" sz="2000" dirty="0"/>
              <a:t>XGB</a:t>
            </a:r>
            <a:r>
              <a:rPr lang="zh-CN" altLang="en-US" sz="2000" dirty="0"/>
              <a:t>速度更快，算法参数与</a:t>
            </a:r>
            <a:r>
              <a:rPr lang="en-US" altLang="zh-CN" sz="2000" dirty="0"/>
              <a:t>XGB</a:t>
            </a:r>
            <a:r>
              <a:rPr lang="zh-CN" altLang="en-US" sz="2000" dirty="0"/>
              <a:t>相差不大。</a:t>
            </a:r>
          </a:p>
        </p:txBody>
      </p:sp>
      <p:sp>
        <p:nvSpPr>
          <p:cNvPr id="5" name="文本框 4">
            <a:extLst>
              <a:ext uri="{FF2B5EF4-FFF2-40B4-BE49-F238E27FC236}">
                <a16:creationId xmlns:a16="http://schemas.microsoft.com/office/drawing/2014/main" id="{AAF8B3FE-664D-45D0-BAA8-FA35CAE54B67}"/>
              </a:ext>
            </a:extLst>
          </p:cNvPr>
          <p:cNvSpPr txBox="1"/>
          <p:nvPr/>
        </p:nvSpPr>
        <p:spPr>
          <a:xfrm>
            <a:off x="568171" y="1961965"/>
            <a:ext cx="8993079" cy="1578509"/>
          </a:xfrm>
          <a:prstGeom prst="rect">
            <a:avLst/>
          </a:prstGeom>
          <a:noFill/>
        </p:spPr>
        <p:txBody>
          <a:bodyPr wrap="square" rtlCol="0">
            <a:spAutoFit/>
          </a:bodyPr>
          <a:lstStyle/>
          <a:p>
            <a:r>
              <a:rPr lang="zh-CN" altLang="en-US" sz="2000" dirty="0"/>
              <a:t>随机森林算法：</a:t>
            </a:r>
            <a:endParaRPr lang="en-US" altLang="zh-CN" sz="2000" dirty="0"/>
          </a:p>
          <a:p>
            <a:endParaRPr lang="en-US" altLang="zh-CN" sz="2000" dirty="0"/>
          </a:p>
          <a:p>
            <a:pPr>
              <a:lnSpc>
                <a:spcPct val="150000"/>
              </a:lnSpc>
            </a:pPr>
            <a:r>
              <a:rPr lang="zh-CN" altLang="en-US" sz="2000" dirty="0"/>
              <a:t>随机森林建立了多个决策树，并将它们合并在一起以获得更准确和稳定的预测。随机森林的一大优势在于它既可用于分类，也可用于回归问题。</a:t>
            </a:r>
          </a:p>
        </p:txBody>
      </p:sp>
      <p:pic>
        <p:nvPicPr>
          <p:cNvPr id="6" name="图片 5">
            <a:extLst>
              <a:ext uri="{FF2B5EF4-FFF2-40B4-BE49-F238E27FC236}">
                <a16:creationId xmlns:a16="http://schemas.microsoft.com/office/drawing/2014/main" id="{155AE881-270F-44FA-863F-DB9E9B4E1C8E}"/>
              </a:ext>
            </a:extLst>
          </p:cNvPr>
          <p:cNvPicPr>
            <a:picLocks noChangeAspect="1"/>
          </p:cNvPicPr>
          <p:nvPr/>
        </p:nvPicPr>
        <p:blipFill>
          <a:blip r:embed="rId2"/>
          <a:stretch>
            <a:fillRect/>
          </a:stretch>
        </p:blipFill>
        <p:spPr>
          <a:xfrm>
            <a:off x="3277340" y="3972618"/>
            <a:ext cx="5637320" cy="2474335"/>
          </a:xfrm>
          <a:prstGeom prst="rect">
            <a:avLst/>
          </a:prstGeom>
        </p:spPr>
      </p:pic>
    </p:spTree>
    <p:extLst>
      <p:ext uri="{BB962C8B-B14F-4D97-AF65-F5344CB8AC3E}">
        <p14:creationId xmlns:p14="http://schemas.microsoft.com/office/powerpoint/2010/main" val="88255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22BF30E-ABFF-43EC-AA22-ACE29D3A1660}"/>
              </a:ext>
            </a:extLst>
          </p:cNvPr>
          <p:cNvSpPr txBox="1"/>
          <p:nvPr/>
        </p:nvSpPr>
        <p:spPr>
          <a:xfrm>
            <a:off x="546100" y="1439742"/>
            <a:ext cx="5447071" cy="3649133"/>
          </a:xfrm>
          <a:prstGeom prst="rect">
            <a:avLst/>
          </a:prstGeom>
        </p:spPr>
        <p:txBody>
          <a:bodyPr vert="horz" lIns="91440" tIns="45720" rIns="91440" bIns="45720" rtlCol="0" anchor="ctr">
            <a:noAutofit/>
          </a:bodyPr>
          <a:lstStyle/>
          <a:p>
            <a:pPr defTabSz="457200">
              <a:lnSpc>
                <a:spcPct val="150000"/>
              </a:lnSpc>
              <a:spcAft>
                <a:spcPts val="1000"/>
              </a:spcAft>
              <a:buClr>
                <a:schemeClr val="tx1"/>
              </a:buClr>
              <a:buSzPct val="100000"/>
              <a:buFont typeface="Arial"/>
              <a:buChar char="•"/>
            </a:pPr>
            <a:r>
              <a:rPr lang="en-US" altLang="zh-CN" sz="2000" dirty="0"/>
              <a:t>1.</a:t>
            </a:r>
            <a:r>
              <a:rPr lang="zh-CN" altLang="en-US" sz="2000" dirty="0"/>
              <a:t>网格搜索法调参</a:t>
            </a:r>
            <a:endParaRPr lang="en-US" altLang="zh-CN" sz="2000" dirty="0"/>
          </a:p>
          <a:p>
            <a:pPr defTabSz="457200">
              <a:lnSpc>
                <a:spcPct val="150000"/>
              </a:lnSpc>
              <a:spcAft>
                <a:spcPts val="1000"/>
              </a:spcAft>
              <a:buClr>
                <a:schemeClr val="tx1"/>
              </a:buClr>
              <a:buSzPct val="100000"/>
              <a:buFont typeface="Arial"/>
              <a:buChar char="•"/>
            </a:pPr>
            <a:r>
              <a:rPr lang="en-US" altLang="zh-CN" sz="2000" dirty="0"/>
              <a:t>2.</a:t>
            </a:r>
            <a:r>
              <a:rPr lang="zh-CN" altLang="en-US" sz="2000" dirty="0"/>
              <a:t>贝叶斯优化法调参：</a:t>
            </a:r>
            <a:endParaRPr lang="en-US" altLang="zh-CN" sz="2000" dirty="0"/>
          </a:p>
          <a:p>
            <a:pPr defTabSz="457200">
              <a:lnSpc>
                <a:spcPct val="150000"/>
              </a:lnSpc>
              <a:spcAft>
                <a:spcPts val="1000"/>
              </a:spcAft>
              <a:buClr>
                <a:schemeClr val="tx1"/>
              </a:buClr>
              <a:buSzPct val="100000"/>
              <a:buFont typeface="Arial"/>
              <a:buChar char="•"/>
            </a:pPr>
            <a:r>
              <a:rPr lang="zh-CN" altLang="en-US" sz="2000" dirty="0"/>
              <a:t>是基于数据使用贝叶斯定理估计目标函数的后验分布，然后再根据分布选择下一个采样的超参数组合。它充分利用了前一个采样点的信息，其优化的工作方式是通过对目标函数形状的学习，并找到使结果向全局最大提升的参数。</a:t>
            </a:r>
          </a:p>
        </p:txBody>
      </p:sp>
      <p:pic>
        <p:nvPicPr>
          <p:cNvPr id="6" name="图片 5">
            <a:extLst>
              <a:ext uri="{FF2B5EF4-FFF2-40B4-BE49-F238E27FC236}">
                <a16:creationId xmlns:a16="http://schemas.microsoft.com/office/drawing/2014/main" id="{17C10F55-60A7-4234-9FCC-2475209818E6}"/>
              </a:ext>
            </a:extLst>
          </p:cNvPr>
          <p:cNvPicPr>
            <a:picLocks noChangeAspect="1"/>
          </p:cNvPicPr>
          <p:nvPr/>
        </p:nvPicPr>
        <p:blipFill rotWithShape="1">
          <a:blip r:embed="rId3"/>
          <a:srcRect r="32825"/>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标题 1">
            <a:extLst>
              <a:ext uri="{FF2B5EF4-FFF2-40B4-BE49-F238E27FC236}">
                <a16:creationId xmlns:a16="http://schemas.microsoft.com/office/drawing/2014/main" id="{26A449E1-889A-4C41-81AA-63AFB5102192}"/>
              </a:ext>
            </a:extLst>
          </p:cNvPr>
          <p:cNvSpPr txBox="1">
            <a:spLocks/>
          </p:cNvSpPr>
          <p:nvPr/>
        </p:nvSpPr>
        <p:spPr>
          <a:xfrm>
            <a:off x="481612" y="257608"/>
            <a:ext cx="3841813" cy="7279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b="1" dirty="0"/>
              <a:t>训练与调参</a:t>
            </a:r>
          </a:p>
        </p:txBody>
      </p:sp>
    </p:spTree>
    <p:extLst>
      <p:ext uri="{BB962C8B-B14F-4D97-AF65-F5344CB8AC3E}">
        <p14:creationId xmlns:p14="http://schemas.microsoft.com/office/powerpoint/2010/main" val="33861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A51A8C-E266-44AF-BC16-1F079D8CCEC5}"/>
              </a:ext>
            </a:extLst>
          </p:cNvPr>
          <p:cNvPicPr>
            <a:picLocks noChangeAspect="1"/>
          </p:cNvPicPr>
          <p:nvPr/>
        </p:nvPicPr>
        <p:blipFill>
          <a:blip r:embed="rId2"/>
          <a:stretch>
            <a:fillRect/>
          </a:stretch>
        </p:blipFill>
        <p:spPr>
          <a:xfrm>
            <a:off x="3600620" y="2348689"/>
            <a:ext cx="4990759" cy="3386285"/>
          </a:xfrm>
          <a:prstGeom prst="rect">
            <a:avLst/>
          </a:prstGeom>
        </p:spPr>
      </p:pic>
      <p:sp>
        <p:nvSpPr>
          <p:cNvPr id="5" name="文本框 4">
            <a:extLst>
              <a:ext uri="{FF2B5EF4-FFF2-40B4-BE49-F238E27FC236}">
                <a16:creationId xmlns:a16="http://schemas.microsoft.com/office/drawing/2014/main" id="{73517E6F-4F7F-4055-A655-60DFFE78A476}"/>
              </a:ext>
            </a:extLst>
          </p:cNvPr>
          <p:cNvSpPr txBox="1"/>
          <p:nvPr/>
        </p:nvSpPr>
        <p:spPr>
          <a:xfrm>
            <a:off x="949910" y="585926"/>
            <a:ext cx="9428085" cy="1291379"/>
          </a:xfrm>
          <a:prstGeom prst="rect">
            <a:avLst/>
          </a:prstGeom>
          <a:noFill/>
        </p:spPr>
        <p:txBody>
          <a:bodyPr wrap="square" rtlCol="0">
            <a:spAutoFit/>
          </a:bodyPr>
          <a:lstStyle/>
          <a:p>
            <a:pPr>
              <a:lnSpc>
                <a:spcPct val="150000"/>
              </a:lnSpc>
            </a:pPr>
            <a:r>
              <a:rPr lang="zh-CN" altLang="en-US" dirty="0"/>
              <a:t>先对</a:t>
            </a:r>
            <a:r>
              <a:rPr lang="en-US" altLang="zh-CN" dirty="0" err="1"/>
              <a:t>lgb,xgb,gbdt,randomforest</a:t>
            </a:r>
            <a:r>
              <a:rPr lang="zh-CN" altLang="en-US" dirty="0"/>
              <a:t>和</a:t>
            </a:r>
            <a:r>
              <a:rPr lang="en-US" altLang="zh-CN" dirty="0"/>
              <a:t>bp</a:t>
            </a:r>
            <a:r>
              <a:rPr lang="zh-CN" altLang="en-US" dirty="0"/>
              <a:t>神经网络五种算法进行贝叶斯或者网格法调参优化，分别得到最优参数组合，再将每个最优参数组合分别代入每个模型，进行十折交叉验证（</a:t>
            </a:r>
            <a:r>
              <a:rPr lang="en-US" altLang="zh-CN" dirty="0" err="1"/>
              <a:t>mse</a:t>
            </a:r>
            <a:r>
              <a:rPr lang="en-US" altLang="zh-CN" dirty="0"/>
              <a:t>)</a:t>
            </a:r>
            <a:r>
              <a:rPr lang="zh-CN" altLang="en-US" dirty="0"/>
              <a:t>，并进行对比实验，输出结果如图：</a:t>
            </a:r>
          </a:p>
        </p:txBody>
      </p:sp>
    </p:spTree>
    <p:extLst>
      <p:ext uri="{BB962C8B-B14F-4D97-AF65-F5344CB8AC3E}">
        <p14:creationId xmlns:p14="http://schemas.microsoft.com/office/powerpoint/2010/main" val="410714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B681773-96E7-4381-BE07-D0DB320AA436}"/>
              </a:ext>
            </a:extLst>
          </p:cNvPr>
          <p:cNvSpPr>
            <a:spLocks noGrp="1"/>
          </p:cNvSpPr>
          <p:nvPr>
            <p:ph type="title"/>
          </p:nvPr>
        </p:nvSpPr>
        <p:spPr>
          <a:xfrm>
            <a:off x="481612" y="257608"/>
            <a:ext cx="3841813" cy="727969"/>
          </a:xfrm>
        </p:spPr>
        <p:txBody>
          <a:bodyPr>
            <a:normAutofit/>
          </a:bodyPr>
          <a:lstStyle/>
          <a:p>
            <a:r>
              <a:rPr lang="zh-CN" altLang="en-US" sz="2800" b="1"/>
              <a:t>模型融合</a:t>
            </a:r>
            <a:endParaRPr lang="zh-CN" altLang="en-US" sz="2800" b="1" dirty="0"/>
          </a:p>
        </p:txBody>
      </p:sp>
      <p:sp>
        <p:nvSpPr>
          <p:cNvPr id="5" name="文本框 4">
            <a:extLst>
              <a:ext uri="{FF2B5EF4-FFF2-40B4-BE49-F238E27FC236}">
                <a16:creationId xmlns:a16="http://schemas.microsoft.com/office/drawing/2014/main" id="{2412E631-C0F9-4657-83F7-825E7CFFAF08}"/>
              </a:ext>
            </a:extLst>
          </p:cNvPr>
          <p:cNvSpPr txBox="1"/>
          <p:nvPr/>
        </p:nvSpPr>
        <p:spPr>
          <a:xfrm>
            <a:off x="481612" y="1233996"/>
            <a:ext cx="7714695" cy="1015663"/>
          </a:xfrm>
          <a:prstGeom prst="rect">
            <a:avLst/>
          </a:prstGeom>
          <a:noFill/>
        </p:spPr>
        <p:txBody>
          <a:bodyPr wrap="square" rtlCol="0">
            <a:spAutoFit/>
          </a:bodyPr>
          <a:lstStyle/>
          <a:p>
            <a:r>
              <a:rPr lang="zh-CN" altLang="en-US" sz="2000"/>
              <a:t>模型融合就是训练多个模型，然后按照一定的方法集成过个模型</a:t>
            </a:r>
            <a:endParaRPr lang="en-US" altLang="zh-CN" sz="2000"/>
          </a:p>
          <a:p>
            <a:endParaRPr lang="en-US" altLang="zh-CN" sz="2000"/>
          </a:p>
          <a:p>
            <a:r>
              <a:rPr lang="zh-CN" altLang="en-US" sz="2000"/>
              <a:t>常用方法：</a:t>
            </a:r>
            <a:r>
              <a:rPr lang="en-US" altLang="zh-CN" sz="2000"/>
              <a:t>Adaboost,Bagging, Stacking</a:t>
            </a:r>
            <a:r>
              <a:rPr lang="zh-CN" altLang="en-US" sz="2000"/>
              <a:t>和</a:t>
            </a:r>
            <a:r>
              <a:rPr lang="en-US" altLang="zh-CN" sz="2000"/>
              <a:t>Blending</a:t>
            </a:r>
            <a:r>
              <a:rPr lang="zh-CN" altLang="en-US" sz="2000"/>
              <a:t>等</a:t>
            </a:r>
            <a:endParaRPr lang="zh-CN" altLang="en-US" sz="2000" dirty="0"/>
          </a:p>
        </p:txBody>
      </p:sp>
      <p:pic>
        <p:nvPicPr>
          <p:cNvPr id="6" name="图片 5">
            <a:extLst>
              <a:ext uri="{FF2B5EF4-FFF2-40B4-BE49-F238E27FC236}">
                <a16:creationId xmlns:a16="http://schemas.microsoft.com/office/drawing/2014/main" id="{4AE3482C-6A5E-4CE5-ABB9-4C67790BA2FB}"/>
              </a:ext>
            </a:extLst>
          </p:cNvPr>
          <p:cNvPicPr>
            <a:picLocks noChangeAspect="1"/>
          </p:cNvPicPr>
          <p:nvPr/>
        </p:nvPicPr>
        <p:blipFill>
          <a:blip r:embed="rId2"/>
          <a:stretch>
            <a:fillRect/>
          </a:stretch>
        </p:blipFill>
        <p:spPr>
          <a:xfrm>
            <a:off x="616582" y="3023333"/>
            <a:ext cx="4634065" cy="2354664"/>
          </a:xfrm>
          <a:prstGeom prst="rect">
            <a:avLst/>
          </a:prstGeom>
        </p:spPr>
      </p:pic>
      <p:pic>
        <p:nvPicPr>
          <p:cNvPr id="7" name="图片 6">
            <a:extLst>
              <a:ext uri="{FF2B5EF4-FFF2-40B4-BE49-F238E27FC236}">
                <a16:creationId xmlns:a16="http://schemas.microsoft.com/office/drawing/2014/main" id="{B5BFBF3F-73DF-4976-882D-0D61AD4722DB}"/>
              </a:ext>
            </a:extLst>
          </p:cNvPr>
          <p:cNvPicPr>
            <a:picLocks noChangeAspect="1"/>
          </p:cNvPicPr>
          <p:nvPr/>
        </p:nvPicPr>
        <p:blipFill>
          <a:blip r:embed="rId3"/>
          <a:stretch>
            <a:fillRect/>
          </a:stretch>
        </p:blipFill>
        <p:spPr>
          <a:xfrm>
            <a:off x="6096000" y="2338436"/>
            <a:ext cx="5636273" cy="4159728"/>
          </a:xfrm>
          <a:prstGeom prst="rect">
            <a:avLst/>
          </a:prstGeom>
        </p:spPr>
      </p:pic>
    </p:spTree>
    <p:extLst>
      <p:ext uri="{BB962C8B-B14F-4D97-AF65-F5344CB8AC3E}">
        <p14:creationId xmlns:p14="http://schemas.microsoft.com/office/powerpoint/2010/main" val="123159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3671AEF-42E1-4FC2-BF91-E64D02D48A39}"/>
              </a:ext>
            </a:extLst>
          </p:cNvPr>
          <p:cNvPicPr>
            <a:picLocks noChangeAspect="1"/>
          </p:cNvPicPr>
          <p:nvPr/>
        </p:nvPicPr>
        <p:blipFill>
          <a:blip r:embed="rId2"/>
          <a:stretch>
            <a:fillRect/>
          </a:stretch>
        </p:blipFill>
        <p:spPr>
          <a:xfrm>
            <a:off x="3561248" y="2253170"/>
            <a:ext cx="5069503" cy="3437415"/>
          </a:xfrm>
          <a:prstGeom prst="rect">
            <a:avLst/>
          </a:prstGeom>
        </p:spPr>
      </p:pic>
      <p:sp>
        <p:nvSpPr>
          <p:cNvPr id="5" name="文本框 4">
            <a:extLst>
              <a:ext uri="{FF2B5EF4-FFF2-40B4-BE49-F238E27FC236}">
                <a16:creationId xmlns:a16="http://schemas.microsoft.com/office/drawing/2014/main" id="{A61AF932-5D61-44A7-88BA-98A649EE2ED4}"/>
              </a:ext>
            </a:extLst>
          </p:cNvPr>
          <p:cNvSpPr txBox="1"/>
          <p:nvPr/>
        </p:nvSpPr>
        <p:spPr>
          <a:xfrm>
            <a:off x="1109709" y="772357"/>
            <a:ext cx="9099611" cy="875881"/>
          </a:xfrm>
          <a:prstGeom prst="rect">
            <a:avLst/>
          </a:prstGeom>
          <a:noFill/>
        </p:spPr>
        <p:txBody>
          <a:bodyPr wrap="square" rtlCol="0">
            <a:spAutoFit/>
          </a:bodyPr>
          <a:lstStyle/>
          <a:p>
            <a:pPr>
              <a:lnSpc>
                <a:spcPct val="150000"/>
              </a:lnSpc>
            </a:pPr>
            <a:r>
              <a:rPr lang="zh-CN" altLang="en-US" dirty="0"/>
              <a:t>我们可以选取</a:t>
            </a:r>
            <a:r>
              <a:rPr lang="en-US" altLang="zh-CN" dirty="0" err="1"/>
              <a:t>xgb,gbdt</a:t>
            </a:r>
            <a:r>
              <a:rPr lang="zh-CN" altLang="en-US" dirty="0"/>
              <a:t>和随机森林算法分别与</a:t>
            </a:r>
            <a:r>
              <a:rPr lang="en-US" altLang="zh-CN" dirty="0" err="1"/>
              <a:t>lgb</a:t>
            </a:r>
            <a:r>
              <a:rPr lang="zh-CN" altLang="en-US" dirty="0"/>
              <a:t>进行融合，以</a:t>
            </a:r>
            <a:r>
              <a:rPr lang="en-US" altLang="zh-CN" dirty="0" err="1"/>
              <a:t>lgb</a:t>
            </a:r>
            <a:r>
              <a:rPr lang="zh-CN" altLang="en-US" dirty="0"/>
              <a:t>单模型的性能作为基线值，同样采用十折交叉验证法测试多模型融合的性能</a:t>
            </a:r>
            <a:r>
              <a:rPr lang="en-US" altLang="zh-CN" dirty="0"/>
              <a:t>[10]</a:t>
            </a:r>
            <a:r>
              <a:rPr lang="zh-CN" altLang="en-US" dirty="0"/>
              <a:t>。多模型对比实验结果如图</a:t>
            </a:r>
          </a:p>
        </p:txBody>
      </p:sp>
    </p:spTree>
    <p:extLst>
      <p:ext uri="{BB962C8B-B14F-4D97-AF65-F5344CB8AC3E}">
        <p14:creationId xmlns:p14="http://schemas.microsoft.com/office/powerpoint/2010/main" val="127236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C0B595E-E8BE-447F-8135-D2DC032EE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23" y="1188235"/>
            <a:ext cx="10233354" cy="5132667"/>
          </a:xfrm>
          <a:prstGeom prst="rect">
            <a:avLst/>
          </a:prstGeom>
        </p:spPr>
      </p:pic>
      <p:sp>
        <p:nvSpPr>
          <p:cNvPr id="15" name="标题 1">
            <a:extLst>
              <a:ext uri="{FF2B5EF4-FFF2-40B4-BE49-F238E27FC236}">
                <a16:creationId xmlns:a16="http://schemas.microsoft.com/office/drawing/2014/main" id="{3AC8128C-D9E8-4CFE-9470-133C16D9F7FC}"/>
              </a:ext>
            </a:extLst>
          </p:cNvPr>
          <p:cNvSpPr>
            <a:spLocks noGrp="1"/>
          </p:cNvSpPr>
          <p:nvPr>
            <p:ph type="title"/>
          </p:nvPr>
        </p:nvSpPr>
        <p:spPr>
          <a:xfrm>
            <a:off x="481612" y="257608"/>
            <a:ext cx="3841813" cy="727969"/>
          </a:xfrm>
        </p:spPr>
        <p:txBody>
          <a:bodyPr>
            <a:normAutofit/>
          </a:bodyPr>
          <a:lstStyle/>
          <a:p>
            <a:r>
              <a:rPr lang="zh-CN" altLang="en-US" sz="2800" b="1" dirty="0"/>
              <a:t>排名情况：</a:t>
            </a:r>
          </a:p>
        </p:txBody>
      </p:sp>
    </p:spTree>
    <p:extLst>
      <p:ext uri="{BB962C8B-B14F-4D97-AF65-F5344CB8AC3E}">
        <p14:creationId xmlns:p14="http://schemas.microsoft.com/office/powerpoint/2010/main" val="355673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B968CE-3739-464E-B87D-8A2AC925F6A1}"/>
              </a:ext>
            </a:extLst>
          </p:cNvPr>
          <p:cNvSpPr txBox="1"/>
          <p:nvPr/>
        </p:nvSpPr>
        <p:spPr>
          <a:xfrm>
            <a:off x="1855433" y="1198485"/>
            <a:ext cx="8416031" cy="3785652"/>
          </a:xfrm>
          <a:prstGeom prst="rect">
            <a:avLst/>
          </a:prstGeom>
          <a:noFill/>
        </p:spPr>
        <p:txBody>
          <a:bodyPr wrap="square" rtlCol="0">
            <a:spAutoFit/>
          </a:bodyPr>
          <a:lstStyle/>
          <a:p>
            <a:r>
              <a:rPr lang="zh-CN" altLang="en-US" sz="4000" dirty="0"/>
              <a:t>课程最终加分：</a:t>
            </a:r>
            <a:r>
              <a:rPr lang="en-US" altLang="zh-CN" sz="4000" dirty="0"/>
              <a:t>12</a:t>
            </a:r>
            <a:r>
              <a:rPr lang="zh-CN" altLang="en-US" sz="4000" dirty="0"/>
              <a:t>（初赛前八名）</a:t>
            </a:r>
            <a:r>
              <a:rPr lang="en-US" altLang="zh-CN" sz="4000" dirty="0"/>
              <a:t>+5</a:t>
            </a:r>
            <a:r>
              <a:rPr lang="zh-CN" altLang="en-US" sz="4000" dirty="0"/>
              <a:t>（汇报）</a:t>
            </a:r>
            <a:r>
              <a:rPr lang="en-US" altLang="zh-CN" sz="4000" dirty="0"/>
              <a:t>+5</a:t>
            </a:r>
            <a:r>
              <a:rPr lang="zh-CN" altLang="en-US" sz="4000" dirty="0"/>
              <a:t>（课代表）</a:t>
            </a:r>
            <a:r>
              <a:rPr lang="en-US" altLang="zh-CN" sz="4000" dirty="0"/>
              <a:t>=22</a:t>
            </a:r>
          </a:p>
          <a:p>
            <a:endParaRPr lang="en-US" altLang="zh-CN" sz="4000" dirty="0"/>
          </a:p>
          <a:p>
            <a:endParaRPr lang="en-US" altLang="zh-CN" sz="4000" dirty="0"/>
          </a:p>
          <a:p>
            <a:endParaRPr lang="en-US" altLang="zh-CN" sz="4000" dirty="0"/>
          </a:p>
          <a:p>
            <a:r>
              <a:rPr lang="zh-CN" altLang="en-US" sz="4000" dirty="0"/>
              <a:t>           感谢聆听，恳请批评指正</a:t>
            </a:r>
          </a:p>
        </p:txBody>
      </p:sp>
    </p:spTree>
    <p:extLst>
      <p:ext uri="{BB962C8B-B14F-4D97-AF65-F5344CB8AC3E}">
        <p14:creationId xmlns:p14="http://schemas.microsoft.com/office/powerpoint/2010/main" val="232361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6EA9C-66EC-4533-AA07-D3E75D653901}"/>
              </a:ext>
            </a:extLst>
          </p:cNvPr>
          <p:cNvSpPr>
            <a:spLocks noGrp="1"/>
          </p:cNvSpPr>
          <p:nvPr>
            <p:ph type="title"/>
          </p:nvPr>
        </p:nvSpPr>
        <p:spPr>
          <a:xfrm>
            <a:off x="481612" y="257608"/>
            <a:ext cx="3841813" cy="727969"/>
          </a:xfrm>
        </p:spPr>
        <p:txBody>
          <a:bodyPr>
            <a:normAutofit/>
          </a:bodyPr>
          <a:lstStyle/>
          <a:p>
            <a:r>
              <a:rPr lang="zh-CN" altLang="en-US" sz="2800" b="1" dirty="0"/>
              <a:t>题目来源</a:t>
            </a:r>
          </a:p>
        </p:txBody>
      </p:sp>
      <p:pic>
        <p:nvPicPr>
          <p:cNvPr id="4" name="内容占位符 3">
            <a:extLst>
              <a:ext uri="{FF2B5EF4-FFF2-40B4-BE49-F238E27FC236}">
                <a16:creationId xmlns:a16="http://schemas.microsoft.com/office/drawing/2014/main" id="{1805C521-C931-4D8A-97BB-209D843CDFE6}"/>
              </a:ext>
            </a:extLst>
          </p:cNvPr>
          <p:cNvPicPr>
            <a:picLocks noGrp="1" noChangeAspect="1"/>
          </p:cNvPicPr>
          <p:nvPr>
            <p:ph idx="1"/>
          </p:nvPr>
        </p:nvPicPr>
        <p:blipFill>
          <a:blip r:embed="rId2"/>
          <a:stretch>
            <a:fillRect/>
          </a:stretch>
        </p:blipFill>
        <p:spPr>
          <a:xfrm>
            <a:off x="2477395" y="2141538"/>
            <a:ext cx="6548234" cy="3649662"/>
          </a:xfrm>
          <a:prstGeom prst="rect">
            <a:avLst/>
          </a:prstGeom>
        </p:spPr>
      </p:pic>
      <p:sp>
        <p:nvSpPr>
          <p:cNvPr id="5" name="文本框 4">
            <a:extLst>
              <a:ext uri="{FF2B5EF4-FFF2-40B4-BE49-F238E27FC236}">
                <a16:creationId xmlns:a16="http://schemas.microsoft.com/office/drawing/2014/main" id="{8E7373E8-F6C8-47EB-911F-28BAD0C310AE}"/>
              </a:ext>
            </a:extLst>
          </p:cNvPr>
          <p:cNvSpPr txBox="1"/>
          <p:nvPr/>
        </p:nvSpPr>
        <p:spPr>
          <a:xfrm>
            <a:off x="1733799" y="1162975"/>
            <a:ext cx="8060052" cy="400110"/>
          </a:xfrm>
          <a:prstGeom prst="rect">
            <a:avLst/>
          </a:prstGeom>
          <a:noFill/>
        </p:spPr>
        <p:txBody>
          <a:bodyPr wrap="square" rtlCol="0">
            <a:spAutoFit/>
          </a:bodyPr>
          <a:lstStyle/>
          <a:p>
            <a:r>
              <a:rPr lang="en-US" altLang="zh-CN" sz="2000" dirty="0"/>
              <a:t>DataCastle</a:t>
            </a:r>
            <a:r>
              <a:rPr lang="zh-CN" altLang="en-US" sz="2000" dirty="0"/>
              <a:t>平台的国能日新光伏功率预测大赛</a:t>
            </a:r>
          </a:p>
        </p:txBody>
      </p:sp>
    </p:spTree>
    <p:extLst>
      <p:ext uri="{BB962C8B-B14F-4D97-AF65-F5344CB8AC3E}">
        <p14:creationId xmlns:p14="http://schemas.microsoft.com/office/powerpoint/2010/main" val="73998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25CB98F-302E-4CB1-892A-8B13E8F4E298}"/>
              </a:ext>
            </a:extLst>
          </p:cNvPr>
          <p:cNvSpPr>
            <a:spLocks noGrp="1"/>
          </p:cNvSpPr>
          <p:nvPr>
            <p:ph type="title"/>
          </p:nvPr>
        </p:nvSpPr>
        <p:spPr>
          <a:xfrm>
            <a:off x="481612" y="257608"/>
            <a:ext cx="3841813" cy="727969"/>
          </a:xfrm>
        </p:spPr>
        <p:txBody>
          <a:bodyPr>
            <a:normAutofit/>
          </a:bodyPr>
          <a:lstStyle/>
          <a:p>
            <a:r>
              <a:rPr lang="zh-CN" altLang="en-US" sz="2800" b="1" dirty="0"/>
              <a:t>题目内容</a:t>
            </a:r>
          </a:p>
        </p:txBody>
      </p:sp>
      <p:sp>
        <p:nvSpPr>
          <p:cNvPr id="7" name="文本框 6">
            <a:extLst>
              <a:ext uri="{FF2B5EF4-FFF2-40B4-BE49-F238E27FC236}">
                <a16:creationId xmlns:a16="http://schemas.microsoft.com/office/drawing/2014/main" id="{89DA992C-B1AE-4837-8F70-373E13B91E34}"/>
              </a:ext>
            </a:extLst>
          </p:cNvPr>
          <p:cNvSpPr txBox="1"/>
          <p:nvPr/>
        </p:nvSpPr>
        <p:spPr>
          <a:xfrm>
            <a:off x="1580225" y="1266721"/>
            <a:ext cx="8309499" cy="2809615"/>
          </a:xfrm>
          <a:prstGeom prst="rect">
            <a:avLst/>
          </a:prstGeom>
          <a:noFill/>
        </p:spPr>
        <p:txBody>
          <a:bodyPr wrap="square" rtlCol="0">
            <a:spAutoFit/>
          </a:bodyPr>
          <a:lstStyle/>
          <a:p>
            <a:pPr>
              <a:lnSpc>
                <a:spcPct val="150000"/>
              </a:lnSpc>
            </a:pPr>
            <a:r>
              <a:rPr lang="zh-CN" altLang="en-US" sz="2000" dirty="0"/>
              <a:t>光伏发电具有波动性和间歇性，大规模光伏电站并网运行可能对电力系统的安全稳定经济运行造成影响。对光伏电站的输出功率进行准确率预测，有助于调度部门统筹安排常规能源和光伏发电的协调配合，及时调整调度计划，合理安排电网运行方式。因此，本题旨在通过利用气象信息、历史数据、组件信息等，通过机器学习、人工智能方法，预测未来发电功率，为进一步为光伏发电功率提供准确的预测结果。 </a:t>
            </a:r>
          </a:p>
        </p:txBody>
      </p:sp>
      <p:pic>
        <p:nvPicPr>
          <p:cNvPr id="8" name="图片 7">
            <a:extLst>
              <a:ext uri="{FF2B5EF4-FFF2-40B4-BE49-F238E27FC236}">
                <a16:creationId xmlns:a16="http://schemas.microsoft.com/office/drawing/2014/main" id="{89C3FDAD-3CAC-4D28-8560-09E47E141865}"/>
              </a:ext>
            </a:extLst>
          </p:cNvPr>
          <p:cNvPicPr>
            <a:picLocks noChangeAspect="1"/>
          </p:cNvPicPr>
          <p:nvPr/>
        </p:nvPicPr>
        <p:blipFill rotWithShape="1">
          <a:blip r:embed="rId2"/>
          <a:srcRect b="5087"/>
          <a:stretch/>
        </p:blipFill>
        <p:spPr>
          <a:xfrm>
            <a:off x="1580225" y="4357480"/>
            <a:ext cx="3678315" cy="2318727"/>
          </a:xfrm>
          <a:prstGeom prst="rect">
            <a:avLst/>
          </a:prstGeom>
          <a:effectLst>
            <a:softEdge rad="127000"/>
          </a:effectLst>
        </p:spPr>
      </p:pic>
    </p:spTree>
    <p:extLst>
      <p:ext uri="{BB962C8B-B14F-4D97-AF65-F5344CB8AC3E}">
        <p14:creationId xmlns:p14="http://schemas.microsoft.com/office/powerpoint/2010/main" val="158760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6EEEC53-D923-4AB5-8D64-94B6E26CCF96}"/>
              </a:ext>
            </a:extLst>
          </p:cNvPr>
          <p:cNvSpPr>
            <a:spLocks noGrp="1"/>
          </p:cNvSpPr>
          <p:nvPr>
            <p:ph type="title"/>
          </p:nvPr>
        </p:nvSpPr>
        <p:spPr>
          <a:xfrm>
            <a:off x="481612" y="257608"/>
            <a:ext cx="3841813" cy="727969"/>
          </a:xfrm>
        </p:spPr>
        <p:txBody>
          <a:bodyPr>
            <a:normAutofit/>
          </a:bodyPr>
          <a:lstStyle/>
          <a:p>
            <a:r>
              <a:rPr lang="zh-CN" altLang="en-US" sz="2800" b="1" dirty="0"/>
              <a:t>题目数据</a:t>
            </a:r>
          </a:p>
        </p:txBody>
      </p:sp>
      <p:sp>
        <p:nvSpPr>
          <p:cNvPr id="5" name="文本框 4">
            <a:extLst>
              <a:ext uri="{FF2B5EF4-FFF2-40B4-BE49-F238E27FC236}">
                <a16:creationId xmlns:a16="http://schemas.microsoft.com/office/drawing/2014/main" id="{0BD5606D-AAD2-4018-A15F-8B3FE9C3095C}"/>
              </a:ext>
            </a:extLst>
          </p:cNvPr>
          <p:cNvSpPr txBox="1"/>
          <p:nvPr/>
        </p:nvSpPr>
        <p:spPr>
          <a:xfrm>
            <a:off x="481612" y="992099"/>
            <a:ext cx="11461006" cy="1291379"/>
          </a:xfrm>
          <a:prstGeom prst="rect">
            <a:avLst/>
          </a:prstGeom>
          <a:noFill/>
        </p:spPr>
        <p:txBody>
          <a:bodyPr wrap="square" rtlCol="0">
            <a:spAutoFit/>
          </a:bodyPr>
          <a:lstStyle/>
          <a:p>
            <a:pPr>
              <a:lnSpc>
                <a:spcPct val="150000"/>
              </a:lnSpc>
            </a:pPr>
            <a:r>
              <a:rPr lang="zh-CN" altLang="en-US" dirty="0"/>
              <a:t>训练集数据提供了</a:t>
            </a:r>
            <a:r>
              <a:rPr lang="en-US" altLang="zh-CN" dirty="0"/>
              <a:t>4</a:t>
            </a:r>
            <a:r>
              <a:rPr lang="zh-CN" altLang="en-US" dirty="0"/>
              <a:t>个电场的脱敏后的环境数据和电场实际辐照度和电场发电功率。测试集数据提供了</a:t>
            </a:r>
            <a:r>
              <a:rPr lang="en-US" altLang="zh-CN" dirty="0"/>
              <a:t>4</a:t>
            </a:r>
            <a:r>
              <a:rPr lang="zh-CN" altLang="en-US" dirty="0"/>
              <a:t>个电场的脱敏后的环境数据，需要利用这些数据预测每个时间点的光伏发电功率。</a:t>
            </a:r>
            <a:endParaRPr lang="en-US" altLang="zh-CN" dirty="0"/>
          </a:p>
          <a:p>
            <a:pPr>
              <a:lnSpc>
                <a:spcPct val="150000"/>
              </a:lnSpc>
            </a:pPr>
            <a:r>
              <a:rPr lang="zh-CN" altLang="en-US" dirty="0"/>
              <a:t>训练与测试字段如下：</a:t>
            </a:r>
          </a:p>
        </p:txBody>
      </p:sp>
      <p:pic>
        <p:nvPicPr>
          <p:cNvPr id="6" name="图片 5">
            <a:extLst>
              <a:ext uri="{FF2B5EF4-FFF2-40B4-BE49-F238E27FC236}">
                <a16:creationId xmlns:a16="http://schemas.microsoft.com/office/drawing/2014/main" id="{22688EBC-5F38-4BE3-B687-64A5EE899149}"/>
              </a:ext>
            </a:extLst>
          </p:cNvPr>
          <p:cNvPicPr>
            <a:picLocks noChangeAspect="1"/>
          </p:cNvPicPr>
          <p:nvPr/>
        </p:nvPicPr>
        <p:blipFill>
          <a:blip r:embed="rId2"/>
          <a:stretch>
            <a:fillRect/>
          </a:stretch>
        </p:blipFill>
        <p:spPr>
          <a:xfrm>
            <a:off x="1478683" y="2666826"/>
            <a:ext cx="4210050" cy="3762375"/>
          </a:xfrm>
          <a:prstGeom prst="rect">
            <a:avLst/>
          </a:prstGeom>
        </p:spPr>
      </p:pic>
      <p:pic>
        <p:nvPicPr>
          <p:cNvPr id="7" name="图片 6">
            <a:extLst>
              <a:ext uri="{FF2B5EF4-FFF2-40B4-BE49-F238E27FC236}">
                <a16:creationId xmlns:a16="http://schemas.microsoft.com/office/drawing/2014/main" id="{9B5198D1-65A7-4DD9-96EE-7E09F6EFE75A}"/>
              </a:ext>
            </a:extLst>
          </p:cNvPr>
          <p:cNvPicPr>
            <a:picLocks noChangeAspect="1"/>
          </p:cNvPicPr>
          <p:nvPr/>
        </p:nvPicPr>
        <p:blipFill>
          <a:blip r:embed="rId2"/>
          <a:stretch>
            <a:fillRect/>
          </a:stretch>
        </p:blipFill>
        <p:spPr>
          <a:xfrm>
            <a:off x="6503269" y="2666825"/>
            <a:ext cx="4210050" cy="3762375"/>
          </a:xfrm>
          <a:prstGeom prst="rect">
            <a:avLst/>
          </a:prstGeom>
        </p:spPr>
      </p:pic>
    </p:spTree>
    <p:extLst>
      <p:ext uri="{BB962C8B-B14F-4D97-AF65-F5344CB8AC3E}">
        <p14:creationId xmlns:p14="http://schemas.microsoft.com/office/powerpoint/2010/main" val="237016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92261F7-B1C7-419A-80A2-B161593C2250}"/>
              </a:ext>
            </a:extLst>
          </p:cNvPr>
          <p:cNvSpPr>
            <a:spLocks noGrp="1"/>
          </p:cNvSpPr>
          <p:nvPr>
            <p:ph type="title"/>
          </p:nvPr>
        </p:nvSpPr>
        <p:spPr>
          <a:xfrm>
            <a:off x="481612" y="257608"/>
            <a:ext cx="3841813" cy="727969"/>
          </a:xfrm>
        </p:spPr>
        <p:txBody>
          <a:bodyPr>
            <a:normAutofit/>
          </a:bodyPr>
          <a:lstStyle/>
          <a:p>
            <a:r>
              <a:rPr lang="zh-CN" altLang="en-US" sz="2800" b="1" dirty="0"/>
              <a:t>求解思路</a:t>
            </a:r>
          </a:p>
        </p:txBody>
      </p:sp>
      <p:sp>
        <p:nvSpPr>
          <p:cNvPr id="5" name="文本框 4">
            <a:extLst>
              <a:ext uri="{FF2B5EF4-FFF2-40B4-BE49-F238E27FC236}">
                <a16:creationId xmlns:a16="http://schemas.microsoft.com/office/drawing/2014/main" id="{35213E9B-A53C-45FB-8353-5C7BAC698E45}"/>
              </a:ext>
            </a:extLst>
          </p:cNvPr>
          <p:cNvSpPr txBox="1"/>
          <p:nvPr/>
        </p:nvSpPr>
        <p:spPr>
          <a:xfrm>
            <a:off x="2158753" y="1269506"/>
            <a:ext cx="7874493" cy="4194610"/>
          </a:xfrm>
          <a:prstGeom prst="rect">
            <a:avLst/>
          </a:prstGeom>
          <a:noFill/>
        </p:spPr>
        <p:txBody>
          <a:bodyPr wrap="square" rtlCol="0">
            <a:spAutoFit/>
          </a:bodyPr>
          <a:lstStyle/>
          <a:p>
            <a:pPr>
              <a:lnSpc>
                <a:spcPct val="150000"/>
              </a:lnSpc>
            </a:pPr>
            <a:r>
              <a:rPr lang="zh-CN" altLang="en-US" sz="2000" dirty="0"/>
              <a:t>这是一个回归预测问题，求解该题需要以下几个步骤：</a:t>
            </a:r>
            <a:endParaRPr lang="en-US" altLang="zh-CN" sz="2000" dirty="0"/>
          </a:p>
          <a:p>
            <a:pPr>
              <a:lnSpc>
                <a:spcPct val="150000"/>
              </a:lnSpc>
            </a:pPr>
            <a:r>
              <a:rPr lang="en-US" altLang="zh-CN" sz="2000" dirty="0"/>
              <a:t>1.</a:t>
            </a:r>
            <a:r>
              <a:rPr lang="zh-CN" altLang="en-US" sz="2000" dirty="0"/>
              <a:t>数据预处理：缺失值处理，数据归一化</a:t>
            </a:r>
            <a:endParaRPr lang="en-US" altLang="zh-CN" sz="2000" dirty="0"/>
          </a:p>
          <a:p>
            <a:pPr>
              <a:lnSpc>
                <a:spcPct val="150000"/>
              </a:lnSpc>
            </a:pPr>
            <a:r>
              <a:rPr lang="en-US" altLang="zh-CN" sz="2000" dirty="0"/>
              <a:t>2.</a:t>
            </a:r>
            <a:r>
              <a:rPr lang="zh-CN" altLang="en-US" sz="2000" dirty="0"/>
              <a:t>特征工程：通过相关性分析等方法剔除相关程度低的特征</a:t>
            </a:r>
            <a:endParaRPr lang="en-US" altLang="zh-CN" sz="2000" dirty="0"/>
          </a:p>
          <a:p>
            <a:pPr>
              <a:lnSpc>
                <a:spcPct val="150000"/>
              </a:lnSpc>
            </a:pPr>
            <a:r>
              <a:rPr lang="en-US" altLang="zh-CN" sz="2000" dirty="0"/>
              <a:t>                         </a:t>
            </a:r>
            <a:r>
              <a:rPr lang="zh-CN" altLang="en-US" sz="2000" dirty="0"/>
              <a:t>对时间数据进行处理，划分区间，组合高阶特征</a:t>
            </a:r>
            <a:endParaRPr lang="en-US" altLang="zh-CN" sz="2000" dirty="0"/>
          </a:p>
          <a:p>
            <a:pPr>
              <a:lnSpc>
                <a:spcPct val="150000"/>
              </a:lnSpc>
            </a:pPr>
            <a:r>
              <a:rPr lang="en-US" altLang="zh-CN" sz="2000" dirty="0"/>
              <a:t>                         </a:t>
            </a:r>
            <a:r>
              <a:rPr lang="zh-CN" altLang="en-US" sz="2000" dirty="0"/>
              <a:t>一阶差分等根据数据规律构造新特征</a:t>
            </a:r>
            <a:endParaRPr lang="en-US" altLang="zh-CN" sz="2000" dirty="0"/>
          </a:p>
          <a:p>
            <a:pPr>
              <a:lnSpc>
                <a:spcPct val="150000"/>
              </a:lnSpc>
            </a:pPr>
            <a:r>
              <a:rPr lang="en-US" altLang="zh-CN" sz="2000" dirty="0"/>
              <a:t>3.</a:t>
            </a:r>
            <a:r>
              <a:rPr lang="zh-CN" altLang="en-US" sz="2000" dirty="0"/>
              <a:t>构建模型：可以尝试多种模型，比如</a:t>
            </a:r>
            <a:r>
              <a:rPr lang="en-US" altLang="zh-CN" sz="2000" dirty="0"/>
              <a:t>xgb,lgb,DNN,LSTM,</a:t>
            </a:r>
            <a:r>
              <a:rPr lang="zh-CN" altLang="en-US" sz="2000" dirty="0"/>
              <a:t>随机森林等</a:t>
            </a:r>
            <a:endParaRPr lang="en-US" altLang="zh-CN" sz="2000" dirty="0"/>
          </a:p>
          <a:p>
            <a:pPr>
              <a:lnSpc>
                <a:spcPct val="150000"/>
              </a:lnSpc>
            </a:pPr>
            <a:r>
              <a:rPr lang="en-US" altLang="zh-CN" sz="2000" dirty="0"/>
              <a:t>4.</a:t>
            </a:r>
            <a:r>
              <a:rPr lang="zh-CN" altLang="en-US" sz="2000" dirty="0"/>
              <a:t>进行训练：采用十折交叉验证法对各个模型性能进行测试</a:t>
            </a:r>
            <a:endParaRPr lang="en-US" altLang="zh-CN" sz="2000" dirty="0"/>
          </a:p>
          <a:p>
            <a:pPr>
              <a:lnSpc>
                <a:spcPct val="150000"/>
              </a:lnSpc>
            </a:pPr>
            <a:r>
              <a:rPr lang="en-US" altLang="zh-CN" sz="2000" dirty="0"/>
              <a:t>5.</a:t>
            </a:r>
            <a:r>
              <a:rPr lang="zh-CN" altLang="en-US" sz="2000" dirty="0"/>
              <a:t>调参工程：采用网格搜索</a:t>
            </a:r>
            <a:r>
              <a:rPr lang="en-US" altLang="zh-CN" sz="2000" dirty="0"/>
              <a:t>/</a:t>
            </a:r>
            <a:r>
              <a:rPr lang="zh-CN" altLang="en-US" sz="2000" dirty="0"/>
              <a:t>贝叶斯优化等方法调试</a:t>
            </a:r>
            <a:endParaRPr lang="en-US" altLang="zh-CN" sz="2000" dirty="0"/>
          </a:p>
          <a:p>
            <a:pPr>
              <a:lnSpc>
                <a:spcPct val="150000"/>
              </a:lnSpc>
            </a:pPr>
            <a:r>
              <a:rPr lang="en-US" altLang="zh-CN" sz="2000" dirty="0"/>
              <a:t>6.</a:t>
            </a:r>
            <a:r>
              <a:rPr lang="zh-CN" altLang="en-US" sz="2000" dirty="0"/>
              <a:t>模型融合：可以将调参得到的最优模型进行融合，提升拟合效果</a:t>
            </a:r>
          </a:p>
        </p:txBody>
      </p:sp>
    </p:spTree>
    <p:extLst>
      <p:ext uri="{BB962C8B-B14F-4D97-AF65-F5344CB8AC3E}">
        <p14:creationId xmlns:p14="http://schemas.microsoft.com/office/powerpoint/2010/main" val="316460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7223857-A219-4636-AC51-A5E7796BCD36}"/>
              </a:ext>
            </a:extLst>
          </p:cNvPr>
          <p:cNvSpPr>
            <a:spLocks noGrp="1"/>
          </p:cNvSpPr>
          <p:nvPr>
            <p:ph type="title"/>
          </p:nvPr>
        </p:nvSpPr>
        <p:spPr>
          <a:xfrm>
            <a:off x="481612" y="257608"/>
            <a:ext cx="3841813" cy="727969"/>
          </a:xfrm>
        </p:spPr>
        <p:txBody>
          <a:bodyPr>
            <a:normAutofit/>
          </a:bodyPr>
          <a:lstStyle/>
          <a:p>
            <a:r>
              <a:rPr lang="zh-CN" altLang="en-US" sz="2800" b="1" dirty="0"/>
              <a:t>数据预处理</a:t>
            </a:r>
          </a:p>
        </p:txBody>
      </p:sp>
      <p:pic>
        <p:nvPicPr>
          <p:cNvPr id="5" name="图片 4">
            <a:extLst>
              <a:ext uri="{FF2B5EF4-FFF2-40B4-BE49-F238E27FC236}">
                <a16:creationId xmlns:a16="http://schemas.microsoft.com/office/drawing/2014/main" id="{3AAE7ACD-5489-42A3-8789-55EE556ABF94}"/>
              </a:ext>
            </a:extLst>
          </p:cNvPr>
          <p:cNvPicPr>
            <a:picLocks noChangeAspect="1"/>
          </p:cNvPicPr>
          <p:nvPr/>
        </p:nvPicPr>
        <p:blipFill>
          <a:blip r:embed="rId2"/>
          <a:stretch>
            <a:fillRect/>
          </a:stretch>
        </p:blipFill>
        <p:spPr>
          <a:xfrm>
            <a:off x="2513861" y="1322543"/>
            <a:ext cx="6443707" cy="3097198"/>
          </a:xfrm>
          <a:prstGeom prst="rect">
            <a:avLst/>
          </a:prstGeom>
        </p:spPr>
      </p:pic>
      <p:sp>
        <p:nvSpPr>
          <p:cNvPr id="6" name="文本框 5">
            <a:extLst>
              <a:ext uri="{FF2B5EF4-FFF2-40B4-BE49-F238E27FC236}">
                <a16:creationId xmlns:a16="http://schemas.microsoft.com/office/drawing/2014/main" id="{BCE8B987-2F57-490F-8C94-DB978A4A24E0}"/>
              </a:ext>
            </a:extLst>
          </p:cNvPr>
          <p:cNvSpPr txBox="1"/>
          <p:nvPr/>
        </p:nvSpPr>
        <p:spPr>
          <a:xfrm>
            <a:off x="2513861" y="4756707"/>
            <a:ext cx="6661583" cy="1424621"/>
          </a:xfrm>
          <a:prstGeom prst="rect">
            <a:avLst/>
          </a:prstGeom>
          <a:noFill/>
        </p:spPr>
        <p:txBody>
          <a:bodyPr wrap="square" rtlCol="0">
            <a:spAutoFit/>
          </a:bodyPr>
          <a:lstStyle/>
          <a:p>
            <a:pPr>
              <a:lnSpc>
                <a:spcPct val="150000"/>
              </a:lnSpc>
            </a:pPr>
            <a:r>
              <a:rPr lang="zh-CN" altLang="en-US" sz="2000" dirty="0"/>
              <a:t>题目的原始数据如图所示，几个数据变量之间存在一定的数量级的差别，所以可以对数据进行归一化，对于时间数据，可以将年月日时刻做分隔处理。</a:t>
            </a:r>
          </a:p>
        </p:txBody>
      </p:sp>
    </p:spTree>
    <p:extLst>
      <p:ext uri="{BB962C8B-B14F-4D97-AF65-F5344CB8AC3E}">
        <p14:creationId xmlns:p14="http://schemas.microsoft.com/office/powerpoint/2010/main" val="99352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C02F724-D0DC-4F9D-A28B-C0A6F2F5269B}"/>
              </a:ext>
            </a:extLst>
          </p:cNvPr>
          <p:cNvSpPr>
            <a:spLocks noGrp="1"/>
          </p:cNvSpPr>
          <p:nvPr>
            <p:ph type="title"/>
          </p:nvPr>
        </p:nvSpPr>
        <p:spPr>
          <a:xfrm>
            <a:off x="481612" y="257608"/>
            <a:ext cx="3841813" cy="727969"/>
          </a:xfrm>
        </p:spPr>
        <p:txBody>
          <a:bodyPr>
            <a:normAutofit/>
          </a:bodyPr>
          <a:lstStyle/>
          <a:p>
            <a:r>
              <a:rPr lang="zh-CN" altLang="en-US" sz="2800" b="1" dirty="0"/>
              <a:t>特征工程</a:t>
            </a:r>
          </a:p>
        </p:txBody>
      </p:sp>
      <p:sp>
        <p:nvSpPr>
          <p:cNvPr id="5" name="文本框 4">
            <a:extLst>
              <a:ext uri="{FF2B5EF4-FFF2-40B4-BE49-F238E27FC236}">
                <a16:creationId xmlns:a16="http://schemas.microsoft.com/office/drawing/2014/main" id="{B10195FA-6A90-454E-A4BB-349CD3CDC586}"/>
              </a:ext>
            </a:extLst>
          </p:cNvPr>
          <p:cNvSpPr txBox="1"/>
          <p:nvPr/>
        </p:nvSpPr>
        <p:spPr>
          <a:xfrm>
            <a:off x="1313895" y="985577"/>
            <a:ext cx="8877670" cy="5446363"/>
          </a:xfrm>
          <a:prstGeom prst="rect">
            <a:avLst/>
          </a:prstGeom>
          <a:noFill/>
        </p:spPr>
        <p:txBody>
          <a:bodyPr wrap="square" rtlCol="0">
            <a:spAutoFit/>
          </a:bodyPr>
          <a:lstStyle/>
          <a:p>
            <a:pPr>
              <a:lnSpc>
                <a:spcPct val="150000"/>
              </a:lnSpc>
            </a:pPr>
            <a:r>
              <a:rPr lang="zh-CN" altLang="en-US" dirty="0"/>
              <a:t>为了更好地明确特征与结果地关联，特征工程是很重要的一步。该题可以根据数据特点做出如下特征工程：</a:t>
            </a:r>
            <a:endParaRPr lang="en-US" altLang="zh-CN" dirty="0"/>
          </a:p>
          <a:p>
            <a:pPr>
              <a:lnSpc>
                <a:spcPct val="150000"/>
              </a:lnSpc>
            </a:pPr>
            <a:r>
              <a:rPr lang="en-US" altLang="zh-CN" dirty="0"/>
              <a:t>1.</a:t>
            </a:r>
            <a:r>
              <a:rPr lang="zh-CN" altLang="en-US" dirty="0"/>
              <a:t>由于光照在一天中不同时刻强度不同从而导致光伏功率差别很大，所以可以对一天时间划分为两段，即上午</a:t>
            </a:r>
            <a:r>
              <a:rPr lang="en-US" altLang="zh-CN" dirty="0"/>
              <a:t>10</a:t>
            </a:r>
            <a:r>
              <a:rPr lang="zh-CN" altLang="en-US" dirty="0"/>
              <a:t>点到下午</a:t>
            </a:r>
            <a:r>
              <a:rPr lang="en-US" altLang="zh-CN" dirty="0"/>
              <a:t>15</a:t>
            </a:r>
            <a:r>
              <a:rPr lang="zh-CN" altLang="en-US" dirty="0"/>
              <a:t>点为强光照时间，其余时间为弱光照时间，并分别打上</a:t>
            </a:r>
            <a:r>
              <a:rPr lang="en-US" altLang="zh-CN" dirty="0"/>
              <a:t>0</a:t>
            </a:r>
            <a:r>
              <a:rPr lang="zh-CN" altLang="en-US" dirty="0"/>
              <a:t>和</a:t>
            </a:r>
            <a:r>
              <a:rPr lang="en-US" altLang="zh-CN" dirty="0"/>
              <a:t>1</a:t>
            </a:r>
            <a:r>
              <a:rPr lang="zh-CN" altLang="en-US" dirty="0"/>
              <a:t>的标签，增加一维时刻特征。</a:t>
            </a:r>
            <a:endParaRPr lang="en-US" altLang="zh-CN" dirty="0"/>
          </a:p>
          <a:p>
            <a:pPr>
              <a:lnSpc>
                <a:spcPct val="150000"/>
              </a:lnSpc>
            </a:pPr>
            <a:r>
              <a:rPr lang="en-US" altLang="zh-CN" dirty="0"/>
              <a:t>2.</a:t>
            </a:r>
            <a:r>
              <a:rPr lang="zh-CN" altLang="en-US" dirty="0"/>
              <a:t>光照强度也可能因为季节的变化而变化，所以可以将一年内</a:t>
            </a:r>
            <a:r>
              <a:rPr lang="en-US" altLang="zh-CN" dirty="0"/>
              <a:t>12</a:t>
            </a:r>
            <a:r>
              <a:rPr lang="zh-CN" altLang="en-US" dirty="0"/>
              <a:t>个月份划分为</a:t>
            </a:r>
            <a:r>
              <a:rPr lang="en-US" altLang="zh-CN" dirty="0"/>
              <a:t>4</a:t>
            </a:r>
            <a:r>
              <a:rPr lang="zh-CN" altLang="en-US" dirty="0"/>
              <a:t>个季节，定</a:t>
            </a:r>
            <a:r>
              <a:rPr lang="en-US" altLang="zh-CN" dirty="0"/>
              <a:t>3</a:t>
            </a:r>
            <a:r>
              <a:rPr lang="zh-CN" altLang="en-US" dirty="0"/>
              <a:t>，</a:t>
            </a:r>
            <a:r>
              <a:rPr lang="en-US" altLang="zh-CN" dirty="0"/>
              <a:t>4</a:t>
            </a:r>
            <a:r>
              <a:rPr lang="zh-CN" altLang="en-US" dirty="0"/>
              <a:t>，</a:t>
            </a:r>
            <a:r>
              <a:rPr lang="en-US" altLang="zh-CN" dirty="0"/>
              <a:t>5</a:t>
            </a:r>
            <a:r>
              <a:rPr lang="zh-CN" altLang="en-US" dirty="0"/>
              <a:t>月为春季，</a:t>
            </a:r>
            <a:r>
              <a:rPr lang="en-US" altLang="zh-CN" dirty="0"/>
              <a:t>6</a:t>
            </a:r>
            <a:r>
              <a:rPr lang="zh-CN" altLang="en-US" dirty="0"/>
              <a:t>，</a:t>
            </a:r>
            <a:r>
              <a:rPr lang="en-US" altLang="zh-CN" dirty="0"/>
              <a:t>7</a:t>
            </a:r>
            <a:r>
              <a:rPr lang="zh-CN" altLang="en-US" dirty="0"/>
              <a:t>，</a:t>
            </a:r>
            <a:r>
              <a:rPr lang="en-US" altLang="zh-CN" dirty="0"/>
              <a:t>8</a:t>
            </a:r>
            <a:r>
              <a:rPr lang="zh-CN" altLang="en-US" dirty="0"/>
              <a:t>月为夏季，</a:t>
            </a:r>
            <a:r>
              <a:rPr lang="en-US" altLang="zh-CN" dirty="0"/>
              <a:t>9</a:t>
            </a:r>
            <a:r>
              <a:rPr lang="zh-CN" altLang="en-US" dirty="0"/>
              <a:t>，</a:t>
            </a:r>
            <a:r>
              <a:rPr lang="en-US" altLang="zh-CN" dirty="0"/>
              <a:t>10</a:t>
            </a:r>
            <a:r>
              <a:rPr lang="zh-CN" altLang="en-US" dirty="0"/>
              <a:t>，</a:t>
            </a:r>
            <a:r>
              <a:rPr lang="en-US" altLang="zh-CN" dirty="0"/>
              <a:t>11</a:t>
            </a:r>
            <a:r>
              <a:rPr lang="zh-CN" altLang="en-US" dirty="0"/>
              <a:t>月为秋季，</a:t>
            </a:r>
            <a:r>
              <a:rPr lang="en-US" altLang="zh-CN" dirty="0"/>
              <a:t>12</a:t>
            </a:r>
            <a:r>
              <a:rPr lang="zh-CN" altLang="en-US" dirty="0"/>
              <a:t>，</a:t>
            </a:r>
            <a:r>
              <a:rPr lang="en-US" altLang="zh-CN" dirty="0"/>
              <a:t>1</a:t>
            </a:r>
            <a:r>
              <a:rPr lang="zh-CN" altLang="en-US" dirty="0"/>
              <a:t>，</a:t>
            </a:r>
            <a:r>
              <a:rPr lang="en-US" altLang="zh-CN" dirty="0"/>
              <a:t>2</a:t>
            </a:r>
            <a:r>
              <a:rPr lang="zh-CN" altLang="en-US" dirty="0"/>
              <a:t>月为冬季，分别对四个对应的季节打上</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的标签，增加一维季节特征。</a:t>
            </a:r>
            <a:endParaRPr lang="en-US" altLang="zh-CN" dirty="0"/>
          </a:p>
          <a:p>
            <a:pPr>
              <a:lnSpc>
                <a:spcPct val="150000"/>
              </a:lnSpc>
            </a:pPr>
            <a:r>
              <a:rPr lang="en-US" altLang="zh-CN" dirty="0"/>
              <a:t>3.</a:t>
            </a:r>
            <a:r>
              <a:rPr lang="zh-CN" altLang="en-US" dirty="0"/>
              <a:t>对训练集的气候特征与因变量实际功率做一个相关系数分析，可以得知风向这一特征与因变量相关性弱（</a:t>
            </a:r>
            <a:r>
              <a:rPr lang="en-US" altLang="zh-CN" dirty="0"/>
              <a:t>0.02</a:t>
            </a:r>
            <a:r>
              <a:rPr lang="zh-CN" altLang="en-US" dirty="0"/>
              <a:t>），故可以剔除该特征。</a:t>
            </a:r>
            <a:endParaRPr lang="en-US" altLang="zh-CN" dirty="0"/>
          </a:p>
          <a:p>
            <a:pPr>
              <a:lnSpc>
                <a:spcPct val="150000"/>
              </a:lnSpc>
            </a:pPr>
            <a:r>
              <a:rPr lang="en-US" altLang="zh-CN" dirty="0"/>
              <a:t>4.</a:t>
            </a:r>
            <a:r>
              <a:rPr lang="zh-CN" altLang="en-US" dirty="0"/>
              <a:t>再观察整个数据特点，是连续的时间数据，可以试用增加一阶时间差分特征（后发现效果不好），再根据时间连续的特点，认为前一时刻的气候特征对后一时刻存在直接影响，所以将前一时刻的气候特征也添加到后一时刻的特征中。</a:t>
            </a:r>
          </a:p>
        </p:txBody>
      </p:sp>
    </p:spTree>
    <p:extLst>
      <p:ext uri="{BB962C8B-B14F-4D97-AF65-F5344CB8AC3E}">
        <p14:creationId xmlns:p14="http://schemas.microsoft.com/office/powerpoint/2010/main" val="132278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8FCE780-3EE6-4E15-AB0D-A80DDAEBE127}"/>
              </a:ext>
            </a:extLst>
          </p:cNvPr>
          <p:cNvPicPr>
            <a:picLocks noChangeAspect="1"/>
          </p:cNvPicPr>
          <p:nvPr/>
        </p:nvPicPr>
        <p:blipFill>
          <a:blip r:embed="rId2"/>
          <a:stretch>
            <a:fillRect/>
          </a:stretch>
        </p:blipFill>
        <p:spPr>
          <a:xfrm>
            <a:off x="650844" y="1495519"/>
            <a:ext cx="11050110" cy="4239350"/>
          </a:xfrm>
          <a:prstGeom prst="rect">
            <a:avLst/>
          </a:prstGeom>
        </p:spPr>
      </p:pic>
      <p:sp>
        <p:nvSpPr>
          <p:cNvPr id="6" name="文本框 5">
            <a:extLst>
              <a:ext uri="{FF2B5EF4-FFF2-40B4-BE49-F238E27FC236}">
                <a16:creationId xmlns:a16="http://schemas.microsoft.com/office/drawing/2014/main" id="{A93647C7-6943-4FEE-BBC0-70AB86B3A189}"/>
              </a:ext>
            </a:extLst>
          </p:cNvPr>
          <p:cNvSpPr txBox="1"/>
          <p:nvPr/>
        </p:nvSpPr>
        <p:spPr>
          <a:xfrm>
            <a:off x="508245" y="759147"/>
            <a:ext cx="5823751" cy="400110"/>
          </a:xfrm>
          <a:prstGeom prst="rect">
            <a:avLst/>
          </a:prstGeom>
          <a:noFill/>
        </p:spPr>
        <p:txBody>
          <a:bodyPr wrap="square" rtlCol="0">
            <a:spAutoFit/>
          </a:bodyPr>
          <a:lstStyle/>
          <a:p>
            <a:r>
              <a:rPr lang="zh-CN" altLang="en-US" sz="2000" dirty="0"/>
              <a:t>经过特征工程处理后的数据：</a:t>
            </a:r>
          </a:p>
        </p:txBody>
      </p:sp>
    </p:spTree>
    <p:extLst>
      <p:ext uri="{BB962C8B-B14F-4D97-AF65-F5344CB8AC3E}">
        <p14:creationId xmlns:p14="http://schemas.microsoft.com/office/powerpoint/2010/main" val="363103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A35E88B-D5D8-4ECF-A75F-11CAC2EB3585}"/>
              </a:ext>
            </a:extLst>
          </p:cNvPr>
          <p:cNvSpPr>
            <a:spLocks noGrp="1"/>
          </p:cNvSpPr>
          <p:nvPr>
            <p:ph type="title"/>
          </p:nvPr>
        </p:nvSpPr>
        <p:spPr>
          <a:xfrm>
            <a:off x="481612" y="257608"/>
            <a:ext cx="3841813" cy="727969"/>
          </a:xfrm>
        </p:spPr>
        <p:txBody>
          <a:bodyPr>
            <a:normAutofit/>
          </a:bodyPr>
          <a:lstStyle/>
          <a:p>
            <a:r>
              <a:rPr lang="zh-CN" altLang="en-US" sz="2800" b="1" dirty="0"/>
              <a:t>构建模型</a:t>
            </a:r>
          </a:p>
        </p:txBody>
      </p:sp>
      <p:sp>
        <p:nvSpPr>
          <p:cNvPr id="5" name="文本框 4">
            <a:extLst>
              <a:ext uri="{FF2B5EF4-FFF2-40B4-BE49-F238E27FC236}">
                <a16:creationId xmlns:a16="http://schemas.microsoft.com/office/drawing/2014/main" id="{1B16FF48-D8BD-42E9-B6FC-8AB7FD954C3F}"/>
              </a:ext>
            </a:extLst>
          </p:cNvPr>
          <p:cNvSpPr txBox="1"/>
          <p:nvPr/>
        </p:nvSpPr>
        <p:spPr>
          <a:xfrm>
            <a:off x="481612" y="1162975"/>
            <a:ext cx="4323425" cy="400110"/>
          </a:xfrm>
          <a:prstGeom prst="rect">
            <a:avLst/>
          </a:prstGeom>
          <a:noFill/>
        </p:spPr>
        <p:txBody>
          <a:bodyPr wrap="square" rtlCol="0">
            <a:spAutoFit/>
          </a:bodyPr>
          <a:lstStyle/>
          <a:p>
            <a:r>
              <a:rPr lang="en-US" altLang="zh-CN" sz="2000" dirty="0"/>
              <a:t>Xgboost</a:t>
            </a:r>
            <a:r>
              <a:rPr lang="zh-CN" altLang="en-US" sz="2000" dirty="0"/>
              <a:t>提升树回归</a:t>
            </a:r>
          </a:p>
        </p:txBody>
      </p:sp>
      <p:pic>
        <p:nvPicPr>
          <p:cNvPr id="6" name="图片 5">
            <a:extLst>
              <a:ext uri="{FF2B5EF4-FFF2-40B4-BE49-F238E27FC236}">
                <a16:creationId xmlns:a16="http://schemas.microsoft.com/office/drawing/2014/main" id="{7B4511AA-27E6-4633-9A5E-6A09AAAF5E15}"/>
              </a:ext>
            </a:extLst>
          </p:cNvPr>
          <p:cNvPicPr>
            <a:picLocks noChangeAspect="1"/>
          </p:cNvPicPr>
          <p:nvPr/>
        </p:nvPicPr>
        <p:blipFill>
          <a:blip r:embed="rId2"/>
          <a:stretch>
            <a:fillRect/>
          </a:stretch>
        </p:blipFill>
        <p:spPr>
          <a:xfrm>
            <a:off x="481612" y="1932682"/>
            <a:ext cx="5614388" cy="3205966"/>
          </a:xfrm>
          <a:prstGeom prst="rect">
            <a:avLst/>
          </a:prstGeom>
        </p:spPr>
      </p:pic>
      <p:pic>
        <p:nvPicPr>
          <p:cNvPr id="7" name="图片 6">
            <a:extLst>
              <a:ext uri="{FF2B5EF4-FFF2-40B4-BE49-F238E27FC236}">
                <a16:creationId xmlns:a16="http://schemas.microsoft.com/office/drawing/2014/main" id="{105E63E2-777A-4C47-BDB9-681CA01692F7}"/>
              </a:ext>
            </a:extLst>
          </p:cNvPr>
          <p:cNvPicPr>
            <a:picLocks noChangeAspect="1"/>
          </p:cNvPicPr>
          <p:nvPr/>
        </p:nvPicPr>
        <p:blipFill>
          <a:blip r:embed="rId3"/>
          <a:stretch>
            <a:fillRect/>
          </a:stretch>
        </p:blipFill>
        <p:spPr>
          <a:xfrm>
            <a:off x="6096000" y="1932682"/>
            <a:ext cx="5799557" cy="3205966"/>
          </a:xfrm>
          <a:prstGeom prst="rect">
            <a:avLst/>
          </a:prstGeom>
        </p:spPr>
      </p:pic>
      <p:sp>
        <p:nvSpPr>
          <p:cNvPr id="8" name="文本框 7">
            <a:extLst>
              <a:ext uri="{FF2B5EF4-FFF2-40B4-BE49-F238E27FC236}">
                <a16:creationId xmlns:a16="http://schemas.microsoft.com/office/drawing/2014/main" id="{127B074A-CE3C-4769-BF66-CD42196F81CD}"/>
              </a:ext>
            </a:extLst>
          </p:cNvPr>
          <p:cNvSpPr txBox="1"/>
          <p:nvPr/>
        </p:nvSpPr>
        <p:spPr>
          <a:xfrm>
            <a:off x="920318" y="5468645"/>
            <a:ext cx="10351363" cy="962956"/>
          </a:xfrm>
          <a:prstGeom prst="rect">
            <a:avLst/>
          </a:prstGeom>
          <a:noFill/>
        </p:spPr>
        <p:txBody>
          <a:bodyPr wrap="square" rtlCol="0">
            <a:spAutoFit/>
          </a:bodyPr>
          <a:lstStyle/>
          <a:p>
            <a:pPr>
              <a:lnSpc>
                <a:spcPct val="150000"/>
              </a:lnSpc>
            </a:pPr>
            <a:r>
              <a:rPr lang="en-US" altLang="zh-CN" sz="2000" dirty="0"/>
              <a:t>Xgb</a:t>
            </a:r>
            <a:r>
              <a:rPr lang="zh-CN" altLang="en-US" sz="2000" dirty="0"/>
              <a:t>算法本质上是一种集成决策树的学习方法，不同是把树拆分成结构部分</a:t>
            </a:r>
            <a:r>
              <a:rPr lang="en-US" altLang="zh-CN" sz="2000" dirty="0"/>
              <a:t>q</a:t>
            </a:r>
            <a:r>
              <a:rPr lang="zh-CN" altLang="en-US" sz="2000" dirty="0"/>
              <a:t>和叶子权重部分</a:t>
            </a:r>
            <a:r>
              <a:rPr lang="en-US" altLang="zh-CN" sz="2000" dirty="0"/>
              <a:t>w</a:t>
            </a:r>
            <a:r>
              <a:rPr lang="zh-CN" altLang="en-US" sz="2000" dirty="0"/>
              <a:t>，可以有效解决样本不平衡问题，防止过</a:t>
            </a:r>
            <a:r>
              <a:rPr lang="zh-CN" altLang="en-US" sz="2000"/>
              <a:t>拟合。</a:t>
            </a:r>
            <a:endParaRPr lang="zh-CN" altLang="en-US" sz="2000" dirty="0"/>
          </a:p>
        </p:txBody>
      </p:sp>
    </p:spTree>
    <p:extLst>
      <p:ext uri="{BB962C8B-B14F-4D97-AF65-F5344CB8AC3E}">
        <p14:creationId xmlns:p14="http://schemas.microsoft.com/office/powerpoint/2010/main" val="108940553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天体">
  <a:themeElements>
    <a:clrScheme name="天体">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780</TotalTime>
  <Words>1393</Words>
  <Application>Microsoft Office PowerPoint</Application>
  <PresentationFormat>宽屏</PresentationFormat>
  <Paragraphs>67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18</vt:i4>
      </vt:variant>
    </vt:vector>
  </HeadingPairs>
  <TitlesOfParts>
    <vt:vector size="25" baseType="lpstr">
      <vt:lpstr>宋体</vt:lpstr>
      <vt:lpstr>Arial</vt:lpstr>
      <vt:lpstr>Calibri</vt:lpstr>
      <vt:lpstr>Calibri Light</vt:lpstr>
      <vt:lpstr>Wingdings 2</vt:lpstr>
      <vt:lpstr>HDOfficeLightV0</vt:lpstr>
      <vt:lpstr>天体</vt:lpstr>
      <vt:lpstr>数据挖掘课程报告</vt:lpstr>
      <vt:lpstr>题目来源</vt:lpstr>
      <vt:lpstr>题目内容</vt:lpstr>
      <vt:lpstr>题目数据</vt:lpstr>
      <vt:lpstr>求解思路</vt:lpstr>
      <vt:lpstr>数据预处理</vt:lpstr>
      <vt:lpstr>特征工程</vt:lpstr>
      <vt:lpstr>PowerPoint 演示文稿</vt:lpstr>
      <vt:lpstr>构建模型</vt:lpstr>
      <vt:lpstr>PowerPoint 演示文稿</vt:lpstr>
      <vt:lpstr>PowerPoint 演示文稿</vt:lpstr>
      <vt:lpstr>PowerPoint 演示文稿</vt:lpstr>
      <vt:lpstr>PowerPoint 演示文稿</vt:lpstr>
      <vt:lpstr>PowerPoint 演示文稿</vt:lpstr>
      <vt:lpstr>模型融合</vt:lpstr>
      <vt:lpstr>PowerPoint 演示文稿</vt:lpstr>
      <vt:lpstr>排名情况：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数据挖掘课程报告</dc:title>
  <dc:creator>guangyin jin</dc:creator>
  <cp:lastModifiedBy>guangyin jin</cp:lastModifiedBy>
  <cp:revision>15</cp:revision>
  <dcterms:created xsi:type="dcterms:W3CDTF">2018-11-05T12:41:04Z</dcterms:created>
  <dcterms:modified xsi:type="dcterms:W3CDTF">2018-11-15T03:03:31Z</dcterms:modified>
</cp:coreProperties>
</file>