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621" r:id="rId2"/>
    <p:sldId id="370" r:id="rId3"/>
    <p:sldId id="534" r:id="rId4"/>
    <p:sldId id="633" r:id="rId5"/>
    <p:sldId id="632" r:id="rId6"/>
    <p:sldId id="634" r:id="rId7"/>
    <p:sldId id="635" r:id="rId8"/>
    <p:sldId id="636" r:id="rId9"/>
    <p:sldId id="637" r:id="rId10"/>
    <p:sldId id="638" r:id="rId11"/>
    <p:sldId id="622" r:id="rId12"/>
    <p:sldId id="63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1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D0B9"/>
    <a:srgbClr val="667E3E"/>
    <a:srgbClr val="BCC7AB"/>
    <a:srgbClr val="85A551"/>
    <a:srgbClr val="6E8548"/>
    <a:srgbClr val="2C4E2C"/>
    <a:srgbClr val="006000"/>
    <a:srgbClr val="0C3B0B"/>
    <a:srgbClr val="FF7B7B"/>
    <a:srgbClr val="1B3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500" autoAdjust="0"/>
  </p:normalViewPr>
  <p:slideViewPr>
    <p:cSldViewPr>
      <p:cViewPr varScale="1">
        <p:scale>
          <a:sx n="59" d="100"/>
          <a:sy n="59" d="100"/>
        </p:scale>
        <p:origin x="1536" y="72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notesViewPr>
    <p:cSldViewPr>
      <p:cViewPr varScale="1">
        <p:scale>
          <a:sx n="83" d="100"/>
          <a:sy n="83" d="100"/>
        </p:scale>
        <p:origin x="-39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B0AF46-7749-4CA9-ADF9-48AEF41C9757}" type="datetimeFigureOut">
              <a:rPr lang="zh-CN" altLang="en-US"/>
              <a:pPr>
                <a:defRPr/>
              </a:pPr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A87FD7-1C85-4D39-A060-8578AFE78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109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825A-1310-4D7A-B48E-69B38F1A600B}" type="datetimeFigureOut">
              <a:rPr lang="zh-CN" altLang="en-US"/>
              <a:pPr>
                <a:defRPr/>
              </a:pPr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16B8F6-A660-4293-8902-470DB6E249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58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4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因为测试集数据远大于训练集数据，因此只能尝试使用神经网络的方法，将训练集输入网络训练，得到模型后对测试集进行预测。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8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6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F41E78-4C7D-456E-B3C2-CB156EB553AD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5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6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化是在机械化的基础上，在军队各个领域普及运用信息技术，构建信息网络，广泛获取和共享利用信息资源。主要是以网络为中心，利用信息技术增强、延伸人的感知力。建设重点以信息网络、信息系统、信息资源为基础的信息化作战体系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7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化是在机械化的基础上，在军队各个领域普及运用信息技术，构建信息网络，广泛获取和共享利用信息资源。主要是以网络为中心，利用信息技术增强、延伸人的感知力。建设重点以信息网络、信息系统、信息资源为基础的信息化作战体系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开始尝试使用经典的推荐算法</a:t>
            </a:r>
            <a:r>
              <a:rPr lang="en-US" altLang="zh-CN" dirty="0" smtClean="0"/>
              <a:t>ALS</a:t>
            </a:r>
            <a:r>
              <a:rPr lang="zh-CN" altLang="en-US" dirty="0" smtClean="0"/>
              <a:t>：交替最小二乘法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开始时，我没注意到这一点不足。使用</a:t>
            </a:r>
            <a:r>
              <a:rPr lang="en-US" altLang="zh-CN" dirty="0" smtClean="0"/>
              <a:t>ALS</a:t>
            </a:r>
            <a:r>
              <a:rPr lang="zh-CN" altLang="en-US" dirty="0" smtClean="0"/>
              <a:t>算法在该比赛中预测时，程序报错。原因是测试集数据远大于训练集数据，很多测试集中用户是训练集中未出现过的，因此无法对这一部分新用户进行预测。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5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因为测试集数据远大于训练集数据，因此只能尝试使用神经网络的方法，将训练集输入网络训练，得到模型后对测试集进行预测。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因为测试集数据远大于训练集数据，因此只能尝试使用神经网络的方法，将训练集输入网络训练，得到模型后对测试集进行预测。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B8F6-A660-4293-8902-470DB6E2496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7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/>
          <p:nvPr userDrawn="1"/>
        </p:nvSpPr>
        <p:spPr>
          <a:xfrm>
            <a:off x="2730079" y="5318551"/>
            <a:ext cx="3731762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汇报人：  黄红蓝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指导老师：黄金才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冯旸赫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464315" y="500042"/>
            <a:ext cx="8215370" cy="642925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 b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6807161" y="2279617"/>
            <a:ext cx="1857388" cy="428625"/>
          </a:xfrm>
          <a:prstGeom prst="rect">
            <a:avLst/>
          </a:prstGeom>
        </p:spPr>
        <p:txBody>
          <a:bodyPr/>
          <a:lstStyle>
            <a:lvl1pPr algn="ctr">
              <a:buNone/>
              <a:defRPr b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49232" y="1500174"/>
            <a:ext cx="8215370" cy="571487"/>
          </a:xfrm>
          <a:prstGeom prst="rect">
            <a:avLst/>
          </a:prstGeom>
        </p:spPr>
        <p:txBody>
          <a:bodyPr/>
          <a:lstStyle>
            <a:lvl1pPr algn="r">
              <a:buNone/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224" y="6105787"/>
            <a:ext cx="2528292" cy="7522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134F2E62-37A7-46DF-83D2-655B5E808C0F}"/>
              </a:ext>
            </a:extLst>
          </p:cNvPr>
          <p:cNvGrpSpPr/>
          <p:nvPr userDrawn="1"/>
        </p:nvGrpSpPr>
        <p:grpSpPr>
          <a:xfrm>
            <a:off x="0" y="3069152"/>
            <a:ext cx="9191920" cy="1728000"/>
            <a:chOff x="0" y="3069152"/>
            <a:chExt cx="9191920" cy="1728000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0B4AC2F6-3DA9-441E-A623-84B24AC508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"/>
            <a:stretch/>
          </p:blipFill>
          <p:spPr>
            <a:xfrm>
              <a:off x="0" y="3069152"/>
              <a:ext cx="2297980" cy="1728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103B83A2-0056-45D8-9F30-32F740AE66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8" r="6199"/>
            <a:stretch/>
          </p:blipFill>
          <p:spPr>
            <a:xfrm>
              <a:off x="2297980" y="3069152"/>
              <a:ext cx="2297980" cy="172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C1245448-341B-40CD-B06F-9586DA6567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06" b="5353"/>
            <a:stretch/>
          </p:blipFill>
          <p:spPr>
            <a:xfrm>
              <a:off x="4602402" y="3069152"/>
              <a:ext cx="2297980" cy="1728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CF6102CB-B1B7-4ADB-90DA-80E6724E7E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6260"/>
            <a:stretch/>
          </p:blipFill>
          <p:spPr>
            <a:xfrm>
              <a:off x="6893940" y="3069152"/>
              <a:ext cx="2297980" cy="1728000"/>
            </a:xfrm>
            <a:prstGeom prst="rect">
              <a:avLst/>
            </a:prstGeom>
          </p:spPr>
        </p:pic>
      </p:grpSp>
      <p:sp>
        <p:nvSpPr>
          <p:cNvPr id="19" name="标题 18">
            <a:extLst>
              <a:ext uri="{FF2B5EF4-FFF2-40B4-BE49-F238E27FC236}">
                <a16:creationId xmlns="" xmlns:a16="http://schemas.microsoft.com/office/drawing/2014/main" id="{6A9387A4-2DB1-450E-BA36-4CCCF46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122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500306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73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06488" y="2071688"/>
            <a:ext cx="6931025" cy="19383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汇报完毕</a:t>
            </a:r>
            <a:endParaRPr lang="en-US" altLang="zh-CN" sz="40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敬请各位老师批评指正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56176" y="69455"/>
            <a:ext cx="2944480" cy="87603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12C3D144-1B8F-4C78-A5EB-51D29E915CF9}"/>
              </a:ext>
            </a:extLst>
          </p:cNvPr>
          <p:cNvGrpSpPr/>
          <p:nvPr userDrawn="1"/>
        </p:nvGrpSpPr>
        <p:grpSpPr>
          <a:xfrm>
            <a:off x="-23960" y="5136224"/>
            <a:ext cx="9191920" cy="1728000"/>
            <a:chOff x="0" y="3069152"/>
            <a:chExt cx="9191920" cy="1728000"/>
          </a:xfrm>
        </p:grpSpPr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0266575C-B99F-4271-94AB-04F9AB9775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"/>
            <a:stretch/>
          </p:blipFill>
          <p:spPr>
            <a:xfrm>
              <a:off x="0" y="3069152"/>
              <a:ext cx="2297980" cy="1728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5E06BC2-06D6-48C4-9FE9-C35C3F8297C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8" r="6199"/>
            <a:stretch/>
          </p:blipFill>
          <p:spPr>
            <a:xfrm>
              <a:off x="2297980" y="3069152"/>
              <a:ext cx="2297980" cy="1728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="" xmlns:a16="http://schemas.microsoft.com/office/drawing/2014/main" id="{71C5FA60-5CB7-461B-A78D-7CBA5BCBBF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06" b="5353"/>
            <a:stretch/>
          </p:blipFill>
          <p:spPr>
            <a:xfrm>
              <a:off x="4602402" y="3069152"/>
              <a:ext cx="2297980" cy="1728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="" xmlns:a16="http://schemas.microsoft.com/office/drawing/2014/main" id="{1ADA38E9-DF1D-4F59-A2A1-650423A9F9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6260"/>
            <a:stretch/>
          </p:blipFill>
          <p:spPr>
            <a:xfrm>
              <a:off x="6893940" y="3069152"/>
              <a:ext cx="229798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53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/>
          <p:nvPr userDrawn="1"/>
        </p:nvSpPr>
        <p:spPr>
          <a:xfrm>
            <a:off x="2730079" y="5318551"/>
            <a:ext cx="3731762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汇报人：  黄红蓝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指导老师：黄金才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冯旸赫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464315" y="500042"/>
            <a:ext cx="8215370" cy="642925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 b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6807161" y="2279617"/>
            <a:ext cx="1857388" cy="428625"/>
          </a:xfrm>
          <a:prstGeom prst="rect">
            <a:avLst/>
          </a:prstGeom>
        </p:spPr>
        <p:txBody>
          <a:bodyPr/>
          <a:lstStyle>
            <a:lvl1pPr algn="ctr">
              <a:buNone/>
              <a:defRPr b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49232" y="1500174"/>
            <a:ext cx="8215370" cy="571487"/>
          </a:xfrm>
          <a:prstGeom prst="rect">
            <a:avLst/>
          </a:prstGeom>
        </p:spPr>
        <p:txBody>
          <a:bodyPr/>
          <a:lstStyle>
            <a:lvl1pPr algn="r">
              <a:buNone/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224" y="6105787"/>
            <a:ext cx="2528292" cy="7522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134F2E62-37A7-46DF-83D2-655B5E808C0F}"/>
              </a:ext>
            </a:extLst>
          </p:cNvPr>
          <p:cNvGrpSpPr/>
          <p:nvPr userDrawn="1"/>
        </p:nvGrpSpPr>
        <p:grpSpPr>
          <a:xfrm>
            <a:off x="0" y="3069152"/>
            <a:ext cx="9191920" cy="1728000"/>
            <a:chOff x="0" y="3069152"/>
            <a:chExt cx="9191920" cy="1728000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0B4AC2F6-3DA9-441E-A623-84B24AC508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"/>
            <a:stretch/>
          </p:blipFill>
          <p:spPr>
            <a:xfrm>
              <a:off x="0" y="3069152"/>
              <a:ext cx="2297980" cy="1728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103B83A2-0056-45D8-9F30-32F740AE66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8" r="6199"/>
            <a:stretch/>
          </p:blipFill>
          <p:spPr>
            <a:xfrm>
              <a:off x="2297980" y="3069152"/>
              <a:ext cx="2297980" cy="172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C1245448-341B-40CD-B06F-9586DA6567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06" b="5353"/>
            <a:stretch/>
          </p:blipFill>
          <p:spPr>
            <a:xfrm>
              <a:off x="4602402" y="3069152"/>
              <a:ext cx="2297980" cy="1728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CF6102CB-B1B7-4ADB-90DA-80E6724E7E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6260"/>
            <a:stretch/>
          </p:blipFill>
          <p:spPr>
            <a:xfrm>
              <a:off x="6893940" y="3069152"/>
              <a:ext cx="2297980" cy="1728000"/>
            </a:xfrm>
            <a:prstGeom prst="rect">
              <a:avLst/>
            </a:prstGeom>
          </p:spPr>
        </p:pic>
      </p:grpSp>
      <p:sp>
        <p:nvSpPr>
          <p:cNvPr id="19" name="标题 18">
            <a:extLst>
              <a:ext uri="{FF2B5EF4-FFF2-40B4-BE49-F238E27FC236}">
                <a16:creationId xmlns="" xmlns:a16="http://schemas.microsoft.com/office/drawing/2014/main" id="{6A9387A4-2DB1-450E-BA36-4CCCF46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3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710674" y="357188"/>
            <a:ext cx="7500962" cy="50004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678643" y="1143000"/>
            <a:ext cx="7786714" cy="492920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None/>
              <a:defRPr sz="2800" baseline="0">
                <a:solidFill>
                  <a:srgbClr val="006600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1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00174"/>
            <a:ext cx="8229600" cy="4786346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defRPr sz="2000" b="0" baseline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•"/>
              <a:defRPr sz="2000" b="0" u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14400" indent="0">
              <a:buNone/>
              <a:defRPr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727" y="969945"/>
            <a:ext cx="8215341" cy="5000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3000">
                <a:srgbClr val="667E3E"/>
              </a:gs>
              <a:gs pos="100000">
                <a:srgbClr val="0C3B0B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/>
          <a:lstStyle>
            <a:lvl1pPr>
              <a:buNone/>
              <a:defRPr sz="2400" b="1" baseline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38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706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3870"/>
          </a:xfrm>
          <a:prstGeom prst="rect">
            <a:avLst/>
          </a:prstGeom>
        </p:spPr>
        <p:txBody>
          <a:bodyPr/>
          <a:lstStyle>
            <a:lvl1pPr algn="ctr"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500063" y="1428736"/>
            <a:ext cx="8072465" cy="464347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sz="3200" baseline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3600" b="0" baseline="0"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16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38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66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3870"/>
          </a:xfrm>
          <a:prstGeom prst="rect">
            <a:avLst/>
          </a:prstGeom>
        </p:spPr>
        <p:txBody>
          <a:bodyPr anchor="t"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56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3" r:id="rId3"/>
    <p:sldLayoutId id="2147483934" r:id="rId4"/>
    <p:sldLayoutId id="2147483935" r:id="rId5"/>
    <p:sldLayoutId id="2147483918" r:id="rId6"/>
    <p:sldLayoutId id="2147483919" r:id="rId7"/>
    <p:sldLayoutId id="2147483921" r:id="rId8"/>
    <p:sldLayoutId id="2147483922" r:id="rId9"/>
    <p:sldLayoutId id="2147483923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1008175" y="1412776"/>
            <a:ext cx="6984776" cy="122403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600" dirty="0" err="1" smtClean="0"/>
              <a:t>DataCastle</a:t>
            </a:r>
            <a:r>
              <a:rPr lang="zh-CN" altLang="en-US" sz="3600" dirty="0" smtClean="0"/>
              <a:t>竞赛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电影推荐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3203848" y="443711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汇报人：马仲尧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39552" y="3032904"/>
            <a:ext cx="8215370" cy="792192"/>
          </a:xfrm>
        </p:spPr>
        <p:txBody>
          <a:bodyPr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国防科技大学 系统工程学院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管理科学与工程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算法原理及代码实现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456647" y="1484784"/>
            <a:ext cx="82153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代码实现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训练网络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预测数据</a:t>
            </a: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92" y="2348880"/>
            <a:ext cx="4147671" cy="34179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87" y="2890203"/>
            <a:ext cx="4448492" cy="15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电影推荐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最终排名</a:t>
            </a:r>
            <a:endParaRPr lang="zh-CN" altLang="zh-CN" dirty="0">
              <a:effectLst/>
            </a:endParaRPr>
          </a:p>
        </p:txBody>
      </p:sp>
      <p:sp>
        <p:nvSpPr>
          <p:cNvPr id="13319" name="Rectangle 25"/>
          <p:cNvSpPr>
            <a:spLocks noChangeArrowheads="1"/>
          </p:cNvSpPr>
          <p:nvPr/>
        </p:nvSpPr>
        <p:spPr bwMode="auto">
          <a:xfrm>
            <a:off x="2771775" y="154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62028" y="336220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5301"/>
            <a:ext cx="9144000" cy="36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2"/>
    </mc:Choice>
    <mc:Fallback xmlns="">
      <p:transition spd="slow" advTm="2359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1331640" y="2996952"/>
            <a:ext cx="6984776" cy="122403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600" dirty="0" smtClean="0"/>
              <a:t>汇报完毕，敬请指正！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01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dirty="0"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5" name="文本占位符 5"/>
          <p:cNvSpPr txBox="1">
            <a:spLocks/>
          </p:cNvSpPr>
          <p:nvPr/>
        </p:nvSpPr>
        <p:spPr bwMode="auto">
          <a:xfrm>
            <a:off x="2483768" y="1644390"/>
            <a:ext cx="5617245" cy="42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2800" baseline="0">
                <a:solidFill>
                  <a:srgbClr val="0066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宋体" panose="02010600030101010101" pitchFamily="2" charset="-122"/>
              <a:buAutoNum type="ea1JpnChsDb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竞赛选题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eaLnBrk="1" hangingPunct="1">
              <a:buFont typeface="宋体" panose="02010600030101010101" pitchFamily="2" charset="-122"/>
              <a:buAutoNum type="ea1JpnChsDb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算法原理及代码实现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eaLnBrk="1" hangingPunct="1">
              <a:buFont typeface="宋体" panose="02010600030101010101" pitchFamily="2" charset="-122"/>
              <a:buAutoNum type="ea1JpnChsDb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最终排名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1260475" y="1664742"/>
            <a:ext cx="6840538" cy="4248150"/>
          </a:xfrm>
          <a:prstGeom prst="rect">
            <a:avLst/>
          </a:prstGeom>
          <a:noFill/>
          <a:ln w="508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tIns="43630" rIns="180000" bIns="43630" anchor="ctr"/>
          <a:lstStyle>
            <a:lvl1pPr eaLnBrk="0" hangingPunct="0"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7558574"/>
      </p:ext>
    </p:extLst>
  </p:cSld>
  <p:clrMapOvr>
    <a:masterClrMapping/>
  </p:clrMapOvr>
  <p:transition advTm="28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电影推荐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竞赛选题</a:t>
            </a:r>
            <a:endParaRPr lang="zh-CN" altLang="zh-CN" dirty="0"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414" y="1606217"/>
            <a:ext cx="820868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任务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：给定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用户对商品的评分信息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训练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评分模型，进而预测测试集中电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商中用户对于商品的评分，从而为用户推荐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电影。</a:t>
            </a:r>
            <a:endParaRPr lang="en-US" altLang="zh-CN" sz="2000" b="1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数据主要包括商品网站中大约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16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万名用户在四年内对商品的评分数据，每条评分记录都有时间戳。 数据分为训练数据和测试数据，分别保存在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train.csv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test_noLabel.csv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两个文件中。 字段说明如下： 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uid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：用户编号 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iid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：商品编号 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score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：评分 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time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：相对时间（隐匿了具体时间，只保证顺序不变）。 测试数据不包括商品评分，需要通过由训练数据所建立的模型以及所给的测试数据，得出测试数据相应的商品评分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评分标准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评分算法如下： 给定预测结果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y_pred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和标准答案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y_true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，均为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np.array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()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类型 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numpy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 as np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score_rmse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np.sqrt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( ( (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y_pred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y_true</a:t>
            </a:r>
            <a:r>
              <a:rPr lang="en-US" altLang="zh-CN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) ** 2 ).mean()</a:t>
            </a:r>
            <a:endParaRPr lang="zh-CN" altLang="en-US" sz="2000" b="1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电影推荐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竞赛选题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8" y="1772816"/>
            <a:ext cx="9144000" cy="35609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58024" y="535346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A0A0A0"/>
                </a:solidFill>
                <a:latin typeface="-apple-system-font"/>
              </a:rPr>
              <a:t>▲ 网站题目原文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4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电影推荐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竞赛选题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4" y="2220452"/>
            <a:ext cx="2412267" cy="39597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220451"/>
            <a:ext cx="2150170" cy="39597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51720" y="618021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A0A0A0"/>
                </a:solidFill>
                <a:latin typeface="-apple-system-font"/>
              </a:rPr>
              <a:t>▲ 训练集数据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086968" y="6180212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A0A0A0"/>
                </a:solidFill>
                <a:latin typeface="-apple-system-font"/>
              </a:rPr>
              <a:t>▲ 测试集数据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56647" y="1484784"/>
            <a:ext cx="8215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训练集数据：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110394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条评分数据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测试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集数据：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546197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条待评分数据</a:t>
            </a: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41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1.ALS</a:t>
            </a:r>
            <a:r>
              <a:rPr lang="zh-CN" altLang="en-US" dirty="0" smtClean="0"/>
              <a:t>：交替最小二乘法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算法原理及代码实现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456647" y="1484784"/>
            <a:ext cx="82153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基本原理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ALS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是经典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的电影推荐的协同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过滤算法，其基本思想是对稀疏矩阵进行模型分解，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评估出缺失项的值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，以此来得到一个基本的训练模型。假设我们有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一批用户数据，其中包含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个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User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个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Item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，则我们定义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Rating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矩阵，其中的元素表示第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个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User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对第</a:t>
            </a:r>
            <a:r>
              <a:rPr lang="en-US" altLang="zh-CN" sz="2000" kern="1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个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Item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评分。实际过程中，一个用户不可能给所有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商品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评分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，因此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是个稀疏矩阵。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ALS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则是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采用的交替的最小二乘法来算出缺失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项，进而可对未给定的评分数据进行预测。</a:t>
            </a: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11" y="4077072"/>
            <a:ext cx="2736304" cy="30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1.ALS</a:t>
            </a:r>
            <a:r>
              <a:rPr lang="zh-CN" altLang="en-US" dirty="0" smtClean="0"/>
              <a:t>：交替最小二乘法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算法原理及代码实现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456647" y="1484784"/>
            <a:ext cx="8215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ALS</a:t>
            </a:r>
            <a:r>
              <a:rPr lang="zh-CN" altLang="en-US" sz="2000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缺点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：只是填充了稀疏矩阵，因此无法预测新加入的用户对电影的评分。本竞赛中由于测试集数据远大于训练集数据，测试集中包含大量训练集中未出现过的用户数据，因此无法使用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ALS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算法对该比赛进行电影评分预测。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77" y="3069217"/>
            <a:ext cx="5241772" cy="32595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58024" y="6343509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A0A0A0"/>
                </a:solidFill>
                <a:latin typeface="-apple-system-font"/>
              </a:rPr>
              <a:t>▲ </a:t>
            </a:r>
            <a:r>
              <a:rPr lang="en-US" altLang="zh-CN" b="1" dirty="0" smtClean="0">
                <a:solidFill>
                  <a:srgbClr val="A0A0A0"/>
                </a:solidFill>
                <a:latin typeface="-apple-system-font"/>
              </a:rPr>
              <a:t>ALS</a:t>
            </a:r>
            <a:r>
              <a:rPr lang="zh-CN" altLang="en-US" b="1" dirty="0" smtClean="0">
                <a:solidFill>
                  <a:srgbClr val="A0A0A0"/>
                </a:solidFill>
                <a:latin typeface="-apple-system-font"/>
              </a:rPr>
              <a:t>算法报错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81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算法原理及代码实现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456647" y="1484784"/>
            <a:ext cx="82153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：因为测试集数据远大于训练集数据，因此只能尝试构建神经网络，逐层提取用于用户评分的特征，梯度下降训练模型，训练好网络后对测试集数据进行评分预测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代码实现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环境：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python=3.5.0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tensorflow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=1.4.0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keras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导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入数据：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2" y="4040718"/>
            <a:ext cx="3696951" cy="2556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3" y="4043084"/>
            <a:ext cx="3180433" cy="25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算法原理及代码实现</a:t>
            </a:r>
            <a:endParaRPr lang="zh-CN" altLang="zh-CN" dirty="0"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4355976" y="3255527"/>
            <a:ext cx="0" cy="93090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456647" y="1484784"/>
            <a:ext cx="82153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代码实现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正则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化数据：</a:t>
            </a: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构建网络：</a:t>
            </a: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71" y="1561460"/>
            <a:ext cx="3456383" cy="2066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704912"/>
            <a:ext cx="5539532" cy="30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1"/>
    </mc:Choice>
    <mc:Fallback xmlns="">
      <p:transition spd="slow" advTm="1955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heme/theme1.xml><?xml version="1.0" encoding="utf-8"?>
<a:theme xmlns:a="http://schemas.openxmlformats.org/drawingml/2006/main" name="1_我的主题4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78115</TotalTime>
  <Words>878</Words>
  <Application>Microsoft Office PowerPoint</Application>
  <PresentationFormat>全屏显示(4:3)</PresentationFormat>
  <Paragraphs>82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-apple-system-font</vt:lpstr>
      <vt:lpstr>黑体</vt:lpstr>
      <vt:lpstr>华文新魏</vt:lpstr>
      <vt:lpstr>楷体</vt:lpstr>
      <vt:lpstr>宋体</vt:lpstr>
      <vt:lpstr>Arial</vt:lpstr>
      <vt:lpstr>Calibri</vt:lpstr>
      <vt:lpstr>Times New Roman</vt:lpstr>
      <vt:lpstr>Wingdings</vt:lpstr>
      <vt:lpstr>1_我的主题4</vt:lpstr>
      <vt:lpstr>PowerPoint 演示文稿</vt:lpstr>
      <vt:lpstr>PowerPoint 演示文稿</vt:lpstr>
      <vt:lpstr>1.竞赛选题</vt:lpstr>
      <vt:lpstr>1.竞赛选题</vt:lpstr>
      <vt:lpstr>1.竞赛选题</vt:lpstr>
      <vt:lpstr>2.算法原理及代码实现</vt:lpstr>
      <vt:lpstr>2.算法原理及代码实现</vt:lpstr>
      <vt:lpstr>2.算法原理及代码实现</vt:lpstr>
      <vt:lpstr>2.算法原理及代码实现</vt:lpstr>
      <vt:lpstr>2.算法原理及代码实现</vt:lpstr>
      <vt:lpstr>3.最终排名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开题答辩</dc:subject>
  <dc:creator>fengyc</dc:creator>
  <cp:lastModifiedBy>Administrator</cp:lastModifiedBy>
  <cp:revision>3345</cp:revision>
  <dcterms:created xsi:type="dcterms:W3CDTF">2013-12-26T14:02:31Z</dcterms:created>
  <dcterms:modified xsi:type="dcterms:W3CDTF">2020-12-07T01:11:05Z</dcterms:modified>
</cp:coreProperties>
</file>