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5" r:id="rId5"/>
    <p:sldId id="260" r:id="rId6"/>
    <p:sldId id="273" r:id="rId7"/>
    <p:sldId id="261" r:id="rId8"/>
    <p:sldId id="267" r:id="rId9"/>
    <p:sldId id="278" r:id="rId10"/>
    <p:sldId id="285" r:id="rId11"/>
    <p:sldId id="286" r:id="rId12"/>
    <p:sldId id="262" r:id="rId13"/>
    <p:sldId id="274" r:id="rId14"/>
    <p:sldId id="288" r:id="rId15"/>
    <p:sldId id="290" r:id="rId16"/>
    <p:sldId id="263" r:id="rId17"/>
    <p:sldId id="287" r:id="rId18"/>
    <p:sldId id="264" r:id="rId19"/>
    <p:sldId id="271" r:id="rId20"/>
    <p:sldId id="291"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0" autoAdjust="0"/>
    <p:restoredTop sz="73383" autoAdjust="0"/>
  </p:normalViewPr>
  <p:slideViewPr>
    <p:cSldViewPr snapToGrid="0" showGuides="1">
      <p:cViewPr varScale="1">
        <p:scale>
          <a:sx n="53" d="100"/>
          <a:sy n="53" d="100"/>
        </p:scale>
        <p:origin x="1626" y="66"/>
      </p:cViewPr>
      <p:guideLst/>
    </p:cSldViewPr>
  </p:slideViewPr>
  <p:notesTextViewPr>
    <p:cViewPr>
      <p:scale>
        <a:sx n="3" d="2"/>
        <a:sy n="3" d="2"/>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44176-0B76-4213-BB96-1BB4B83C776D}"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047D0-4B3A-49A6-B112-FD311A813D0B}" type="slidenum">
              <a:rPr lang="zh-CN" altLang="en-US" smtClean="0"/>
              <a:t>‹#›</a:t>
            </a:fld>
            <a:endParaRPr lang="zh-CN" altLang="en-US"/>
          </a:p>
        </p:txBody>
      </p:sp>
    </p:spTree>
    <p:extLst>
      <p:ext uri="{BB962C8B-B14F-4D97-AF65-F5344CB8AC3E}">
        <p14:creationId xmlns:p14="http://schemas.microsoft.com/office/powerpoint/2010/main" val="123290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C047D0-4B3A-49A6-B112-FD311A813D0B}" type="slidenum">
              <a:rPr lang="zh-CN" altLang="en-US" smtClean="0"/>
              <a:t>2</a:t>
            </a:fld>
            <a:endParaRPr lang="zh-CN" altLang="en-US"/>
          </a:p>
        </p:txBody>
      </p:sp>
    </p:spTree>
    <p:extLst>
      <p:ext uri="{BB962C8B-B14F-4D97-AF65-F5344CB8AC3E}">
        <p14:creationId xmlns:p14="http://schemas.microsoft.com/office/powerpoint/2010/main" val="287958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此赛题的目的是根据用户与商户在双</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之前</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个月的交互记录数据和双</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期间的交互记录，预测商户的新买家在未来的</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个月内再次从同一商家购买商品的概率</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6BC047D0-4B3A-49A6-B112-FD311A813D0B}" type="slidenum">
              <a:rPr lang="zh-CN" altLang="en-US" smtClean="0"/>
              <a:t>4</a:t>
            </a:fld>
            <a:endParaRPr lang="zh-CN" altLang="en-US"/>
          </a:p>
        </p:txBody>
      </p:sp>
    </p:spTree>
    <p:extLst>
      <p:ext uri="{BB962C8B-B14F-4D97-AF65-F5344CB8AC3E}">
        <p14:creationId xmlns:p14="http://schemas.microsoft.com/office/powerpoint/2010/main" val="381135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该数据集包含在“双十一”之前和之后的过去</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个月中的匿名用户的购物日志，以及指示他们是否是重复购买者的标签信息。由于隐私问题，数据以偏移量进行采样，因此该数据集的统计结果对于</a:t>
            </a:r>
            <a:r>
              <a:rPr lang="en-US" altLang="zh-CN" dirty="0">
                <a:latin typeface="微软雅黑" panose="020B0503020204020204" pitchFamily="34" charset="-122"/>
                <a:ea typeface="微软雅黑" panose="020B0503020204020204" pitchFamily="34" charset="-122"/>
              </a:rPr>
              <a:t>Tmall.com</a:t>
            </a:r>
            <a:r>
              <a:rPr lang="zh-CN" altLang="en-US" dirty="0">
                <a:latin typeface="微软雅黑" panose="020B0503020204020204" pitchFamily="34" charset="-122"/>
                <a:ea typeface="微软雅黑" panose="020B0503020204020204" pitchFamily="34" charset="-122"/>
              </a:rPr>
              <a:t>的实际数据有一些偏差。但它不会影响解决方案的适用性。</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6BC047D0-4B3A-49A6-B112-FD311A813D0B}" type="slidenum">
              <a:rPr lang="zh-CN" altLang="en-US" smtClean="0"/>
              <a:t>6</a:t>
            </a:fld>
            <a:endParaRPr lang="zh-CN" altLang="en-US"/>
          </a:p>
        </p:txBody>
      </p:sp>
    </p:spTree>
    <p:extLst>
      <p:ext uri="{BB962C8B-B14F-4D97-AF65-F5344CB8AC3E}">
        <p14:creationId xmlns:p14="http://schemas.microsoft.com/office/powerpoint/2010/main" val="78553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步骤</a:t>
            </a:r>
            <a:r>
              <a:rPr lang="en-US" altLang="zh-CN" dirty="0"/>
              <a:t>1</a:t>
            </a:r>
            <a:r>
              <a:rPr lang="zh-CN" altLang="en-US" dirty="0"/>
              <a:t>：数据近</a:t>
            </a:r>
            <a:r>
              <a:rPr lang="en-US" altLang="zh-CN" dirty="0"/>
              <a:t>2G</a:t>
            </a:r>
            <a:r>
              <a:rPr lang="zh-CN" altLang="en-US" dirty="0"/>
              <a:t>。例如</a:t>
            </a:r>
            <a:r>
              <a:rPr lang="en-US" altLang="zh-CN" dirty="0"/>
              <a:t>: int64, </a:t>
            </a:r>
            <a:r>
              <a:rPr lang="zh-CN" altLang="en-US" dirty="0"/>
              <a:t>检查最小值是否存在负数，是则声明</a:t>
            </a:r>
            <a:r>
              <a:rPr lang="en-US" altLang="zh-CN" dirty="0"/>
              <a:t>signed</a:t>
            </a:r>
            <a:r>
              <a:rPr lang="zh-CN" altLang="en-US" dirty="0"/>
              <a:t>，否则声明</a:t>
            </a:r>
            <a:r>
              <a:rPr lang="en-US" altLang="zh-CN" dirty="0"/>
              <a:t>unsigned</a:t>
            </a:r>
            <a:r>
              <a:rPr lang="zh-CN" altLang="en-US" dirty="0"/>
              <a:t>，并转换更小的</a:t>
            </a:r>
            <a:r>
              <a:rPr lang="en-US" altLang="zh-CN" dirty="0"/>
              <a:t>int size</a:t>
            </a:r>
          </a:p>
          <a:p>
            <a:r>
              <a:rPr lang="zh-CN" altLang="en-US" dirty="0"/>
              <a:t>对于</a:t>
            </a:r>
            <a:r>
              <a:rPr lang="en-US" altLang="zh-CN" dirty="0"/>
              <a:t>object</a:t>
            </a:r>
            <a:r>
              <a:rPr lang="zh-CN" altLang="en-US" dirty="0"/>
              <a:t>类型，则会转换成</a:t>
            </a:r>
            <a:r>
              <a:rPr lang="en-US" altLang="zh-CN" dirty="0"/>
              <a:t>category</a:t>
            </a:r>
            <a:r>
              <a:rPr lang="zh-CN" altLang="en-US" dirty="0"/>
              <a:t>类型，占用内存率小。</a:t>
            </a:r>
            <a:endParaRPr lang="en-US" altLang="zh-CN" dirty="0"/>
          </a:p>
          <a:p>
            <a:r>
              <a:rPr lang="zh-CN" altLang="en-US" dirty="0"/>
              <a:t>步骤</a:t>
            </a:r>
            <a:r>
              <a:rPr lang="en-US" altLang="zh-CN" dirty="0"/>
              <a:t>2</a:t>
            </a:r>
            <a:r>
              <a:rPr lang="zh-CN" altLang="en-US" dirty="0"/>
              <a:t>：查看缺失值发现</a:t>
            </a:r>
            <a:r>
              <a:rPr lang="en-US" altLang="zh-CN" dirty="0" err="1"/>
              <a:t>brand_id</a:t>
            </a:r>
            <a:r>
              <a:rPr lang="zh-CN" altLang="en-US" dirty="0"/>
              <a:t>（品牌）有</a:t>
            </a:r>
            <a:r>
              <a:rPr lang="en-US" altLang="zh-CN" dirty="0"/>
              <a:t>91015</a:t>
            </a:r>
            <a:r>
              <a:rPr lang="zh-CN" altLang="en-US" dirty="0"/>
              <a:t>条缺失数据。</a:t>
            </a:r>
            <a:r>
              <a:rPr lang="en-US" altLang="zh-CN" dirty="0" err="1"/>
              <a:t>brand_id</a:t>
            </a:r>
            <a:r>
              <a:rPr lang="zh-CN" altLang="en-US" dirty="0"/>
              <a:t>使用所在</a:t>
            </a:r>
            <a:r>
              <a:rPr lang="en-US" altLang="zh-CN" dirty="0" err="1"/>
              <a:t>seller_id</a:t>
            </a:r>
            <a:r>
              <a:rPr lang="zh-CN" altLang="en-US" dirty="0"/>
              <a:t>对应的</a:t>
            </a:r>
            <a:r>
              <a:rPr lang="en-US" altLang="zh-CN" dirty="0" err="1"/>
              <a:t>brand_id</a:t>
            </a:r>
            <a:r>
              <a:rPr lang="zh-CN" altLang="en-US" dirty="0"/>
              <a:t>的众数填充</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BC047D0-4B3A-49A6-B112-FD311A813D0B}" type="slidenum">
              <a:rPr lang="zh-CN" altLang="en-US" smtClean="0"/>
              <a:t>8</a:t>
            </a:fld>
            <a:endParaRPr lang="zh-CN" altLang="en-US"/>
          </a:p>
        </p:txBody>
      </p:sp>
    </p:spTree>
    <p:extLst>
      <p:ext uri="{BB962C8B-B14F-4D97-AF65-F5344CB8AC3E}">
        <p14:creationId xmlns:p14="http://schemas.microsoft.com/office/powerpoint/2010/main" val="388408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  </a:t>
            </a:r>
            <a:r>
              <a:rPr lang="zh-CN" altLang="en-US" dirty="0"/>
              <a:t>年龄，性别</a:t>
            </a:r>
            <a:r>
              <a:rPr lang="en-US" altLang="zh-CN" dirty="0"/>
              <a:t>(</a:t>
            </a:r>
            <a:r>
              <a:rPr lang="zh-CN" altLang="en-US" dirty="0"/>
              <a:t>完成</a:t>
            </a:r>
            <a:r>
              <a:rPr lang="en-US" altLang="zh-CN" dirty="0"/>
              <a:t>)</a:t>
            </a:r>
          </a:p>
          <a:p>
            <a:r>
              <a:rPr lang="en-US" altLang="zh-CN" dirty="0"/>
              <a:t>###    -  </a:t>
            </a:r>
            <a:r>
              <a:rPr lang="zh-CN" altLang="en-US" dirty="0"/>
              <a:t>点击，加入购物车，购买，收藏的总次数</a:t>
            </a:r>
            <a:r>
              <a:rPr lang="en-US" altLang="zh-CN" dirty="0"/>
              <a:t>(</a:t>
            </a:r>
            <a:r>
              <a:rPr lang="zh-CN" altLang="en-US" dirty="0"/>
              <a:t>完成</a:t>
            </a:r>
            <a:r>
              <a:rPr lang="en-US" altLang="zh-CN" dirty="0"/>
              <a:t>) </a:t>
            </a:r>
          </a:p>
          <a:p>
            <a:r>
              <a:rPr lang="en-US" altLang="zh-CN" dirty="0"/>
              <a:t>###    -  </a:t>
            </a:r>
            <a:r>
              <a:rPr lang="zh-CN" altLang="en-US" dirty="0"/>
              <a:t>双十一之前，重复购买过的商家数量</a:t>
            </a:r>
            <a:r>
              <a:rPr lang="en-US" altLang="zh-CN" dirty="0"/>
              <a:t>(</a:t>
            </a:r>
            <a:r>
              <a:rPr lang="zh-CN" altLang="en-US" dirty="0"/>
              <a:t>完成</a:t>
            </a:r>
            <a:r>
              <a:rPr lang="en-US" altLang="zh-CN" dirty="0"/>
              <a:t>)</a:t>
            </a:r>
          </a:p>
          <a:p>
            <a:r>
              <a:rPr lang="en-US" altLang="zh-CN" dirty="0"/>
              <a:t>###    -  </a:t>
            </a:r>
            <a:r>
              <a:rPr lang="zh-CN" altLang="en-US" dirty="0"/>
              <a:t>用户六个月中做出行为的种类数量</a:t>
            </a:r>
            <a:r>
              <a:rPr lang="en-US" altLang="zh-CN" dirty="0"/>
              <a:t>,</a:t>
            </a:r>
            <a:r>
              <a:rPr lang="zh-CN" altLang="en-US" dirty="0"/>
              <a:t>商品数量</a:t>
            </a:r>
            <a:r>
              <a:rPr lang="en-US" altLang="zh-CN" dirty="0"/>
              <a:t>,</a:t>
            </a:r>
            <a:r>
              <a:rPr lang="zh-CN" altLang="en-US" dirty="0"/>
              <a:t>品牌数量</a:t>
            </a:r>
            <a:r>
              <a:rPr lang="en-US" altLang="zh-CN" dirty="0"/>
              <a:t>,</a:t>
            </a:r>
            <a:r>
              <a:rPr lang="zh-CN" altLang="en-US" dirty="0"/>
              <a:t>天数</a:t>
            </a:r>
            <a:r>
              <a:rPr lang="en-US" altLang="zh-CN" dirty="0"/>
              <a:t>(</a:t>
            </a:r>
            <a:r>
              <a:rPr lang="zh-CN" altLang="en-US" dirty="0"/>
              <a:t>完成</a:t>
            </a:r>
            <a:r>
              <a:rPr lang="en-US" altLang="zh-CN" dirty="0"/>
              <a:t>)</a:t>
            </a:r>
          </a:p>
          <a:p>
            <a:r>
              <a:rPr lang="en-US" altLang="zh-CN" dirty="0"/>
              <a:t>###    -  </a:t>
            </a:r>
            <a:r>
              <a:rPr lang="zh-CN" altLang="en-US" dirty="0"/>
              <a:t>点击购买转化率，加入购物车购买转化率，被收藏次数购买转化率</a:t>
            </a:r>
            <a:r>
              <a:rPr lang="en-US" altLang="zh-CN" dirty="0"/>
              <a:t>(</a:t>
            </a:r>
            <a:r>
              <a:rPr lang="zh-CN" altLang="en-US" dirty="0"/>
              <a:t>完成</a:t>
            </a:r>
            <a:r>
              <a:rPr lang="en-US" altLang="zh-CN" dirty="0"/>
              <a:t>)</a:t>
            </a:r>
          </a:p>
          <a:p>
            <a:r>
              <a:rPr lang="en-US" altLang="zh-CN" dirty="0"/>
              <a:t>### -----------------------------</a:t>
            </a:r>
          </a:p>
          <a:p>
            <a:r>
              <a:rPr lang="en-US" altLang="zh-CN" dirty="0"/>
              <a:t>###    -  </a:t>
            </a:r>
            <a:r>
              <a:rPr lang="zh-CN" altLang="en-US" dirty="0"/>
              <a:t>被点击，被加入购物车，被购买，被收藏次数</a:t>
            </a:r>
            <a:r>
              <a:rPr lang="en-US" altLang="zh-CN" dirty="0"/>
              <a:t>(</a:t>
            </a:r>
            <a:r>
              <a:rPr lang="zh-CN" altLang="en-US" dirty="0"/>
              <a:t>完成</a:t>
            </a:r>
            <a:r>
              <a:rPr lang="en-US" altLang="zh-CN" dirty="0"/>
              <a:t>--</a:t>
            </a:r>
            <a:r>
              <a:rPr lang="zh-CN" altLang="en-US" dirty="0"/>
              <a:t>相关性高</a:t>
            </a:r>
            <a:r>
              <a:rPr lang="en-US" altLang="zh-CN" dirty="0"/>
              <a:t>)</a:t>
            </a:r>
          </a:p>
          <a:p>
            <a:r>
              <a:rPr lang="en-US" altLang="zh-CN" dirty="0"/>
              <a:t>###    -  </a:t>
            </a:r>
            <a:r>
              <a:rPr lang="zh-CN" altLang="en-US" dirty="0"/>
              <a:t>商户被点击的人数，被加入购物车的人数，被购买的人数</a:t>
            </a:r>
            <a:r>
              <a:rPr lang="en-US" altLang="zh-CN" dirty="0"/>
              <a:t>(</a:t>
            </a:r>
            <a:r>
              <a:rPr lang="zh-CN" altLang="en-US" dirty="0"/>
              <a:t>完成</a:t>
            </a:r>
            <a:r>
              <a:rPr lang="en-US" altLang="zh-CN" dirty="0"/>
              <a:t>--</a:t>
            </a:r>
            <a:r>
              <a:rPr lang="zh-CN" altLang="en-US" dirty="0"/>
              <a:t>相关性高</a:t>
            </a:r>
            <a:r>
              <a:rPr lang="en-US" altLang="zh-CN" dirty="0"/>
              <a:t>)</a:t>
            </a:r>
          </a:p>
          <a:p>
            <a:r>
              <a:rPr lang="en-US" altLang="zh-CN" dirty="0"/>
              <a:t>###    -  </a:t>
            </a:r>
            <a:r>
              <a:rPr lang="zh-CN" altLang="en-US" dirty="0"/>
              <a:t>被点击购买转化率，被加入购物车购买转化率，被收藏次数购买转化率</a:t>
            </a:r>
            <a:r>
              <a:rPr lang="en-US" altLang="zh-CN" dirty="0"/>
              <a:t>(</a:t>
            </a:r>
            <a:r>
              <a:rPr lang="zh-CN" altLang="en-US" dirty="0"/>
              <a:t>完成</a:t>
            </a:r>
            <a:r>
              <a:rPr lang="en-US" altLang="zh-CN" dirty="0"/>
              <a:t>)</a:t>
            </a:r>
          </a:p>
          <a:p>
            <a:r>
              <a:rPr lang="en-US" altLang="zh-CN" dirty="0"/>
              <a:t>###    -  </a:t>
            </a:r>
            <a:r>
              <a:rPr lang="zh-CN" altLang="en-US" dirty="0"/>
              <a:t>商户商品，种类，品牌总数 </a:t>
            </a:r>
            <a:r>
              <a:rPr lang="en-US" altLang="zh-CN" dirty="0"/>
              <a:t>(</a:t>
            </a:r>
            <a:r>
              <a:rPr lang="zh-CN" altLang="en-US" dirty="0"/>
              <a:t>完成</a:t>
            </a:r>
            <a:r>
              <a:rPr lang="en-US" altLang="zh-CN" dirty="0"/>
              <a:t>)</a:t>
            </a:r>
          </a:p>
          <a:p>
            <a:r>
              <a:rPr lang="en-US" altLang="zh-CN" dirty="0"/>
              <a:t>###    -  </a:t>
            </a:r>
            <a:r>
              <a:rPr lang="zh-CN" altLang="en-US" dirty="0"/>
              <a:t>被收藏的人数</a:t>
            </a:r>
            <a:r>
              <a:rPr lang="en-US" altLang="zh-CN" dirty="0"/>
              <a:t>, </a:t>
            </a:r>
            <a:r>
              <a:rPr lang="zh-CN" altLang="en-US" dirty="0"/>
              <a:t>商户重复买家总数量</a:t>
            </a:r>
            <a:r>
              <a:rPr lang="en-US" altLang="zh-CN" dirty="0"/>
              <a:t>(</a:t>
            </a:r>
            <a:r>
              <a:rPr lang="zh-CN" altLang="en-US" dirty="0"/>
              <a:t>完成</a:t>
            </a:r>
            <a:r>
              <a:rPr lang="en-US" altLang="zh-CN" dirty="0"/>
              <a:t>)</a:t>
            </a:r>
          </a:p>
          <a:p>
            <a:r>
              <a:rPr lang="en-US" altLang="zh-CN" dirty="0"/>
              <a:t>### -----------------------------</a:t>
            </a:r>
          </a:p>
          <a:p>
            <a:r>
              <a:rPr lang="en-US" altLang="zh-CN" dirty="0"/>
              <a:t>###    -  </a:t>
            </a:r>
            <a:r>
              <a:rPr lang="zh-CN" altLang="en-US" dirty="0"/>
              <a:t>点击，加入购物车，购买，收藏的总次数</a:t>
            </a:r>
            <a:r>
              <a:rPr lang="en-US" altLang="zh-CN" dirty="0"/>
              <a:t>(</a:t>
            </a:r>
            <a:r>
              <a:rPr lang="zh-CN" altLang="en-US" dirty="0"/>
              <a:t>完成</a:t>
            </a:r>
            <a:r>
              <a:rPr lang="en-US" altLang="zh-CN" dirty="0"/>
              <a:t>) </a:t>
            </a:r>
          </a:p>
          <a:p>
            <a:r>
              <a:rPr lang="en-US" altLang="zh-CN" dirty="0"/>
              <a:t>###    -  </a:t>
            </a:r>
            <a:r>
              <a:rPr lang="zh-CN" altLang="en-US" dirty="0"/>
              <a:t>点击总天数</a:t>
            </a:r>
            <a:r>
              <a:rPr lang="en-US" altLang="zh-CN" dirty="0"/>
              <a:t>(</a:t>
            </a:r>
            <a:r>
              <a:rPr lang="zh-CN" altLang="en-US" dirty="0"/>
              <a:t>完成</a:t>
            </a:r>
            <a:r>
              <a:rPr lang="en-US" altLang="zh-CN" dirty="0"/>
              <a:t>) </a:t>
            </a:r>
          </a:p>
          <a:p>
            <a:r>
              <a:rPr lang="en-US" altLang="zh-CN" dirty="0"/>
              <a:t>###    -  </a:t>
            </a:r>
            <a:r>
              <a:rPr lang="zh-CN" altLang="en-US" dirty="0"/>
              <a:t>购买商品种类数量，点击商品种类数量</a:t>
            </a:r>
            <a:r>
              <a:rPr lang="en-US" altLang="zh-CN" dirty="0"/>
              <a:t>(</a:t>
            </a:r>
            <a:r>
              <a:rPr lang="zh-CN" altLang="en-US" dirty="0"/>
              <a:t>完成</a:t>
            </a:r>
            <a:r>
              <a:rPr lang="en-US" altLang="zh-CN" dirty="0"/>
              <a:t>)</a:t>
            </a:r>
          </a:p>
        </p:txBody>
      </p:sp>
      <p:sp>
        <p:nvSpPr>
          <p:cNvPr id="4" name="灯片编号占位符 3"/>
          <p:cNvSpPr>
            <a:spLocks noGrp="1"/>
          </p:cNvSpPr>
          <p:nvPr>
            <p:ph type="sldNum" sz="quarter" idx="5"/>
          </p:nvPr>
        </p:nvSpPr>
        <p:spPr/>
        <p:txBody>
          <a:bodyPr/>
          <a:lstStyle/>
          <a:p>
            <a:fld id="{6BC047D0-4B3A-49A6-B112-FD311A813D0B}" type="slidenum">
              <a:rPr lang="zh-CN" altLang="en-US" smtClean="0"/>
              <a:t>13</a:t>
            </a:fld>
            <a:endParaRPr lang="zh-CN" altLang="en-US"/>
          </a:p>
        </p:txBody>
      </p:sp>
    </p:spTree>
    <p:extLst>
      <p:ext uri="{BB962C8B-B14F-4D97-AF65-F5344CB8AC3E}">
        <p14:creationId xmlns:p14="http://schemas.microsoft.com/office/powerpoint/2010/main" val="234723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特征重要性排序</a:t>
            </a:r>
          </a:p>
        </p:txBody>
      </p:sp>
      <p:sp>
        <p:nvSpPr>
          <p:cNvPr id="4" name="灯片编号占位符 3"/>
          <p:cNvSpPr>
            <a:spLocks noGrp="1"/>
          </p:cNvSpPr>
          <p:nvPr>
            <p:ph type="sldNum" sz="quarter" idx="5"/>
          </p:nvPr>
        </p:nvSpPr>
        <p:spPr/>
        <p:txBody>
          <a:bodyPr/>
          <a:lstStyle/>
          <a:p>
            <a:fld id="{6BC047D0-4B3A-49A6-B112-FD311A813D0B}" type="slidenum">
              <a:rPr lang="zh-CN" altLang="en-US" smtClean="0"/>
              <a:t>14</a:t>
            </a:fld>
            <a:endParaRPr lang="zh-CN" altLang="en-US"/>
          </a:p>
        </p:txBody>
      </p:sp>
    </p:spTree>
    <p:extLst>
      <p:ext uri="{BB962C8B-B14F-4D97-AF65-F5344CB8AC3E}">
        <p14:creationId xmlns:p14="http://schemas.microsoft.com/office/powerpoint/2010/main" val="413333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提取完特征后，检查特征与特征之间的相关性，使用皮尔逊系数。绘制热点图。</a:t>
            </a:r>
          </a:p>
        </p:txBody>
      </p:sp>
      <p:sp>
        <p:nvSpPr>
          <p:cNvPr id="4" name="灯片编号占位符 3"/>
          <p:cNvSpPr>
            <a:spLocks noGrp="1"/>
          </p:cNvSpPr>
          <p:nvPr>
            <p:ph type="sldNum" sz="quarter" idx="5"/>
          </p:nvPr>
        </p:nvSpPr>
        <p:spPr/>
        <p:txBody>
          <a:bodyPr/>
          <a:lstStyle/>
          <a:p>
            <a:fld id="{6BC047D0-4B3A-49A6-B112-FD311A813D0B}" type="slidenum">
              <a:rPr lang="zh-CN" altLang="en-US" smtClean="0"/>
              <a:t>15</a:t>
            </a:fld>
            <a:endParaRPr lang="zh-CN" altLang="en-US"/>
          </a:p>
        </p:txBody>
      </p:sp>
    </p:spTree>
    <p:extLst>
      <p:ext uri="{BB962C8B-B14F-4D97-AF65-F5344CB8AC3E}">
        <p14:creationId xmlns:p14="http://schemas.microsoft.com/office/powerpoint/2010/main" val="3255842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遍历每个模型的预测结果，计算其与真实结果的</a:t>
            </a:r>
            <a:r>
              <a:rPr lang="en-US" altLang="zh-CN" dirty="0"/>
              <a:t>AUC</a:t>
            </a:r>
            <a:r>
              <a:rPr lang="zh-CN" altLang="en-US" dirty="0"/>
              <a:t>值</a:t>
            </a:r>
            <a:endParaRPr lang="en-US" altLang="zh-CN" dirty="0"/>
          </a:p>
          <a:p>
            <a:r>
              <a:rPr lang="en-US" altLang="zh-CN" dirty="0"/>
              <a:t>GBDT</a:t>
            </a:r>
            <a:r>
              <a:rPr lang="zh-CN" altLang="en-US" dirty="0"/>
              <a:t>：梯度提升决策树分类；</a:t>
            </a:r>
            <a:r>
              <a:rPr lang="en-US" altLang="zh-CN" dirty="0"/>
              <a:t>GBM</a:t>
            </a:r>
            <a:r>
              <a:rPr lang="zh-CN" altLang="en-US" dirty="0"/>
              <a:t>：梯度提升树算法，常用的集成学习算法</a:t>
            </a:r>
            <a:endParaRPr lang="en-US" altLang="zh-CN" dirty="0"/>
          </a:p>
          <a:p>
            <a:r>
              <a:rPr lang="zh-CN" altLang="en-US" dirty="0"/>
              <a:t>定义基模型，定义元模型（第二层架构）；训练基模型，根据训练好的基模型，输出每个模型的测试值；根据刚刚每个基模型的测试值，训练元模型；将元模型进行预测。</a:t>
            </a:r>
            <a:endParaRPr lang="en-US" altLang="zh-CN" dirty="0"/>
          </a:p>
          <a:p>
            <a:r>
              <a:rPr lang="en-US" altLang="zh-CN" dirty="0"/>
              <a:t>GBM</a:t>
            </a:r>
            <a:r>
              <a:rPr lang="zh-CN" altLang="en-US" dirty="0"/>
              <a:t>全称为</a:t>
            </a:r>
            <a:r>
              <a:rPr lang="en-US" altLang="zh-CN" dirty="0"/>
              <a:t>Gradient Boosting Machine</a:t>
            </a:r>
            <a:r>
              <a:rPr lang="zh-CN" altLang="en-US" dirty="0"/>
              <a:t>，是</a:t>
            </a:r>
            <a:r>
              <a:rPr lang="en-US" altLang="zh-CN" dirty="0"/>
              <a:t>Boosting</a:t>
            </a:r>
            <a:r>
              <a:rPr lang="zh-CN" altLang="en-US" dirty="0"/>
              <a:t>算法的一种。</a:t>
            </a:r>
            <a:r>
              <a:rPr lang="en-US" altLang="zh-CN" dirty="0"/>
              <a:t>Boosting</a:t>
            </a:r>
            <a:r>
              <a:rPr lang="zh-CN" altLang="en-US" dirty="0"/>
              <a:t>算法详见</a:t>
            </a:r>
            <a:r>
              <a:rPr lang="en-US" altLang="zh-CN" dirty="0"/>
              <a:t>《</a:t>
            </a:r>
            <a:r>
              <a:rPr lang="zh-CN" altLang="en-US" dirty="0"/>
              <a:t>集成算法系列之初识</a:t>
            </a:r>
            <a:r>
              <a:rPr lang="en-US" altLang="zh-CN" dirty="0"/>
              <a:t>》</a:t>
            </a:r>
            <a:r>
              <a:rPr lang="zh-CN" altLang="en-US" dirty="0"/>
              <a:t>。</a:t>
            </a:r>
            <a:r>
              <a:rPr lang="en-US" altLang="zh-CN" dirty="0"/>
              <a:t>GBM</a:t>
            </a:r>
            <a:r>
              <a:rPr lang="zh-CN" altLang="en-US" dirty="0"/>
              <a:t>主要思想是基于之前建立的基学习器的损失函数的梯度下降方向来建立下一个新的基学习器，目的就是希望通过集成这些基学习器使得模型总体的损失函数不断下降，模型不断改进。</a:t>
            </a:r>
            <a:endParaRPr lang="en-US" altLang="zh-CN" dirty="0"/>
          </a:p>
          <a:p>
            <a:r>
              <a:rPr lang="en-US" altLang="zh-CN" dirty="0"/>
              <a:t>GBM</a:t>
            </a:r>
            <a:r>
              <a:rPr lang="zh-CN" altLang="en-US" dirty="0"/>
              <a:t>（提升器）算法，又名</a:t>
            </a:r>
            <a:r>
              <a:rPr lang="en-US" altLang="zh-CN" dirty="0"/>
              <a:t>GBDT</a:t>
            </a:r>
            <a:r>
              <a:rPr lang="zh-CN" altLang="en-US" dirty="0"/>
              <a:t>，是基于梯度下降算法得到提升树模型。</a:t>
            </a:r>
          </a:p>
        </p:txBody>
      </p:sp>
      <p:sp>
        <p:nvSpPr>
          <p:cNvPr id="4" name="灯片编号占位符 3"/>
          <p:cNvSpPr>
            <a:spLocks noGrp="1"/>
          </p:cNvSpPr>
          <p:nvPr>
            <p:ph type="sldNum" sz="quarter" idx="5"/>
          </p:nvPr>
        </p:nvSpPr>
        <p:spPr/>
        <p:txBody>
          <a:bodyPr/>
          <a:lstStyle/>
          <a:p>
            <a:fld id="{6BC047D0-4B3A-49A6-B112-FD311A813D0B}" type="slidenum">
              <a:rPr lang="zh-CN" altLang="en-US" smtClean="0"/>
              <a:t>17</a:t>
            </a:fld>
            <a:endParaRPr lang="zh-CN" altLang="en-US"/>
          </a:p>
        </p:txBody>
      </p:sp>
    </p:spTree>
    <p:extLst>
      <p:ext uri="{BB962C8B-B14F-4D97-AF65-F5344CB8AC3E}">
        <p14:creationId xmlns:p14="http://schemas.microsoft.com/office/powerpoint/2010/main" val="153421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C047D0-4B3A-49A6-B112-FD311A813D0B}" type="slidenum">
              <a:rPr lang="zh-CN" altLang="en-US" smtClean="0"/>
              <a:t>21</a:t>
            </a:fld>
            <a:endParaRPr lang="zh-CN" altLang="en-US"/>
          </a:p>
        </p:txBody>
      </p:sp>
    </p:spTree>
    <p:extLst>
      <p:ext uri="{BB962C8B-B14F-4D97-AF65-F5344CB8AC3E}">
        <p14:creationId xmlns:p14="http://schemas.microsoft.com/office/powerpoint/2010/main" val="111540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2018/11/27</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746639" y="2680788"/>
            <a:ext cx="4698723"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数据挖掘课程汇报</a:t>
            </a:r>
          </a:p>
        </p:txBody>
      </p:sp>
      <p:sp>
        <p:nvSpPr>
          <p:cNvPr id="13" name="文本框 12"/>
          <p:cNvSpPr txBox="1"/>
          <p:nvPr/>
        </p:nvSpPr>
        <p:spPr>
          <a:xfrm>
            <a:off x="4176659" y="3363562"/>
            <a:ext cx="3838680" cy="523220"/>
          </a:xfrm>
          <a:prstGeom prst="rect">
            <a:avLst/>
          </a:prstGeom>
          <a:noFill/>
        </p:spPr>
        <p:txBody>
          <a:bodyPr wrap="none" rtlCol="0">
            <a:spAutoFit/>
          </a:bodyPr>
          <a:lstStyle/>
          <a:p>
            <a:r>
              <a:rPr lang="en-US" altLang="zh-CN" sz="2800" dirty="0">
                <a:solidFill>
                  <a:schemeClr val="bg1"/>
                </a:solidFill>
              </a:rPr>
              <a:t>Repeat Buyers Prediction</a:t>
            </a:r>
          </a:p>
        </p:txBody>
      </p:sp>
      <p:sp>
        <p:nvSpPr>
          <p:cNvPr id="20" name="文本框 19"/>
          <p:cNvSpPr txBox="1"/>
          <p:nvPr/>
        </p:nvSpPr>
        <p:spPr>
          <a:xfrm>
            <a:off x="5105985" y="5574873"/>
            <a:ext cx="1980029"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报告人：杨凯晶</a:t>
            </a:r>
          </a:p>
        </p:txBody>
      </p:sp>
      <p:sp>
        <p:nvSpPr>
          <p:cNvPr id="21" name="文本框 20"/>
          <p:cNvSpPr txBox="1"/>
          <p:nvPr/>
        </p:nvSpPr>
        <p:spPr>
          <a:xfrm>
            <a:off x="5016219" y="5974983"/>
            <a:ext cx="2159566" cy="400110"/>
          </a:xfrm>
          <a:prstGeom prst="rect">
            <a:avLst/>
          </a:prstGeom>
          <a:noFill/>
        </p:spPr>
        <p:txBody>
          <a:bodyPr wrap="non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2018</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27</a:t>
            </a:r>
            <a:r>
              <a:rPr lang="zh-CN" altLang="en-US" sz="2000" dirty="0">
                <a:solidFill>
                  <a:schemeClr val="bg1"/>
                </a:solidFill>
                <a:latin typeface="微软雅黑" panose="020B0503020204020204" pitchFamily="34" charset="-122"/>
                <a:ea typeface="微软雅黑" panose="020B0503020204020204" pitchFamily="34" charset="-122"/>
              </a:rPr>
              <a:t>日</a:t>
            </a: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数据处理</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 y="1253669"/>
            <a:ext cx="3200400"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544345" y="2161349"/>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数据可视化</a:t>
            </a:r>
            <a:endParaRPr lang="en-US" altLang="zh-CN" sz="2000" b="1" kern="0" dirty="0">
              <a:solidFill>
                <a:schemeClr val="bg1"/>
              </a:solidFill>
              <a:ea typeface="微软雅黑" charset="0"/>
            </a:endParaRPr>
          </a:p>
        </p:txBody>
      </p:sp>
      <p:sp>
        <p:nvSpPr>
          <p:cNvPr id="18" name="矩形 17"/>
          <p:cNvSpPr/>
          <p:nvPr/>
        </p:nvSpPr>
        <p:spPr>
          <a:xfrm>
            <a:off x="191111" y="2914804"/>
            <a:ext cx="2455573" cy="2305888"/>
          </a:xfrm>
          <a:prstGeom prst="rect">
            <a:avLst/>
          </a:prstGeom>
        </p:spPr>
        <p:txBody>
          <a:bodyPr wrap="square">
            <a:spAutoFit/>
          </a:bodyPr>
          <a:lstStyle/>
          <a:p>
            <a:pPr algn="just" defTabSz="1219170">
              <a:lnSpc>
                <a:spcPct val="130000"/>
              </a:lnSpc>
              <a:defRPr/>
            </a:pPr>
            <a:r>
              <a:rPr lang="zh-CN" altLang="en-US" sz="1600" kern="0" dirty="0">
                <a:solidFill>
                  <a:schemeClr val="bg1"/>
                </a:solidFill>
                <a:ea typeface="微软雅黑" charset="0"/>
              </a:rPr>
              <a:t>读取用户信息数据，并与训练集数据进行合并；</a:t>
            </a:r>
            <a:endParaRPr lang="en-US" altLang="zh-CN" sz="1600" kern="0" dirty="0">
              <a:solidFill>
                <a:schemeClr val="bg1"/>
              </a:solidFill>
              <a:ea typeface="微软雅黑" charset="0"/>
            </a:endParaRPr>
          </a:p>
          <a:p>
            <a:pPr algn="just" defTabSz="1219170">
              <a:lnSpc>
                <a:spcPct val="130000"/>
              </a:lnSpc>
              <a:defRPr/>
            </a:pPr>
            <a:r>
              <a:rPr lang="zh-CN" altLang="en-US" sz="1600" kern="0" dirty="0">
                <a:solidFill>
                  <a:schemeClr val="bg1"/>
                </a:solidFill>
                <a:ea typeface="微软雅黑" charset="0"/>
              </a:rPr>
              <a:t>展示正负样本与用户性别的比例；</a:t>
            </a:r>
            <a:endParaRPr lang="en-US" altLang="zh-CN" sz="1600" kern="0" dirty="0">
              <a:solidFill>
                <a:schemeClr val="bg1"/>
              </a:solidFill>
              <a:ea typeface="微软雅黑" charset="0"/>
            </a:endParaRPr>
          </a:p>
          <a:p>
            <a:pPr algn="just" defTabSz="1219170">
              <a:lnSpc>
                <a:spcPct val="130000"/>
              </a:lnSpc>
              <a:defRPr/>
            </a:pPr>
            <a:r>
              <a:rPr lang="zh-CN" altLang="en-US" sz="1600" kern="0" dirty="0">
                <a:solidFill>
                  <a:schemeClr val="bg1"/>
                </a:solidFill>
                <a:ea typeface="微软雅黑" charset="0"/>
              </a:rPr>
              <a:t>顾客性别</a:t>
            </a:r>
            <a:r>
              <a:rPr lang="en-US" altLang="zh-CN" sz="1600" kern="0" dirty="0">
                <a:solidFill>
                  <a:schemeClr val="bg1"/>
                </a:solidFill>
                <a:ea typeface="微软雅黑" charset="0"/>
              </a:rPr>
              <a:t>: 0 </a:t>
            </a:r>
            <a:r>
              <a:rPr lang="zh-CN" altLang="en-US" sz="1600" kern="0" dirty="0">
                <a:solidFill>
                  <a:schemeClr val="bg1"/>
                </a:solidFill>
                <a:ea typeface="微软雅黑" charset="0"/>
              </a:rPr>
              <a:t>表示女性</a:t>
            </a:r>
            <a:r>
              <a:rPr lang="en-US" altLang="zh-CN" sz="1600" kern="0" dirty="0">
                <a:solidFill>
                  <a:schemeClr val="bg1"/>
                </a:solidFill>
                <a:ea typeface="微软雅黑" charset="0"/>
              </a:rPr>
              <a:t>, 1 </a:t>
            </a:r>
            <a:r>
              <a:rPr lang="zh-CN" altLang="en-US" sz="1600" kern="0" dirty="0">
                <a:solidFill>
                  <a:schemeClr val="bg1"/>
                </a:solidFill>
                <a:ea typeface="微软雅黑" charset="0"/>
              </a:rPr>
              <a:t>表示男性</a:t>
            </a:r>
            <a:r>
              <a:rPr lang="en-US" altLang="zh-CN" sz="1600" kern="0" dirty="0">
                <a:solidFill>
                  <a:schemeClr val="bg1"/>
                </a:solidFill>
                <a:ea typeface="微软雅黑" charset="0"/>
              </a:rPr>
              <a:t>, 2 and NULL </a:t>
            </a:r>
            <a:r>
              <a:rPr lang="zh-CN" altLang="en-US" sz="1600" kern="0" dirty="0">
                <a:solidFill>
                  <a:schemeClr val="bg1"/>
                </a:solidFill>
                <a:ea typeface="微软雅黑" charset="0"/>
              </a:rPr>
              <a:t>表示未知</a:t>
            </a:r>
            <a:r>
              <a:rPr lang="en-US" altLang="zh-CN" sz="1600" kern="0" dirty="0">
                <a:solidFill>
                  <a:schemeClr val="bg1"/>
                </a:solidFill>
                <a:ea typeface="微软雅黑" charset="0"/>
              </a:rPr>
              <a:t>.</a:t>
            </a:r>
          </a:p>
        </p:txBody>
      </p:sp>
      <p:cxnSp>
        <p:nvCxnSpPr>
          <p:cNvPr id="20" name="直接连接符 19"/>
          <p:cNvCxnSpPr/>
          <p:nvPr/>
        </p:nvCxnSpPr>
        <p:spPr>
          <a:xfrm>
            <a:off x="356920" y="2561459"/>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2806C71-6B61-430D-A8DE-86CD6933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793" y="1215647"/>
            <a:ext cx="9176408" cy="4728308"/>
          </a:xfrm>
          <a:prstGeom prst="rect">
            <a:avLst/>
          </a:prstGeom>
        </p:spPr>
      </p:pic>
    </p:spTree>
    <p:extLst>
      <p:ext uri="{BB962C8B-B14F-4D97-AF65-F5344CB8AC3E}">
        <p14:creationId xmlns:p14="http://schemas.microsoft.com/office/powerpoint/2010/main" val="40495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数据处理</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 y="1253669"/>
            <a:ext cx="3200400"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702288" y="2160749"/>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数据可视化</a:t>
            </a:r>
            <a:endParaRPr lang="en-US" altLang="zh-CN" sz="2000" b="1" kern="0" dirty="0">
              <a:solidFill>
                <a:schemeClr val="bg1"/>
              </a:solidFill>
              <a:ea typeface="微软雅黑" charset="0"/>
            </a:endParaRPr>
          </a:p>
        </p:txBody>
      </p:sp>
      <p:sp>
        <p:nvSpPr>
          <p:cNvPr id="18" name="矩形 17"/>
          <p:cNvSpPr/>
          <p:nvPr/>
        </p:nvSpPr>
        <p:spPr>
          <a:xfrm>
            <a:off x="332673" y="2846615"/>
            <a:ext cx="2414922" cy="2947217"/>
          </a:xfrm>
          <a:prstGeom prst="rect">
            <a:avLst/>
          </a:prstGeom>
        </p:spPr>
        <p:txBody>
          <a:bodyPr wrap="square">
            <a:spAutoFit/>
          </a:bodyPr>
          <a:lstStyle/>
          <a:p>
            <a:pPr algn="just" defTabSz="1219170">
              <a:lnSpc>
                <a:spcPct val="130000"/>
              </a:lnSpc>
              <a:defRPr/>
            </a:pPr>
            <a:r>
              <a:rPr lang="zh-CN" altLang="en-US" sz="1600" kern="0" dirty="0">
                <a:solidFill>
                  <a:schemeClr val="bg1"/>
                </a:solidFill>
                <a:ea typeface="微软雅黑" charset="0"/>
              </a:rPr>
              <a:t>展示正负样本与用户年龄段的比例；</a:t>
            </a:r>
            <a:endParaRPr lang="en-US" altLang="zh-CN" sz="1600" kern="0" dirty="0">
              <a:solidFill>
                <a:schemeClr val="bg1"/>
              </a:solidFill>
              <a:ea typeface="微软雅黑" charset="0"/>
            </a:endParaRPr>
          </a:p>
          <a:p>
            <a:pPr algn="just" defTabSz="1219170">
              <a:lnSpc>
                <a:spcPct val="130000"/>
              </a:lnSpc>
              <a:defRPr/>
            </a:pPr>
            <a:r>
              <a:rPr lang="zh-CN" altLang="en-US" sz="1600" kern="0" dirty="0">
                <a:solidFill>
                  <a:schemeClr val="bg1"/>
                </a:solidFill>
                <a:ea typeface="微软雅黑" charset="0"/>
              </a:rPr>
              <a:t>顾客年龄范围</a:t>
            </a:r>
            <a:r>
              <a:rPr lang="en-US" altLang="zh-CN" sz="1600" kern="0" dirty="0">
                <a:solidFill>
                  <a:schemeClr val="bg1"/>
                </a:solidFill>
                <a:ea typeface="微软雅黑" charset="0"/>
              </a:rPr>
              <a:t>: 1 </a:t>
            </a:r>
            <a:r>
              <a:rPr lang="zh-CN" altLang="en-US" sz="1600" kern="0" dirty="0">
                <a:solidFill>
                  <a:schemeClr val="bg1"/>
                </a:solidFill>
                <a:ea typeface="微软雅黑" charset="0"/>
              </a:rPr>
              <a:t>表示</a:t>
            </a:r>
            <a:r>
              <a:rPr lang="en-US" altLang="zh-CN" sz="1600" kern="0" dirty="0">
                <a:solidFill>
                  <a:schemeClr val="bg1"/>
                </a:solidFill>
                <a:ea typeface="微软雅黑" charset="0"/>
              </a:rPr>
              <a:t>&lt;18; 2 </a:t>
            </a:r>
            <a:r>
              <a:rPr lang="zh-CN" altLang="en-US" sz="1600" kern="0" dirty="0">
                <a:solidFill>
                  <a:schemeClr val="bg1"/>
                </a:solidFill>
                <a:ea typeface="微软雅黑" charset="0"/>
              </a:rPr>
              <a:t>表示 </a:t>
            </a:r>
            <a:r>
              <a:rPr lang="en-US" altLang="zh-CN" sz="1600" kern="0" dirty="0">
                <a:solidFill>
                  <a:schemeClr val="bg1"/>
                </a:solidFill>
                <a:ea typeface="微软雅黑" charset="0"/>
              </a:rPr>
              <a:t>[18,24]; 3 </a:t>
            </a:r>
            <a:r>
              <a:rPr lang="zh-CN" altLang="en-US" sz="1600" kern="0" dirty="0">
                <a:solidFill>
                  <a:schemeClr val="bg1"/>
                </a:solidFill>
                <a:ea typeface="微软雅黑" charset="0"/>
              </a:rPr>
              <a:t>表示</a:t>
            </a:r>
            <a:r>
              <a:rPr lang="en-US" altLang="zh-CN" sz="1600" kern="0" dirty="0">
                <a:solidFill>
                  <a:schemeClr val="bg1"/>
                </a:solidFill>
                <a:ea typeface="微软雅黑" charset="0"/>
              </a:rPr>
              <a:t>[25,29]; 4 </a:t>
            </a:r>
            <a:r>
              <a:rPr lang="zh-CN" altLang="en-US" sz="1600" kern="0" dirty="0">
                <a:solidFill>
                  <a:schemeClr val="bg1"/>
                </a:solidFill>
                <a:ea typeface="微软雅黑" charset="0"/>
              </a:rPr>
              <a:t>表示</a:t>
            </a:r>
            <a:r>
              <a:rPr lang="en-US" altLang="zh-CN" sz="1600" kern="0" dirty="0">
                <a:solidFill>
                  <a:schemeClr val="bg1"/>
                </a:solidFill>
                <a:ea typeface="微软雅黑" charset="0"/>
              </a:rPr>
              <a:t>[30,34]; 5 </a:t>
            </a:r>
            <a:r>
              <a:rPr lang="zh-CN" altLang="en-US" sz="1600" kern="0" dirty="0">
                <a:solidFill>
                  <a:schemeClr val="bg1"/>
                </a:solidFill>
                <a:ea typeface="微软雅黑" charset="0"/>
              </a:rPr>
              <a:t>表示 </a:t>
            </a:r>
            <a:r>
              <a:rPr lang="en-US" altLang="zh-CN" sz="1600" kern="0" dirty="0">
                <a:solidFill>
                  <a:schemeClr val="bg1"/>
                </a:solidFill>
                <a:ea typeface="微软雅黑" charset="0"/>
              </a:rPr>
              <a:t>[35,39]; 6 </a:t>
            </a:r>
            <a:r>
              <a:rPr lang="zh-CN" altLang="en-US" sz="1600" kern="0" dirty="0">
                <a:solidFill>
                  <a:schemeClr val="bg1"/>
                </a:solidFill>
                <a:ea typeface="微软雅黑" charset="0"/>
              </a:rPr>
              <a:t>表示 </a:t>
            </a:r>
            <a:r>
              <a:rPr lang="en-US" altLang="zh-CN" sz="1600" kern="0" dirty="0">
                <a:solidFill>
                  <a:schemeClr val="bg1"/>
                </a:solidFill>
                <a:ea typeface="微软雅黑" charset="0"/>
              </a:rPr>
              <a:t>[40,49]; 7 and 8 </a:t>
            </a:r>
            <a:r>
              <a:rPr lang="zh-CN" altLang="en-US" sz="1600" kern="0" dirty="0">
                <a:solidFill>
                  <a:schemeClr val="bg1"/>
                </a:solidFill>
                <a:ea typeface="微软雅黑" charset="0"/>
              </a:rPr>
              <a:t>表示</a:t>
            </a:r>
            <a:r>
              <a:rPr lang="en-US" altLang="zh-CN" sz="1600" kern="0" dirty="0">
                <a:solidFill>
                  <a:schemeClr val="bg1"/>
                </a:solidFill>
                <a:ea typeface="微软雅黑" charset="0"/>
              </a:rPr>
              <a:t>&gt;= 50;</a:t>
            </a:r>
            <a:br>
              <a:rPr lang="en-US" altLang="zh-CN" sz="1600" kern="0" dirty="0">
                <a:solidFill>
                  <a:schemeClr val="bg1"/>
                </a:solidFill>
                <a:ea typeface="微软雅黑" charset="0"/>
              </a:rPr>
            </a:br>
            <a:r>
              <a:rPr lang="en-US" altLang="zh-CN" sz="1600" kern="0" dirty="0">
                <a:solidFill>
                  <a:schemeClr val="bg1"/>
                </a:solidFill>
                <a:ea typeface="微软雅黑" charset="0"/>
              </a:rPr>
              <a:t>0 and NULL </a:t>
            </a:r>
            <a:r>
              <a:rPr lang="zh-CN" altLang="en-US" sz="1600" kern="0" dirty="0">
                <a:solidFill>
                  <a:schemeClr val="bg1"/>
                </a:solidFill>
                <a:ea typeface="微软雅黑" charset="0"/>
              </a:rPr>
              <a:t>表示未知</a:t>
            </a:r>
            <a:endParaRPr lang="en-US" altLang="zh-CN" sz="1600" kern="0" dirty="0">
              <a:solidFill>
                <a:schemeClr val="bg1"/>
              </a:solidFill>
              <a:ea typeface="微软雅黑" charset="0"/>
            </a:endParaRPr>
          </a:p>
          <a:p>
            <a:pPr algn="ctr" defTabSz="1219170">
              <a:lnSpc>
                <a:spcPct val="130000"/>
              </a:lnSpc>
              <a:defRPr/>
            </a:pPr>
            <a:endParaRPr lang="en-US" altLang="zh-CN" sz="1600" kern="0" dirty="0">
              <a:solidFill>
                <a:schemeClr val="bg1"/>
              </a:solidFill>
              <a:ea typeface="微软雅黑" charset="0"/>
            </a:endParaRPr>
          </a:p>
        </p:txBody>
      </p:sp>
      <p:cxnSp>
        <p:nvCxnSpPr>
          <p:cNvPr id="20" name="直接连接符 19"/>
          <p:cNvCxnSpPr/>
          <p:nvPr/>
        </p:nvCxnSpPr>
        <p:spPr>
          <a:xfrm>
            <a:off x="544345" y="2537776"/>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612A405-8C44-486C-8F43-6D9C9B81F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738" y="1034814"/>
            <a:ext cx="8915462" cy="5026037"/>
          </a:xfrm>
          <a:prstGeom prst="rect">
            <a:avLst/>
          </a:prstGeom>
        </p:spPr>
      </p:pic>
    </p:spTree>
    <p:extLst>
      <p:ext uri="{BB962C8B-B14F-4D97-AF65-F5344CB8AC3E}">
        <p14:creationId xmlns:p14="http://schemas.microsoft.com/office/powerpoint/2010/main" val="377843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0"/>
            <a:ext cx="2788538" cy="723572"/>
            <a:chOff x="4647692" y="4088617"/>
            <a:chExt cx="2788538" cy="723572"/>
          </a:xfrm>
        </p:grpSpPr>
        <p:sp>
          <p:nvSpPr>
            <p:cNvPr id="16" name="矩形 15"/>
            <p:cNvSpPr/>
            <p:nvPr/>
          </p:nvSpPr>
          <p:spPr>
            <a:xfrm>
              <a:off x="5517158" y="408861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特征提取</a:t>
              </a:r>
            </a:p>
          </p:txBody>
        </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04</a:t>
                </a:r>
              </a:p>
            </p:txBody>
          </p:sp>
        </p:grpSp>
      </p:grpSp>
    </p:spTree>
    <p:extLst>
      <p:ext uri="{BB962C8B-B14F-4D97-AF65-F5344CB8AC3E}">
        <p14:creationId xmlns:p14="http://schemas.microsoft.com/office/powerpoint/2010/main" val="53881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特征提取</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rot="5400000">
            <a:off x="-296099" y="3427928"/>
            <a:ext cx="3708000" cy="2143"/>
          </a:xfrm>
          <a:prstGeom prst="straightConnector1">
            <a:avLst/>
          </a:prstGeom>
          <a:noFill/>
          <a:ln w="19050" cap="flat" cmpd="sng" algn="ctr">
            <a:solidFill>
              <a:schemeClr val="bg2">
                <a:lumMod val="25000"/>
              </a:schemeClr>
            </a:solidFill>
            <a:prstDash val="solid"/>
            <a:headEnd type="oval"/>
            <a:tailEnd type="oval"/>
          </a:ln>
          <a:effectLst/>
        </p:spPr>
      </p:cxnSp>
      <p:grpSp>
        <p:nvGrpSpPr>
          <p:cNvPr id="8" name="组合 7"/>
          <p:cNvGrpSpPr/>
          <p:nvPr/>
        </p:nvGrpSpPr>
        <p:grpSpPr>
          <a:xfrm>
            <a:off x="1346617" y="1774958"/>
            <a:ext cx="9439834" cy="911976"/>
            <a:chOff x="893669" y="1649829"/>
            <a:chExt cx="9439834" cy="911976"/>
          </a:xfrm>
        </p:grpSpPr>
        <p:sp>
          <p:nvSpPr>
            <p:cNvPr id="52" name="Rectangle 1"/>
            <p:cNvSpPr>
              <a:spLocks noChangeArrowheads="1"/>
            </p:cNvSpPr>
            <p:nvPr/>
          </p:nvSpPr>
          <p:spPr bwMode="auto">
            <a:xfrm>
              <a:off x="1248901" y="1920410"/>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sz="1800" dirty="0">
                  <a:latin typeface="微软雅黑" pitchFamily="34" charset="-122"/>
                  <a:ea typeface="微软雅黑" pitchFamily="34" charset="-122"/>
                  <a:cs typeface="Times New Roman" pitchFamily="18" charset="0"/>
                </a:rPr>
                <a:t>基于用户的特征</a:t>
              </a:r>
              <a:endParaRPr lang="zh-CN" altLang="en-US" sz="1800" dirty="0">
                <a:latin typeface="微软雅黑" pitchFamily="34" charset="-122"/>
                <a:ea typeface="微软雅黑" pitchFamily="34" charset="-122"/>
              </a:endParaRPr>
            </a:p>
          </p:txBody>
        </p:sp>
        <p:sp>
          <p:nvSpPr>
            <p:cNvPr id="53" name="椭圆 52"/>
            <p:cNvSpPr/>
            <p:nvPr/>
          </p:nvSpPr>
          <p:spPr>
            <a:xfrm>
              <a:off x="893669" y="1890709"/>
              <a:ext cx="428628" cy="428628"/>
            </a:xfrm>
            <a:prstGeom prst="ellipse">
              <a:avLst/>
            </a:prstGeom>
            <a:solidFill>
              <a:sysClr val="window" lastClr="FFFFFF"/>
            </a:solidFill>
            <a:ln w="25400" cap="flat" cmpd="sng" algn="ctr">
              <a:solidFill>
                <a:schemeClr val="accent2"/>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effectLst/>
                  <a:uLnTx/>
                  <a:uFillTx/>
                  <a:latin typeface="微软雅黑" pitchFamily="34" charset="-122"/>
                  <a:ea typeface="微软雅黑" pitchFamily="34" charset="-122"/>
                </a:rPr>
                <a:t>1</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63" name="直接连接符 62"/>
            <p:cNvCxnSpPr>
              <a:cxnSpLocks/>
            </p:cNvCxnSpPr>
            <p:nvPr/>
          </p:nvCxnSpPr>
          <p:spPr>
            <a:xfrm>
              <a:off x="2949819" y="2106611"/>
              <a:ext cx="1311454" cy="0"/>
            </a:xfrm>
            <a:prstGeom prst="line">
              <a:avLst/>
            </a:prstGeom>
            <a:noFill/>
            <a:ln w="6350" cap="flat" cmpd="sng" algn="ctr">
              <a:solidFill>
                <a:schemeClr val="accent2"/>
              </a:solidFill>
              <a:prstDash val="solid"/>
            </a:ln>
            <a:effectLst/>
          </p:spPr>
        </p:cxnSp>
        <p:sp>
          <p:nvSpPr>
            <p:cNvPr id="64" name="矩形 63"/>
            <p:cNvSpPr/>
            <p:nvPr/>
          </p:nvSpPr>
          <p:spPr>
            <a:xfrm>
              <a:off x="4261273" y="1649829"/>
              <a:ext cx="6072230" cy="911976"/>
            </a:xfrm>
            <a:prstGeom prst="rect">
              <a:avLst/>
            </a:prstGeom>
            <a:solidFill>
              <a:schemeClr val="bg1"/>
            </a:solidFill>
            <a:ln w="635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62" name="TextBox 20"/>
            <p:cNvSpPr txBox="1"/>
            <p:nvPr/>
          </p:nvSpPr>
          <p:spPr>
            <a:xfrm>
              <a:off x="4404149" y="1872384"/>
              <a:ext cx="5786478" cy="417358"/>
            </a:xfrm>
            <a:prstGeom prst="rect">
              <a:avLst/>
            </a:prstGeom>
            <a:noFill/>
          </p:spPr>
          <p:txBody>
            <a:bodyPr wrap="square" rtlCol="0">
              <a:spAutoFit/>
            </a:bodyPr>
            <a:lstStyle/>
            <a:p>
              <a:pPr lvl="0">
                <a:lnSpc>
                  <a:spcPct val="130000"/>
                </a:lnSpc>
                <a:defRPr/>
              </a:pPr>
              <a:r>
                <a:rPr lang="zh-CN" altLang="en-US" kern="0" dirty="0">
                  <a:latin typeface="微软雅黑" pitchFamily="34" charset="-122"/>
                  <a:ea typeface="微软雅黑" pitchFamily="34" charset="-122"/>
                </a:rPr>
                <a:t>分析用户自身的偏好及购物习惯</a:t>
              </a:r>
            </a:p>
          </p:txBody>
        </p:sp>
      </p:grpSp>
      <p:grpSp>
        <p:nvGrpSpPr>
          <p:cNvPr id="9" name="组合 8"/>
          <p:cNvGrpSpPr/>
          <p:nvPr/>
        </p:nvGrpSpPr>
        <p:grpSpPr>
          <a:xfrm>
            <a:off x="1334111" y="3080063"/>
            <a:ext cx="9452340" cy="837560"/>
            <a:chOff x="881163" y="3016999"/>
            <a:chExt cx="9452340" cy="837560"/>
          </a:xfrm>
        </p:grpSpPr>
        <p:sp>
          <p:nvSpPr>
            <p:cNvPr id="55" name="椭圆 54"/>
            <p:cNvSpPr/>
            <p:nvPr/>
          </p:nvSpPr>
          <p:spPr>
            <a:xfrm>
              <a:off x="881163" y="3191817"/>
              <a:ext cx="428628" cy="428628"/>
            </a:xfrm>
            <a:prstGeom prst="ellipse">
              <a:avLst/>
            </a:prstGeom>
            <a:solidFill>
              <a:sysClr val="window" lastClr="FFFFFF"/>
            </a:solidFill>
            <a:ln w="25400" cap="flat" cmpd="sng" algn="ctr">
              <a:solidFill>
                <a:schemeClr val="bg2">
                  <a:lumMod val="25000"/>
                </a:schemeClr>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effectLst/>
                  <a:uLnTx/>
                  <a:uFillTx/>
                  <a:latin typeface="微软雅黑" pitchFamily="34" charset="-122"/>
                  <a:ea typeface="微软雅黑" pitchFamily="34" charset="-122"/>
                </a:rPr>
                <a:t>2</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68" name="直接连接符 67"/>
            <p:cNvCxnSpPr>
              <a:cxnSpLocks/>
            </p:cNvCxnSpPr>
            <p:nvPr/>
          </p:nvCxnSpPr>
          <p:spPr>
            <a:xfrm>
              <a:off x="2949819" y="3435779"/>
              <a:ext cx="1311454" cy="794"/>
            </a:xfrm>
            <a:prstGeom prst="line">
              <a:avLst/>
            </a:prstGeom>
            <a:noFill/>
            <a:ln w="6350" cap="flat" cmpd="sng" algn="ctr">
              <a:solidFill>
                <a:schemeClr val="bg2">
                  <a:lumMod val="25000"/>
                </a:schemeClr>
              </a:solidFill>
              <a:prstDash val="solid"/>
            </a:ln>
            <a:effectLst/>
          </p:spPr>
        </p:cxnSp>
        <p:sp>
          <p:nvSpPr>
            <p:cNvPr id="69" name="矩形 68"/>
            <p:cNvSpPr/>
            <p:nvPr/>
          </p:nvSpPr>
          <p:spPr>
            <a:xfrm>
              <a:off x="4261273" y="3016999"/>
              <a:ext cx="6072230" cy="837560"/>
            </a:xfrm>
            <a:prstGeom prst="rect">
              <a:avLst/>
            </a:prstGeom>
            <a:noFill/>
            <a:ln w="6350" cap="flat" cmpd="sng" algn="ctr">
              <a:solidFill>
                <a:schemeClr val="bg2">
                  <a:lumMod val="2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82" name="Rectangle 1"/>
            <p:cNvSpPr>
              <a:spLocks noChangeArrowheads="1"/>
            </p:cNvSpPr>
            <p:nvPr/>
          </p:nvSpPr>
          <p:spPr bwMode="auto">
            <a:xfrm>
              <a:off x="1248901" y="3251113"/>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dirty="0">
                  <a:latin typeface="微软雅黑" pitchFamily="34" charset="-122"/>
                  <a:ea typeface="微软雅黑" pitchFamily="34" charset="-122"/>
                  <a:cs typeface="Times New Roman" pitchFamily="18" charset="0"/>
                </a:rPr>
                <a:t>基于商户的特征</a:t>
              </a:r>
              <a:endParaRPr lang="zh-CN" altLang="en-US" sz="1800" dirty="0">
                <a:latin typeface="微软雅黑" pitchFamily="34" charset="-122"/>
                <a:ea typeface="微软雅黑" pitchFamily="34" charset="-122"/>
              </a:endParaRPr>
            </a:p>
          </p:txBody>
        </p:sp>
        <p:sp>
          <p:nvSpPr>
            <p:cNvPr id="84" name="TextBox 20"/>
            <p:cNvSpPr txBox="1"/>
            <p:nvPr/>
          </p:nvSpPr>
          <p:spPr>
            <a:xfrm>
              <a:off x="4404149" y="3047050"/>
              <a:ext cx="5786478" cy="777457"/>
            </a:xfrm>
            <a:prstGeom prst="rect">
              <a:avLst/>
            </a:prstGeom>
            <a:noFill/>
          </p:spPr>
          <p:txBody>
            <a:bodyPr wrap="square" rtlCol="0">
              <a:spAutoFit/>
            </a:bodyPr>
            <a:lstStyle/>
            <a:p>
              <a:pPr lvl="0">
                <a:lnSpc>
                  <a:spcPct val="130000"/>
                </a:lnSpc>
                <a:defRPr/>
              </a:pPr>
              <a:r>
                <a:rPr lang="zh-CN" altLang="en-US" kern="0" dirty="0">
                  <a:latin typeface="微软雅黑" pitchFamily="34" charset="-122"/>
                  <a:ea typeface="微软雅黑" pitchFamily="34" charset="-122"/>
                </a:rPr>
                <a:t>分析商户在当前市场的受欢迎程度及商户自身对忠实用户的吸引力</a:t>
              </a:r>
            </a:p>
          </p:txBody>
        </p:sp>
      </p:grpSp>
      <p:grpSp>
        <p:nvGrpSpPr>
          <p:cNvPr id="10" name="组合 9"/>
          <p:cNvGrpSpPr/>
          <p:nvPr/>
        </p:nvGrpSpPr>
        <p:grpSpPr>
          <a:xfrm>
            <a:off x="1342515" y="4310753"/>
            <a:ext cx="9443936" cy="929202"/>
            <a:chOff x="889567" y="4185624"/>
            <a:chExt cx="9443936" cy="929202"/>
          </a:xfrm>
        </p:grpSpPr>
        <p:sp>
          <p:nvSpPr>
            <p:cNvPr id="58" name="椭圆 57"/>
            <p:cNvSpPr/>
            <p:nvPr/>
          </p:nvSpPr>
          <p:spPr>
            <a:xfrm>
              <a:off x="889567" y="4428091"/>
              <a:ext cx="428628" cy="428628"/>
            </a:xfrm>
            <a:prstGeom prst="ellipse">
              <a:avLst/>
            </a:prstGeom>
            <a:solidFill>
              <a:sysClr val="window" lastClr="FFFFFF"/>
            </a:solidFill>
            <a:ln w="25400" cap="flat" cmpd="sng" algn="ctr">
              <a:solidFill>
                <a:schemeClr val="accent2"/>
              </a:solidFill>
              <a:prstDash val="solid"/>
            </a:ln>
            <a:effectLst/>
          </p:spPr>
          <p:txBody>
            <a:bodyPr lIns="108000" rtlCol="0" anchor="ctr"/>
            <a:lstStyle/>
            <a:p>
              <a:pPr algn="ctr"/>
              <a:r>
                <a:rPr lang="en-US" altLang="zh-CN" b="1" kern="0" dirty="0">
                  <a:latin typeface="微软雅黑" pitchFamily="34" charset="-122"/>
                  <a:ea typeface="微软雅黑" pitchFamily="34" charset="-122"/>
                </a:rPr>
                <a:t>3</a:t>
              </a:r>
              <a:endParaRPr lang="zh-CN" altLang="en-US" b="1" kern="0" dirty="0">
                <a:latin typeface="微软雅黑" pitchFamily="34" charset="-122"/>
                <a:ea typeface="微软雅黑" pitchFamily="34" charset="-122"/>
              </a:endParaRPr>
            </a:p>
          </p:txBody>
        </p:sp>
        <p:cxnSp>
          <p:nvCxnSpPr>
            <p:cNvPr id="73" name="直接连接符 72"/>
            <p:cNvCxnSpPr>
              <a:cxnSpLocks/>
            </p:cNvCxnSpPr>
            <p:nvPr/>
          </p:nvCxnSpPr>
          <p:spPr>
            <a:xfrm>
              <a:off x="3413664" y="4651019"/>
              <a:ext cx="847609" cy="0"/>
            </a:xfrm>
            <a:prstGeom prst="line">
              <a:avLst/>
            </a:prstGeom>
            <a:noFill/>
            <a:ln w="6350" cap="flat" cmpd="sng" algn="ctr">
              <a:solidFill>
                <a:schemeClr val="accent2"/>
              </a:solidFill>
              <a:prstDash val="solid"/>
            </a:ln>
            <a:effectLst/>
          </p:spPr>
        </p:cxnSp>
        <p:sp>
          <p:nvSpPr>
            <p:cNvPr id="74" name="矩形 73"/>
            <p:cNvSpPr/>
            <p:nvPr/>
          </p:nvSpPr>
          <p:spPr>
            <a:xfrm>
              <a:off x="4261273" y="4185624"/>
              <a:ext cx="6072230" cy="929202"/>
            </a:xfrm>
            <a:prstGeom prst="rect">
              <a:avLst/>
            </a:prstGeom>
            <a:noFill/>
            <a:ln w="6350" cap="flat" cmpd="sng" algn="ctr">
              <a:solidFill>
                <a:schemeClr val="accent2"/>
              </a:solid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83" name="Rectangle 1"/>
            <p:cNvSpPr>
              <a:spLocks noChangeArrowheads="1"/>
            </p:cNvSpPr>
            <p:nvPr/>
          </p:nvSpPr>
          <p:spPr bwMode="auto">
            <a:xfrm>
              <a:off x="1248901" y="4465559"/>
              <a:ext cx="2521953"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dirty="0">
                  <a:latin typeface="微软雅黑" pitchFamily="34" charset="-122"/>
                  <a:ea typeface="微软雅黑" pitchFamily="34" charset="-122"/>
                  <a:cs typeface="Times New Roman" pitchFamily="18" charset="0"/>
                </a:rPr>
                <a:t>基于用户</a:t>
              </a:r>
              <a:r>
                <a:rPr lang="en-US" altLang="zh-CN" dirty="0">
                  <a:latin typeface="微软雅黑" pitchFamily="34" charset="-122"/>
                  <a:ea typeface="微软雅黑" pitchFamily="34" charset="-122"/>
                  <a:cs typeface="Times New Roman" pitchFamily="18" charset="0"/>
                </a:rPr>
                <a:t>-</a:t>
              </a:r>
              <a:r>
                <a:rPr lang="zh-CN" altLang="en-US" dirty="0">
                  <a:latin typeface="微软雅黑" pitchFamily="34" charset="-122"/>
                  <a:ea typeface="微软雅黑" pitchFamily="34" charset="-122"/>
                  <a:cs typeface="Times New Roman" pitchFamily="18" charset="0"/>
                </a:rPr>
                <a:t>商户的特征</a:t>
              </a:r>
              <a:endParaRPr lang="zh-CN" altLang="en-US" sz="1800" dirty="0">
                <a:latin typeface="微软雅黑" pitchFamily="34" charset="-122"/>
                <a:ea typeface="微软雅黑" pitchFamily="34" charset="-122"/>
              </a:endParaRPr>
            </a:p>
          </p:txBody>
        </p:sp>
        <p:sp>
          <p:nvSpPr>
            <p:cNvPr id="85" name="TextBox 20"/>
            <p:cNvSpPr txBox="1"/>
            <p:nvPr/>
          </p:nvSpPr>
          <p:spPr>
            <a:xfrm>
              <a:off x="4404149" y="4253676"/>
              <a:ext cx="5786478" cy="777457"/>
            </a:xfrm>
            <a:prstGeom prst="rect">
              <a:avLst/>
            </a:prstGeom>
            <a:noFill/>
          </p:spPr>
          <p:txBody>
            <a:bodyPr wrap="square" rtlCol="0">
              <a:spAutoFit/>
            </a:bodyPr>
            <a:lstStyle/>
            <a:p>
              <a:pPr lvl="0">
                <a:lnSpc>
                  <a:spcPct val="130000"/>
                </a:lnSpc>
                <a:defRPr/>
              </a:pPr>
              <a:r>
                <a:rPr lang="zh-CN" altLang="en-US" kern="0" dirty="0">
                  <a:latin typeface="微软雅黑" pitchFamily="34" charset="-122"/>
                  <a:ea typeface="微软雅黑" pitchFamily="34" charset="-122"/>
                </a:rPr>
                <a:t>分析给定用户及商户之间所形成的关系，以及得到更好的预测效果</a:t>
              </a:r>
            </a:p>
          </p:txBody>
        </p:sp>
      </p:grpSp>
    </p:spTree>
    <p:extLst>
      <p:ext uri="{BB962C8B-B14F-4D97-AF65-F5344CB8AC3E}">
        <p14:creationId xmlns:p14="http://schemas.microsoft.com/office/powerpoint/2010/main" val="183782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特征提取</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3998C33-29B8-4C7A-AFE4-B0A5B3861DC0}"/>
              </a:ext>
            </a:extLst>
          </p:cNvPr>
          <p:cNvPicPr>
            <a:picLocks noChangeAspect="1"/>
          </p:cNvPicPr>
          <p:nvPr/>
        </p:nvPicPr>
        <p:blipFill>
          <a:blip r:embed="rId3"/>
          <a:stretch>
            <a:fillRect/>
          </a:stretch>
        </p:blipFill>
        <p:spPr>
          <a:xfrm>
            <a:off x="6953918" y="1169254"/>
            <a:ext cx="3404668" cy="5008645"/>
          </a:xfrm>
          <a:prstGeom prst="rect">
            <a:avLst/>
          </a:prstGeom>
        </p:spPr>
      </p:pic>
      <p:pic>
        <p:nvPicPr>
          <p:cNvPr id="5" name="图片 4">
            <a:extLst>
              <a:ext uri="{FF2B5EF4-FFF2-40B4-BE49-F238E27FC236}">
                <a16:creationId xmlns:a16="http://schemas.microsoft.com/office/drawing/2014/main" id="{C8FE9A26-61FA-4013-B6ED-D375DF1ECDDE}"/>
              </a:ext>
            </a:extLst>
          </p:cNvPr>
          <p:cNvPicPr>
            <a:picLocks noChangeAspect="1"/>
          </p:cNvPicPr>
          <p:nvPr/>
        </p:nvPicPr>
        <p:blipFill>
          <a:blip r:embed="rId4"/>
          <a:stretch>
            <a:fillRect/>
          </a:stretch>
        </p:blipFill>
        <p:spPr>
          <a:xfrm>
            <a:off x="1833416" y="1169255"/>
            <a:ext cx="3404668" cy="5008644"/>
          </a:xfrm>
          <a:prstGeom prst="rect">
            <a:avLst/>
          </a:prstGeom>
        </p:spPr>
      </p:pic>
    </p:spTree>
    <p:extLst>
      <p:ext uri="{BB962C8B-B14F-4D97-AF65-F5344CB8AC3E}">
        <p14:creationId xmlns:p14="http://schemas.microsoft.com/office/powerpoint/2010/main" val="237312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特征提取</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68A0D35-B7BB-49D3-865E-ED023F0D7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81" y="726189"/>
            <a:ext cx="10474037" cy="5885934"/>
          </a:xfrm>
          <a:prstGeom prst="rect">
            <a:avLst/>
          </a:prstGeom>
        </p:spPr>
      </p:pic>
    </p:spTree>
    <p:extLst>
      <p:ext uri="{BB962C8B-B14F-4D97-AF65-F5344CB8AC3E}">
        <p14:creationId xmlns:p14="http://schemas.microsoft.com/office/powerpoint/2010/main" val="202525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25037" cy="720000"/>
            <a:chOff x="8437508" y="2825759"/>
            <a:chExt cx="2725037" cy="720000"/>
          </a:xfrm>
        </p:grpSpPr>
        <p:sp>
          <p:nvSpPr>
            <p:cNvPr id="23" name="矩形 22"/>
            <p:cNvSpPr/>
            <p:nvPr/>
          </p:nvSpPr>
          <p:spPr>
            <a:xfrm>
              <a:off x="9243473" y="282853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模型训练</a:t>
              </a:r>
            </a:p>
          </p:txBody>
        </p:sp>
        <p:grpSp>
          <p:nvGrpSpPr>
            <p:cNvPr id="20" name="组合 19"/>
            <p:cNvGrpSpPr/>
            <p:nvPr/>
          </p:nvGrpSpPr>
          <p:grpSpPr>
            <a:xfrm>
              <a:off x="8437508" y="2825759"/>
              <a:ext cx="822524" cy="720000"/>
              <a:chOff x="8132708" y="2905159"/>
              <a:chExt cx="822524" cy="720000"/>
            </a:xfrm>
          </p:grpSpPr>
          <p:sp>
            <p:nvSpPr>
              <p:cNvPr id="21" name="矩形 20"/>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05</a:t>
                </a:r>
              </a:p>
            </p:txBody>
          </p:sp>
        </p:grpSp>
      </p:grpSp>
    </p:spTree>
    <p:extLst>
      <p:ext uri="{BB962C8B-B14F-4D97-AF65-F5344CB8AC3E}">
        <p14:creationId xmlns:p14="http://schemas.microsoft.com/office/powerpoint/2010/main" val="12548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模型训练</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79744" y="299731"/>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209598" y="1773305"/>
            <a:ext cx="8247813" cy="2616101"/>
          </a:xfrm>
          <a:prstGeom prst="rect">
            <a:avLst/>
          </a:prstGeom>
        </p:spPr>
        <p:txBody>
          <a:bodyPr wrap="square" anchor="ctr">
            <a:spAutoFit/>
          </a:bodyPr>
          <a:lstStyle/>
          <a:p>
            <a:pPr>
              <a:defRPr/>
            </a:pPr>
            <a:r>
              <a:rPr lang="zh-CN" altLang="en-US" sz="2800" b="1" kern="0" dirty="0">
                <a:latin typeface="微软雅黑" panose="020B0503020204020204" pitchFamily="34" charset="-122"/>
                <a:ea typeface="微软雅黑" panose="020B0503020204020204" pitchFamily="34" charset="-122"/>
                <a:cs typeface="微软雅黑"/>
              </a:rPr>
              <a:t>基模型：</a:t>
            </a:r>
            <a:endParaRPr lang="en-US" altLang="zh-CN" sz="2800" b="1" kern="0" dirty="0">
              <a:latin typeface="微软雅黑" panose="020B0503020204020204" pitchFamily="34" charset="-122"/>
              <a:ea typeface="微软雅黑" panose="020B0503020204020204" pitchFamily="34" charset="-122"/>
              <a:cs typeface="微软雅黑"/>
            </a:endParaRPr>
          </a:p>
          <a:p>
            <a:pPr algn="just">
              <a:defRPr/>
            </a:pPr>
            <a:r>
              <a:rPr lang="en-US" altLang="zh-CN" sz="2800" dirty="0"/>
              <a:t>LGBM</a:t>
            </a:r>
            <a:r>
              <a:rPr lang="zh-CN" altLang="en-US" sz="2800" dirty="0"/>
              <a:t>、</a:t>
            </a:r>
            <a:r>
              <a:rPr lang="en-US" altLang="zh-CN" sz="2800" dirty="0" err="1"/>
              <a:t>XGBoost</a:t>
            </a:r>
            <a:r>
              <a:rPr lang="zh-CN" altLang="en-US" sz="2800" dirty="0"/>
              <a:t>、</a:t>
            </a:r>
            <a:r>
              <a:rPr lang="en-US" altLang="zh-CN" sz="2800" dirty="0"/>
              <a:t>MLP</a:t>
            </a:r>
            <a:r>
              <a:rPr lang="zh-CN" altLang="en-US" sz="2800" dirty="0"/>
              <a:t>、</a:t>
            </a:r>
            <a:r>
              <a:rPr lang="en-US" altLang="zh-CN" sz="2800" dirty="0"/>
              <a:t>GBDT</a:t>
            </a:r>
            <a:r>
              <a:rPr lang="zh-CN" altLang="en-US" sz="2800" dirty="0"/>
              <a:t>、</a:t>
            </a:r>
            <a:r>
              <a:rPr lang="en-US" altLang="zh-CN" sz="2800" dirty="0"/>
              <a:t>RandomForest</a:t>
            </a:r>
          </a:p>
          <a:p>
            <a:pPr>
              <a:defRPr/>
            </a:pPr>
            <a:endParaRPr lang="en-US" altLang="zh-CN" sz="2800" dirty="0"/>
          </a:p>
          <a:p>
            <a:pPr>
              <a:defRPr/>
            </a:pPr>
            <a:r>
              <a:rPr lang="zh-CN" altLang="en-US" sz="2800" b="1" dirty="0">
                <a:latin typeface="微软雅黑" panose="020B0503020204020204" pitchFamily="34" charset="-122"/>
                <a:ea typeface="微软雅黑" panose="020B0503020204020204" pitchFamily="34" charset="-122"/>
              </a:rPr>
              <a:t>集成学习</a:t>
            </a:r>
            <a:r>
              <a:rPr lang="zh-CN" altLang="en-US" sz="2800" b="1" dirty="0"/>
              <a:t>：</a:t>
            </a:r>
            <a:endParaRPr lang="en-US" altLang="zh-CN" sz="2800" b="1" dirty="0"/>
          </a:p>
          <a:p>
            <a:pPr>
              <a:defRPr/>
            </a:pPr>
            <a:r>
              <a:rPr lang="en-US" altLang="zh-CN" sz="2800" dirty="0"/>
              <a:t>GBM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7871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sp>
          <p:nvSpPr>
            <p:cNvPr id="23" name="矩形 22"/>
            <p:cNvSpPr/>
            <p:nvPr/>
          </p:nvSpPr>
          <p:spPr>
            <a:xfrm>
              <a:off x="9243473" y="409496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模型结果</a:t>
              </a:r>
            </a:p>
          </p:txBody>
        </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18919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模型结果</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cxnSp>
        <p:nvCxnSpPr>
          <p:cNvPr id="17" name="直接连接符 16"/>
          <p:cNvCxnSpPr>
            <a:cxnSpLocks/>
          </p:cNvCxnSpPr>
          <p:nvPr/>
        </p:nvCxnSpPr>
        <p:spPr>
          <a:xfrm>
            <a:off x="1775245" y="361354"/>
            <a:ext cx="10238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0191509" y="3543400"/>
            <a:ext cx="587020" cy="1200329"/>
          </a:xfrm>
          <a:prstGeom prst="rect">
            <a:avLst/>
          </a:prstGeom>
        </p:spPr>
        <p:txBody>
          <a:bodyPr wrap="none">
            <a:spAutoFit/>
          </a:bodyPr>
          <a:lstStyle/>
          <a:p>
            <a:r>
              <a:rPr lang="en-US" altLang="zh-CN" sz="7200" b="1" dirty="0">
                <a:solidFill>
                  <a:schemeClr val="accent2"/>
                </a:solidFill>
              </a:rPr>
              <a:t>”</a:t>
            </a:r>
            <a:endParaRPr lang="zh-CN" altLang="en-US" sz="7200" b="1" dirty="0">
              <a:solidFill>
                <a:schemeClr val="accent2"/>
              </a:solidFill>
            </a:endParaRPr>
          </a:p>
        </p:txBody>
      </p:sp>
      <p:sp>
        <p:nvSpPr>
          <p:cNvPr id="3" name="矩形 2"/>
          <p:cNvSpPr/>
          <p:nvPr/>
        </p:nvSpPr>
        <p:spPr>
          <a:xfrm>
            <a:off x="1203168" y="1911915"/>
            <a:ext cx="587020" cy="1200329"/>
          </a:xfrm>
          <a:prstGeom prst="rect">
            <a:avLst/>
          </a:prstGeom>
        </p:spPr>
        <p:txBody>
          <a:bodyPr wrap="none">
            <a:spAutoFit/>
          </a:bodyPr>
          <a:lstStyle/>
          <a:p>
            <a:r>
              <a:rPr lang="en-US" altLang="zh-CN" sz="7200" b="1" dirty="0">
                <a:solidFill>
                  <a:schemeClr val="accent2"/>
                </a:solidFill>
              </a:rPr>
              <a:t>“</a:t>
            </a:r>
            <a:endParaRPr lang="zh-CN" altLang="en-US" dirty="0">
              <a:solidFill>
                <a:schemeClr val="accent2"/>
              </a:solidFill>
            </a:endParaRPr>
          </a:p>
        </p:txBody>
      </p:sp>
      <p:graphicFrame>
        <p:nvGraphicFramePr>
          <p:cNvPr id="4" name="表格 3">
            <a:extLst>
              <a:ext uri="{FF2B5EF4-FFF2-40B4-BE49-F238E27FC236}">
                <a16:creationId xmlns:a16="http://schemas.microsoft.com/office/drawing/2014/main" id="{A16998C2-0CFE-413B-8E06-544CE4CB6540}"/>
              </a:ext>
            </a:extLst>
          </p:cNvPr>
          <p:cNvGraphicFramePr>
            <a:graphicFrameLocks noGrp="1"/>
          </p:cNvGraphicFramePr>
          <p:nvPr>
            <p:extLst>
              <p:ext uri="{D42A27DB-BD31-4B8C-83A1-F6EECF244321}">
                <p14:modId xmlns:p14="http://schemas.microsoft.com/office/powerpoint/2010/main" val="2124131658"/>
              </p:ext>
            </p:extLst>
          </p:nvPr>
        </p:nvGraphicFramePr>
        <p:xfrm>
          <a:off x="2063509" y="2341109"/>
          <a:ext cx="8128000" cy="120033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2360601783"/>
                    </a:ext>
                  </a:extLst>
                </a:gridCol>
                <a:gridCol w="2032000">
                  <a:extLst>
                    <a:ext uri="{9D8B030D-6E8A-4147-A177-3AD203B41FA5}">
                      <a16:colId xmlns:a16="http://schemas.microsoft.com/office/drawing/2014/main" val="1107473814"/>
                    </a:ext>
                  </a:extLst>
                </a:gridCol>
                <a:gridCol w="2032000">
                  <a:extLst>
                    <a:ext uri="{9D8B030D-6E8A-4147-A177-3AD203B41FA5}">
                      <a16:colId xmlns:a16="http://schemas.microsoft.com/office/drawing/2014/main" val="1331757206"/>
                    </a:ext>
                  </a:extLst>
                </a:gridCol>
                <a:gridCol w="2032000">
                  <a:extLst>
                    <a:ext uri="{9D8B030D-6E8A-4147-A177-3AD203B41FA5}">
                      <a16:colId xmlns:a16="http://schemas.microsoft.com/office/drawing/2014/main" val="3141302654"/>
                    </a:ext>
                  </a:extLst>
                </a:gridCol>
              </a:tblGrid>
              <a:tr h="600165">
                <a:tc>
                  <a:txBody>
                    <a:bodyPr/>
                    <a:lstStyle/>
                    <a:p>
                      <a:pPr algn="ctr"/>
                      <a:endParaRPr lang="zh-CN" altLang="en-US" dirty="0"/>
                    </a:p>
                  </a:txBody>
                  <a:tcPr anchor="ctr"/>
                </a:tc>
                <a:tc>
                  <a:txBody>
                    <a:bodyPr/>
                    <a:lstStyle/>
                    <a:p>
                      <a:pPr algn="ctr"/>
                      <a:r>
                        <a:rPr lang="en-US" altLang="zh-CN" dirty="0"/>
                        <a:t>train</a:t>
                      </a:r>
                      <a:endParaRPr lang="zh-CN" altLang="en-US" dirty="0"/>
                    </a:p>
                  </a:txBody>
                  <a:tcPr anchor="ctr"/>
                </a:tc>
                <a:tc>
                  <a:txBody>
                    <a:bodyPr/>
                    <a:lstStyle/>
                    <a:p>
                      <a:pPr algn="ctr"/>
                      <a:r>
                        <a:rPr lang="en-US" altLang="zh-CN" dirty="0"/>
                        <a:t>test</a:t>
                      </a:r>
                      <a:endParaRPr lang="zh-CN" altLang="en-US" dirty="0"/>
                    </a:p>
                  </a:txBody>
                  <a:tcPr anchor="ctr"/>
                </a:tc>
                <a:tc>
                  <a:txBody>
                    <a:bodyPr/>
                    <a:lstStyle/>
                    <a:p>
                      <a:pPr algn="ctr"/>
                      <a:r>
                        <a:rPr lang="en-US" altLang="zh-CN" dirty="0"/>
                        <a:t>final</a:t>
                      </a:r>
                      <a:endParaRPr lang="zh-CN" altLang="en-US" dirty="0"/>
                    </a:p>
                  </a:txBody>
                  <a:tcPr anchor="ctr"/>
                </a:tc>
                <a:extLst>
                  <a:ext uri="{0D108BD9-81ED-4DB2-BD59-A6C34878D82A}">
                    <a16:rowId xmlns:a16="http://schemas.microsoft.com/office/drawing/2014/main" val="2581878334"/>
                  </a:ext>
                </a:extLst>
              </a:tr>
              <a:tr h="600165">
                <a:tc>
                  <a:txBody>
                    <a:bodyPr/>
                    <a:lstStyle/>
                    <a:p>
                      <a:pPr algn="ctr"/>
                      <a:r>
                        <a:rPr lang="en-US" altLang="zh-CN" dirty="0"/>
                        <a:t>AUC</a:t>
                      </a:r>
                      <a:endParaRPr lang="zh-CN" altLang="en-US" dirty="0"/>
                    </a:p>
                  </a:txBody>
                  <a:tcPr anchor="ctr"/>
                </a:tc>
                <a:tc>
                  <a:txBody>
                    <a:bodyPr/>
                    <a:lstStyle/>
                    <a:p>
                      <a:pPr algn="ctr"/>
                      <a:r>
                        <a:rPr lang="en-US" altLang="zh-CN" dirty="0"/>
                        <a:t>0.7112</a:t>
                      </a:r>
                      <a:endParaRPr lang="zh-CN" altLang="en-US" dirty="0"/>
                    </a:p>
                  </a:txBody>
                  <a:tcPr anchor="ctr"/>
                </a:tc>
                <a:tc>
                  <a:txBody>
                    <a:bodyPr/>
                    <a:lstStyle/>
                    <a:p>
                      <a:pPr algn="ctr"/>
                      <a:r>
                        <a:rPr lang="en-US" altLang="zh-CN" dirty="0"/>
                        <a:t>0.6731</a:t>
                      </a:r>
                      <a:endParaRPr lang="zh-CN" altLang="en-US" dirty="0"/>
                    </a:p>
                  </a:txBody>
                  <a:tcPr anchor="ctr"/>
                </a:tc>
                <a:tc>
                  <a:txBody>
                    <a:bodyPr/>
                    <a:lstStyle/>
                    <a:p>
                      <a:pPr algn="ctr"/>
                      <a:r>
                        <a:rPr lang="en-US" altLang="zh-CN" dirty="0"/>
                        <a:t>0.6775</a:t>
                      </a:r>
                      <a:endParaRPr lang="zh-CN" altLang="en-US" dirty="0"/>
                    </a:p>
                  </a:txBody>
                  <a:tcPr anchor="ctr"/>
                </a:tc>
                <a:extLst>
                  <a:ext uri="{0D108BD9-81ED-4DB2-BD59-A6C34878D82A}">
                    <a16:rowId xmlns:a16="http://schemas.microsoft.com/office/drawing/2014/main" val="3976222522"/>
                  </a:ext>
                </a:extLst>
              </a:tr>
            </a:tbl>
          </a:graphicData>
        </a:graphic>
      </p:graphicFrame>
    </p:spTree>
    <p:extLst>
      <p:ext uri="{BB962C8B-B14F-4D97-AF65-F5344CB8AC3E}">
        <p14:creationId xmlns:p14="http://schemas.microsoft.com/office/powerpoint/2010/main" val="237230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765404" y="2905780"/>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赛题介绍</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grpSp>
      <p:sp>
        <p:nvSpPr>
          <p:cNvPr id="82" name="矩形 81"/>
          <p:cNvSpPr/>
          <p:nvPr/>
        </p:nvSpPr>
        <p:spPr>
          <a:xfrm>
            <a:off x="1800107" y="415616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数据描述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grpSp>
      <p:grpSp>
        <p:nvGrpSpPr>
          <p:cNvPr id="140" name="组合 139"/>
          <p:cNvGrpSpPr/>
          <p:nvPr/>
        </p:nvGrpSpPr>
        <p:grpSpPr>
          <a:xfrm>
            <a:off x="4694848" y="2825155"/>
            <a:ext cx="2708197" cy="721209"/>
            <a:chOff x="4694848" y="2825155"/>
            <a:chExt cx="2708197" cy="721209"/>
          </a:xfrm>
        </p:grpSpPr>
        <p:sp>
          <p:nvSpPr>
            <p:cNvPr id="88" name="矩形 87"/>
            <p:cNvSpPr/>
            <p:nvPr/>
          </p:nvSpPr>
          <p:spPr>
            <a:xfrm>
              <a:off x="5483973" y="2905780"/>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数据处理</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grpSp>
      </p:grpSp>
      <p:grpSp>
        <p:nvGrpSpPr>
          <p:cNvPr id="141" name="组合 140"/>
          <p:cNvGrpSpPr/>
          <p:nvPr/>
        </p:nvGrpSpPr>
        <p:grpSpPr>
          <a:xfrm>
            <a:off x="4647692" y="4092189"/>
            <a:ext cx="2786635" cy="720000"/>
            <a:chOff x="4647692" y="4092189"/>
            <a:chExt cx="2786635" cy="720000"/>
          </a:xfrm>
        </p:grpSpPr>
        <p:sp>
          <p:nvSpPr>
            <p:cNvPr id="94" name="矩形 93"/>
            <p:cNvSpPr/>
            <p:nvPr/>
          </p:nvSpPr>
          <p:spPr>
            <a:xfrm>
              <a:off x="5515255" y="414932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特征提取</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grpSp>
      </p:grpSp>
      <p:grpSp>
        <p:nvGrpSpPr>
          <p:cNvPr id="142" name="组合 141"/>
          <p:cNvGrpSpPr/>
          <p:nvPr/>
        </p:nvGrpSpPr>
        <p:grpSpPr>
          <a:xfrm>
            <a:off x="8437508" y="2825759"/>
            <a:ext cx="2725037" cy="720000"/>
            <a:chOff x="8437508" y="2825759"/>
            <a:chExt cx="2725037" cy="720000"/>
          </a:xfrm>
        </p:grpSpPr>
        <p:sp>
          <p:nvSpPr>
            <p:cNvPr id="100" name="矩形 99"/>
            <p:cNvSpPr/>
            <p:nvPr/>
          </p:nvSpPr>
          <p:spPr>
            <a:xfrm>
              <a:off x="9243473" y="290890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模型训练</a:t>
              </a: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grpSp>
      </p:grpSp>
      <p:grpSp>
        <p:nvGrpSpPr>
          <p:cNvPr id="143" name="组合 142"/>
          <p:cNvGrpSpPr/>
          <p:nvPr/>
        </p:nvGrpSpPr>
        <p:grpSpPr>
          <a:xfrm>
            <a:off x="8405758" y="4092189"/>
            <a:ext cx="2756787" cy="720000"/>
            <a:chOff x="8405758" y="4092189"/>
            <a:chExt cx="2756787" cy="720000"/>
          </a:xfrm>
        </p:grpSpPr>
        <p:sp>
          <p:nvSpPr>
            <p:cNvPr id="108" name="矩形 107"/>
            <p:cNvSpPr/>
            <p:nvPr/>
          </p:nvSpPr>
          <p:spPr>
            <a:xfrm>
              <a:off x="9243473" y="415616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模型结果</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90439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模型结果</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cxnSp>
        <p:nvCxnSpPr>
          <p:cNvPr id="17" name="直接连接符 16"/>
          <p:cNvCxnSpPr>
            <a:cxnSpLocks/>
          </p:cNvCxnSpPr>
          <p:nvPr/>
        </p:nvCxnSpPr>
        <p:spPr>
          <a:xfrm>
            <a:off x="1775245" y="361354"/>
            <a:ext cx="10238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1701C6D-849A-40C7-B487-DE8F98625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70" y="778009"/>
            <a:ext cx="6213260" cy="5301982"/>
          </a:xfrm>
          <a:prstGeom prst="rect">
            <a:avLst/>
          </a:prstGeom>
        </p:spPr>
      </p:pic>
    </p:spTree>
    <p:extLst>
      <p:ext uri="{BB962C8B-B14F-4D97-AF65-F5344CB8AC3E}">
        <p14:creationId xmlns:p14="http://schemas.microsoft.com/office/powerpoint/2010/main" val="232143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83408" y="5559028"/>
            <a:ext cx="1620957"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报告人：杨凯晶</a:t>
            </a:r>
          </a:p>
        </p:txBody>
      </p:sp>
      <p:sp>
        <p:nvSpPr>
          <p:cNvPr id="21" name="文本框 20"/>
          <p:cNvSpPr txBox="1"/>
          <p:nvPr/>
        </p:nvSpPr>
        <p:spPr>
          <a:xfrm>
            <a:off x="5212879" y="5893821"/>
            <a:ext cx="1762022" cy="338554"/>
          </a:xfrm>
          <a:prstGeom prst="rect">
            <a:avLst/>
          </a:prstGeom>
          <a:noFill/>
        </p:spPr>
        <p:txBody>
          <a:bodyPr wrap="non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2018</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11</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27</a:t>
            </a:r>
            <a:r>
              <a:rPr lang="zh-CN" altLang="en-US" sz="1600" dirty="0">
                <a:solidFill>
                  <a:schemeClr val="bg1"/>
                </a:solidFill>
                <a:latin typeface="微软雅黑" panose="020B0503020204020204" pitchFamily="34" charset="-122"/>
                <a:ea typeface="微软雅黑" panose="020B0503020204020204" pitchFamily="34" charset="-122"/>
              </a:rPr>
              <a:t>日</a:t>
            </a: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汇报完毕 请指正</a:t>
              </a: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43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287"/>
            <a:ext cx="2758531" cy="748972"/>
            <a:chOff x="1163945" y="1717287"/>
            <a:chExt cx="2758531" cy="748972"/>
          </a:xfrm>
        </p:grpSpPr>
        <p:sp>
          <p:nvSpPr>
            <p:cNvPr id="45" name="矩形 44"/>
            <p:cNvSpPr/>
            <p:nvPr/>
          </p:nvSpPr>
          <p:spPr>
            <a:xfrm>
              <a:off x="2003404" y="17172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赛题介绍</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01</a:t>
                </a:r>
              </a:p>
            </p:txBody>
          </p:sp>
        </p:grpSp>
      </p:grpSp>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赛题介绍</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059970" y="1487234"/>
            <a:ext cx="2029774"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赛题介绍</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059970" y="2072619"/>
            <a:ext cx="8278174" cy="3298147"/>
          </a:xfrm>
          <a:prstGeom prst="rect">
            <a:avLst/>
          </a:prstGeom>
        </p:spPr>
        <p:txBody>
          <a:bodyPr wrap="square" anchor="ctr">
            <a:spAutoFit/>
          </a:bodyPr>
          <a:lstStyle/>
          <a:p>
            <a:pPr lvl="0">
              <a:lnSpc>
                <a:spcPct val="130000"/>
              </a:lnSpc>
              <a:defRPr/>
            </a:pPr>
            <a:r>
              <a:rPr lang="zh-CN" altLang="en-US" kern="0" dirty="0">
                <a:latin typeface="微软雅黑" panose="020B0503020204020204" pitchFamily="34" charset="-122"/>
                <a:ea typeface="微软雅黑" panose="020B0503020204020204" pitchFamily="34" charset="-122"/>
                <a:cs typeface="微软雅黑"/>
              </a:rPr>
              <a:t>商家有时会在特定日期（例如“</a:t>
            </a:r>
            <a:r>
              <a:rPr lang="en-US" altLang="zh-CN" kern="0" dirty="0">
                <a:latin typeface="微软雅黑" panose="020B0503020204020204" pitchFamily="34" charset="-122"/>
                <a:ea typeface="微软雅黑" panose="020B0503020204020204" pitchFamily="34" charset="-122"/>
                <a:cs typeface="微软雅黑"/>
              </a:rPr>
              <a:t>Boxing-day”</a:t>
            </a:r>
            <a:r>
              <a:rPr lang="zh-CN" altLang="en-US" kern="0" dirty="0">
                <a:latin typeface="微软雅黑" panose="020B0503020204020204" pitchFamily="34" charset="-122"/>
                <a:ea typeface="微软雅黑" panose="020B0503020204020204" pitchFamily="34" charset="-122"/>
                <a:cs typeface="微软雅黑"/>
              </a:rPr>
              <a:t>，“黑色星期五”或“双</a:t>
            </a:r>
            <a:r>
              <a:rPr lang="en-US" altLang="zh-CN" kern="0" dirty="0">
                <a:latin typeface="微软雅黑" panose="020B0503020204020204" pitchFamily="34" charset="-122"/>
                <a:ea typeface="微软雅黑" panose="020B0503020204020204" pitchFamily="34" charset="-122"/>
                <a:cs typeface="微软雅黑"/>
              </a:rPr>
              <a:t>11”</a:t>
            </a:r>
            <a:r>
              <a:rPr lang="zh-CN" altLang="en-US" kern="0" dirty="0">
                <a:latin typeface="微软雅黑" panose="020B0503020204020204" pitchFamily="34" charset="-122"/>
                <a:ea typeface="微软雅黑" panose="020B0503020204020204" pitchFamily="34" charset="-122"/>
                <a:cs typeface="微软雅黑"/>
              </a:rPr>
              <a:t>）进行大促销（例如折扣或现金券），以吸引大量新买家。许多吸引的买家都是一次性交易猎人，这些促销可能对销售产生很小的长期影响。为了缓解这个问题，商家必须确定谁可以转换为重复买家。通过瞄准这些潜力忠诚的客户，商家可以大大降低促销成本，提高投资回报率（</a:t>
            </a:r>
            <a:r>
              <a:rPr lang="en-US" altLang="zh-CN" kern="0" dirty="0">
                <a:latin typeface="微软雅黑" panose="020B0503020204020204" pitchFamily="34" charset="-122"/>
                <a:ea typeface="微软雅黑" panose="020B0503020204020204" pitchFamily="34" charset="-122"/>
                <a:cs typeface="微软雅黑"/>
              </a:rPr>
              <a:t>ROI</a:t>
            </a:r>
            <a:r>
              <a:rPr lang="zh-CN" altLang="en-US" kern="0" dirty="0">
                <a:latin typeface="微软雅黑" panose="020B0503020204020204" pitchFamily="34" charset="-122"/>
                <a:ea typeface="微软雅黑" panose="020B0503020204020204" pitchFamily="34" charset="-122"/>
                <a:cs typeface="微软雅黑"/>
              </a:rPr>
              <a:t>）。</a:t>
            </a:r>
            <a:endParaRPr lang="en-US" altLang="zh-CN" kern="0" dirty="0">
              <a:latin typeface="微软雅黑" panose="020B0503020204020204" pitchFamily="34" charset="-122"/>
              <a:ea typeface="微软雅黑" panose="020B0503020204020204" pitchFamily="34" charset="-122"/>
              <a:cs typeface="微软雅黑"/>
            </a:endParaRPr>
          </a:p>
          <a:p>
            <a:pPr lvl="0">
              <a:lnSpc>
                <a:spcPct val="130000"/>
              </a:lnSpc>
              <a:defRPr/>
            </a:pPr>
            <a:r>
              <a:rPr lang="zh-CN" altLang="en-US" kern="0" dirty="0">
                <a:latin typeface="微软雅黑" panose="020B0503020204020204" pitchFamily="34" charset="-122"/>
                <a:ea typeface="微软雅黑" panose="020B0503020204020204" pitchFamily="34" charset="-122"/>
                <a:cs typeface="微软雅黑"/>
              </a:rPr>
              <a:t>题目提供了一套商家及其在“双</a:t>
            </a:r>
            <a:r>
              <a:rPr lang="en-US" altLang="zh-CN" kern="0" dirty="0">
                <a:latin typeface="微软雅黑" panose="020B0503020204020204" pitchFamily="34" charset="-122"/>
                <a:ea typeface="微软雅黑" panose="020B0503020204020204" pitchFamily="34" charset="-122"/>
                <a:cs typeface="微软雅黑"/>
              </a:rPr>
              <a:t>11”</a:t>
            </a:r>
            <a:r>
              <a:rPr lang="zh-CN" altLang="en-US" kern="0" dirty="0">
                <a:latin typeface="微软雅黑" panose="020B0503020204020204" pitchFamily="34" charset="-122"/>
                <a:ea typeface="微软雅黑" panose="020B0503020204020204" pitchFamily="34" charset="-122"/>
                <a:cs typeface="微软雅黑"/>
              </a:rPr>
              <a:t>日促销期间获得的相应新买家。任务是预测对于指定商家的新买家将来是否会成为忠实客户。即预测这些新买家在</a:t>
            </a:r>
            <a:r>
              <a:rPr lang="en-US" altLang="zh-CN" kern="0" dirty="0">
                <a:latin typeface="微软雅黑" panose="020B0503020204020204" pitchFamily="34" charset="-122"/>
                <a:ea typeface="微软雅黑" panose="020B0503020204020204" pitchFamily="34" charset="-122"/>
                <a:cs typeface="微软雅黑"/>
              </a:rPr>
              <a:t>6</a:t>
            </a:r>
            <a:r>
              <a:rPr lang="zh-CN" altLang="en-US" kern="0" dirty="0">
                <a:latin typeface="微软雅黑" panose="020B0503020204020204" pitchFamily="34" charset="-122"/>
                <a:ea typeface="微软雅黑" panose="020B0503020204020204" pitchFamily="34" charset="-122"/>
                <a:cs typeface="微软雅黑"/>
              </a:rPr>
              <a:t>个月内再次从同一商家购买商品的概率。一个包含大约</a:t>
            </a:r>
            <a:r>
              <a:rPr lang="en-US" altLang="zh-CN" kern="0" dirty="0">
                <a:latin typeface="微软雅黑" panose="020B0503020204020204" pitchFamily="34" charset="-122"/>
                <a:ea typeface="微软雅黑" panose="020B0503020204020204" pitchFamily="34" charset="-122"/>
                <a:cs typeface="微软雅黑"/>
              </a:rPr>
              <a:t>20</a:t>
            </a:r>
            <a:r>
              <a:rPr lang="zh-CN" altLang="en-US" kern="0" dirty="0">
                <a:latin typeface="微软雅黑" panose="020B0503020204020204" pitchFamily="34" charset="-122"/>
                <a:ea typeface="微软雅黑" panose="020B0503020204020204" pitchFamily="34" charset="-122"/>
                <a:cs typeface="微软雅黑"/>
              </a:rPr>
              <a:t>万用户的数据集用于训练，还有一个类似大小的数据集用于测试。</a:t>
            </a:r>
          </a:p>
        </p:txBody>
      </p:sp>
    </p:spTree>
    <p:extLst>
      <p:ext uri="{BB962C8B-B14F-4D97-AF65-F5344CB8AC3E}">
        <p14:creationId xmlns:p14="http://schemas.microsoft.com/office/powerpoint/2010/main" val="84258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200"/>
            <a:ext cx="2694494" cy="736272"/>
            <a:chOff x="1181643" y="1742687"/>
            <a:chExt cx="2694494" cy="736272"/>
          </a:xfrm>
        </p:grpSpPr>
        <p:sp>
          <p:nvSpPr>
            <p:cNvPr id="29" name="矩形 28"/>
            <p:cNvSpPr/>
            <p:nvPr/>
          </p:nvSpPr>
          <p:spPr>
            <a:xfrm>
              <a:off x="1957065" y="1742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02</a:t>
                </a:r>
              </a:p>
            </p:txBody>
          </p:sp>
        </p:grpSp>
      </p:grpSp>
    </p:spTree>
    <p:extLst>
      <p:ext uri="{BB962C8B-B14F-4D97-AF65-F5344CB8AC3E}">
        <p14:creationId xmlns:p14="http://schemas.microsoft.com/office/powerpoint/2010/main" val="109032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90041" y="3784707"/>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数据量</a:t>
            </a:r>
            <a:endParaRPr lang="zh-CN" altLang="en-US" b="1" dirty="0"/>
          </a:p>
        </p:txBody>
      </p:sp>
      <p:sp>
        <p:nvSpPr>
          <p:cNvPr id="54" name="矩形 53"/>
          <p:cNvSpPr/>
          <p:nvPr/>
        </p:nvSpPr>
        <p:spPr>
          <a:xfrm>
            <a:off x="790041" y="1444998"/>
            <a:ext cx="11224160" cy="2217851"/>
          </a:xfrm>
          <a:prstGeom prst="rect">
            <a:avLst/>
          </a:prstGeom>
          <a:ln>
            <a:noFill/>
            <a:prstDash val="dash"/>
          </a:ln>
        </p:spPr>
        <p:txBody>
          <a:bodyPr wrap="square">
            <a:spAutoFit/>
          </a:bodyPr>
          <a:lstStyle/>
          <a:p>
            <a:pPr defTabSz="713232">
              <a:lnSpc>
                <a:spcPct val="130000"/>
              </a:lnSpc>
            </a:pPr>
            <a:r>
              <a:rPr lang="zh-CN" altLang="en-US" dirty="0">
                <a:latin typeface="微软雅黑" pitchFamily="34" charset="-122"/>
                <a:ea typeface="微软雅黑" pitchFamily="34" charset="-122"/>
              </a:rPr>
              <a:t>官方给了两种格式的数据：</a:t>
            </a:r>
            <a:r>
              <a:rPr lang="en-US" altLang="zh-CN" dirty="0">
                <a:latin typeface="微软雅黑" pitchFamily="34" charset="-122"/>
                <a:ea typeface="微软雅黑" pitchFamily="34" charset="-122"/>
              </a:rPr>
              <a:t> data_format1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data_format2</a:t>
            </a:r>
          </a:p>
          <a:p>
            <a:pPr defTabSz="713232">
              <a:lnSpc>
                <a:spcPct val="130000"/>
              </a:lnSpc>
            </a:pPr>
            <a:r>
              <a:rPr lang="en-US" altLang="zh-CN" dirty="0">
                <a:latin typeface="微软雅黑" pitchFamily="34" charset="-122"/>
                <a:ea typeface="微软雅黑" pitchFamily="34" charset="-122"/>
              </a:rPr>
              <a:t>data_format1: user_log_format1, user_info_format1, test_format1, train_format1</a:t>
            </a:r>
          </a:p>
          <a:p>
            <a:pPr defTabSz="713232">
              <a:lnSpc>
                <a:spcPct val="130000"/>
              </a:lnSpc>
            </a:pPr>
            <a:r>
              <a:rPr lang="zh-CN" altLang="en-US" dirty="0">
                <a:latin typeface="微软雅黑" pitchFamily="34" charset="-122"/>
                <a:ea typeface="微软雅黑" pitchFamily="34" charset="-122"/>
              </a:rPr>
              <a:t>用户行为日志：包含用户</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、商品</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、商品类别、商户</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、商品品牌、时间和用户行为类别</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个特征。</a:t>
            </a:r>
            <a:endParaRPr lang="en-US" altLang="zh-CN" dirty="0">
              <a:latin typeface="微软雅黑" pitchFamily="34" charset="-122"/>
              <a:ea typeface="微软雅黑" pitchFamily="34" charset="-122"/>
            </a:endParaRPr>
          </a:p>
          <a:p>
            <a:pPr defTabSz="713232">
              <a:lnSpc>
                <a:spcPct val="130000"/>
              </a:lnSpc>
            </a:pPr>
            <a:r>
              <a:rPr lang="zh-CN" altLang="en-US" dirty="0">
                <a:latin typeface="微软雅黑" pitchFamily="34" charset="-122"/>
                <a:ea typeface="微软雅黑" pitchFamily="34" charset="-122"/>
              </a:rPr>
              <a:t>用户信息：包含用户</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、用户年龄段和用户性别信息。</a:t>
            </a:r>
            <a:endParaRPr lang="en-US" altLang="zh-CN" dirty="0">
              <a:latin typeface="微软雅黑" pitchFamily="34" charset="-122"/>
              <a:ea typeface="微软雅黑" pitchFamily="34" charset="-122"/>
            </a:endParaRPr>
          </a:p>
          <a:p>
            <a:pPr defTabSz="713232">
              <a:lnSpc>
                <a:spcPct val="130000"/>
              </a:lnSpc>
            </a:pPr>
            <a:r>
              <a:rPr lang="zh-CN" altLang="en-US" dirty="0">
                <a:latin typeface="微软雅黑" pitchFamily="34" charset="-122"/>
                <a:ea typeface="微软雅黑" pitchFamily="34" charset="-122"/>
              </a:rPr>
              <a:t>训练集和测试集：分别包含用户</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、商户</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和是否为重复买家标签，其中训练集标签为</a:t>
            </a:r>
            <a:r>
              <a:rPr lang="en-US" altLang="zh-CN" dirty="0">
                <a:latin typeface="微软雅黑" pitchFamily="34" charset="-122"/>
                <a:ea typeface="微软雅黑" pitchFamily="34" charset="-122"/>
              </a:rPr>
              <a:t>0-1</a:t>
            </a:r>
            <a:r>
              <a:rPr lang="zh-CN" altLang="en-US" dirty="0">
                <a:latin typeface="微软雅黑" pitchFamily="34" charset="-122"/>
                <a:ea typeface="微软雅黑" pitchFamily="34" charset="-122"/>
              </a:rPr>
              <a:t>，测试集标签为空，需要预测。</a:t>
            </a:r>
            <a:endParaRPr lang="en-US" altLang="zh-CN" dirty="0">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DFD232F5-4AA2-47F9-AA95-F62184B22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440" y="4315046"/>
            <a:ext cx="10433131" cy="862891"/>
          </a:xfrm>
          <a:prstGeom prst="rect">
            <a:avLst/>
          </a:prstGeom>
        </p:spPr>
      </p:pic>
      <p:sp>
        <p:nvSpPr>
          <p:cNvPr id="48" name="矩形 47">
            <a:extLst>
              <a:ext uri="{FF2B5EF4-FFF2-40B4-BE49-F238E27FC236}">
                <a16:creationId xmlns:a16="http://schemas.microsoft.com/office/drawing/2014/main" id="{FAFDD4A0-5451-437D-9708-CBB19167371A}"/>
              </a:ext>
            </a:extLst>
          </p:cNvPr>
          <p:cNvSpPr/>
          <p:nvPr/>
        </p:nvSpPr>
        <p:spPr>
          <a:xfrm>
            <a:off x="790041" y="1171489"/>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数据格式</a:t>
            </a:r>
            <a:endParaRPr lang="zh-CN" altLang="en-US" b="1" dirty="0"/>
          </a:p>
        </p:txBody>
      </p:sp>
    </p:spTree>
    <p:extLst>
      <p:ext uri="{BB962C8B-B14F-4D97-AF65-F5344CB8AC3E}">
        <p14:creationId xmlns:p14="http://schemas.microsoft.com/office/powerpoint/2010/main" val="422376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0"/>
            <a:ext cx="2741382" cy="741080"/>
            <a:chOff x="4694848" y="2805284"/>
            <a:chExt cx="2741382" cy="741080"/>
          </a:xfrm>
        </p:grpSpPr>
        <p:sp>
          <p:nvSpPr>
            <p:cNvPr id="16" name="矩形 15"/>
            <p:cNvSpPr/>
            <p:nvPr/>
          </p:nvSpPr>
          <p:spPr>
            <a:xfrm>
              <a:off x="5517158" y="28052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数据处理</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03</a:t>
                </a:r>
              </a:p>
            </p:txBody>
          </p:sp>
        </p:grpSp>
      </p:grpSp>
    </p:spTree>
    <p:extLst>
      <p:ext uri="{BB962C8B-B14F-4D97-AF65-F5344CB8AC3E}">
        <p14:creationId xmlns:p14="http://schemas.microsoft.com/office/powerpoint/2010/main" val="214438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4039" y="1612900"/>
            <a:ext cx="11477961" cy="2681295"/>
            <a:chOff x="714039" y="1612900"/>
            <a:chExt cx="11477961" cy="2681295"/>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数据处理</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8215114"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p:cNvSpPr/>
          <p:nvPr/>
        </p:nvSpPr>
        <p:spPr>
          <a:xfrm>
            <a:off x="5973265"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94" name="椭圆 93"/>
          <p:cNvSpPr/>
          <p:nvPr/>
        </p:nvSpPr>
        <p:spPr>
          <a:xfrm>
            <a:off x="3791855"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7476236" y="4376287"/>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dirty="0">
                <a:ea typeface="微软雅黑" charset="0"/>
              </a:rPr>
              <a:t>3</a:t>
            </a:r>
            <a:r>
              <a:rPr lang="zh-CN" altLang="en-US" b="1" dirty="0">
                <a:latin typeface="微软雅黑" pitchFamily="34" charset="-122"/>
                <a:ea typeface="微软雅黑" pitchFamily="34" charset="-122"/>
              </a:rPr>
              <a:t>：数据可视化</a:t>
            </a:r>
            <a:endParaRPr lang="zh-CN" altLang="en-US" b="1" dirty="0"/>
          </a:p>
        </p:txBody>
      </p:sp>
      <p:sp>
        <p:nvSpPr>
          <p:cNvPr id="31" name="矩形 30"/>
          <p:cNvSpPr/>
          <p:nvPr/>
        </p:nvSpPr>
        <p:spPr>
          <a:xfrm>
            <a:off x="7330238" y="4753847"/>
            <a:ext cx="2569321" cy="1341521"/>
          </a:xfrm>
          <a:prstGeom prst="rect">
            <a:avLst/>
          </a:prstGeom>
          <a:ln>
            <a:noFill/>
            <a:prstDash val="dash"/>
          </a:ln>
        </p:spPr>
        <p:txBody>
          <a:bodyPr wrap="square">
            <a:spAutoFit/>
          </a:bodyPr>
          <a:lstStyle/>
          <a:p>
            <a:pPr algn="just" defTabSz="713232">
              <a:lnSpc>
                <a:spcPct val="130000"/>
              </a:lnSpc>
            </a:pPr>
            <a:r>
              <a:rPr lang="zh-CN" altLang="en-US" sz="1600" dirty="0">
                <a:latin typeface="微软雅黑" pitchFamily="34" charset="-122"/>
                <a:ea typeface="微软雅黑" pitchFamily="34" charset="-122"/>
              </a:rPr>
              <a:t>读取训练集，对正负样本、正负样本与性别的比例、正负样本与年龄段的比例进行可视化。</a:t>
            </a:r>
          </a:p>
        </p:txBody>
      </p:sp>
      <p:sp>
        <p:nvSpPr>
          <p:cNvPr id="32" name="矩形 31"/>
          <p:cNvSpPr/>
          <p:nvPr/>
        </p:nvSpPr>
        <p:spPr>
          <a:xfrm>
            <a:off x="3002021" y="4376287"/>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dirty="0">
                <a:ea typeface="微软雅黑" charset="0"/>
              </a:rPr>
              <a:t>1</a:t>
            </a:r>
            <a:r>
              <a:rPr lang="zh-CN" altLang="en-US" b="1" dirty="0">
                <a:latin typeface="微软雅黑" pitchFamily="34" charset="-122"/>
                <a:ea typeface="微软雅黑" pitchFamily="34" charset="-122"/>
              </a:rPr>
              <a:t>：数据压缩</a:t>
            </a:r>
            <a:endParaRPr lang="zh-CN" altLang="en-US" b="1" dirty="0"/>
          </a:p>
        </p:txBody>
      </p:sp>
      <p:sp>
        <p:nvSpPr>
          <p:cNvPr id="33" name="矩形 32"/>
          <p:cNvSpPr/>
          <p:nvPr/>
        </p:nvSpPr>
        <p:spPr>
          <a:xfrm>
            <a:off x="2856023" y="4753847"/>
            <a:ext cx="2569321" cy="1021433"/>
          </a:xfrm>
          <a:prstGeom prst="rect">
            <a:avLst/>
          </a:prstGeom>
          <a:ln>
            <a:noFill/>
            <a:prstDash val="dash"/>
          </a:ln>
        </p:spPr>
        <p:txBody>
          <a:bodyPr wrap="square">
            <a:spAutoFit/>
          </a:bodyPr>
          <a:lstStyle/>
          <a:p>
            <a:pPr algn="just" defTabSz="713232">
              <a:lnSpc>
                <a:spcPct val="130000"/>
              </a:lnSpc>
            </a:pPr>
            <a:r>
              <a:rPr lang="zh-CN" altLang="en-US" sz="1600" dirty="0">
                <a:latin typeface="微软雅黑" pitchFamily="34" charset="-122"/>
                <a:ea typeface="微软雅黑" pitchFamily="34" charset="-122"/>
              </a:rPr>
              <a:t>压缩</a:t>
            </a:r>
            <a:r>
              <a:rPr lang="en-US" altLang="zh-CN" sz="1600" dirty="0">
                <a:latin typeface="微软雅黑" pitchFamily="34" charset="-122"/>
                <a:ea typeface="微软雅黑" pitchFamily="34" charset="-122"/>
              </a:rPr>
              <a:t>csv</a:t>
            </a:r>
            <a:r>
              <a:rPr lang="zh-CN" altLang="en-US" sz="1600" dirty="0">
                <a:latin typeface="微软雅黑" pitchFamily="34" charset="-122"/>
                <a:ea typeface="微软雅黑" pitchFamily="34" charset="-122"/>
              </a:rPr>
              <a:t>中的数据，通过改变扫描每列的</a:t>
            </a:r>
            <a:r>
              <a:rPr lang="en-US" altLang="zh-CN" sz="1600" dirty="0" err="1">
                <a:latin typeface="微软雅黑" pitchFamily="34" charset="-122"/>
                <a:ea typeface="微软雅黑" pitchFamily="34" charset="-122"/>
              </a:rPr>
              <a:t>dtype</a:t>
            </a:r>
            <a:r>
              <a:rPr lang="zh-CN" altLang="en-US" sz="1600" dirty="0">
                <a:latin typeface="微软雅黑" pitchFamily="34" charset="-122"/>
                <a:ea typeface="微软雅黑" pitchFamily="34" charset="-122"/>
              </a:rPr>
              <a:t>，转换成适合的大小。</a:t>
            </a:r>
          </a:p>
        </p:txBody>
      </p:sp>
      <p:sp>
        <p:nvSpPr>
          <p:cNvPr id="34" name="矩形 33"/>
          <p:cNvSpPr/>
          <p:nvPr/>
        </p:nvSpPr>
        <p:spPr>
          <a:xfrm>
            <a:off x="5278675" y="1670538"/>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dirty="0">
                <a:ea typeface="微软雅黑" charset="0"/>
              </a:rPr>
              <a:t>2</a:t>
            </a:r>
            <a:r>
              <a:rPr lang="zh-CN" altLang="en-US" b="1" dirty="0">
                <a:latin typeface="微软雅黑" pitchFamily="34" charset="-122"/>
                <a:ea typeface="微软雅黑" pitchFamily="34" charset="-122"/>
              </a:rPr>
              <a:t>：数据清洗</a:t>
            </a:r>
            <a:endParaRPr lang="zh-CN" altLang="en-US" b="1" dirty="0"/>
          </a:p>
        </p:txBody>
      </p:sp>
      <p:sp>
        <p:nvSpPr>
          <p:cNvPr id="35" name="矩形 34"/>
          <p:cNvSpPr/>
          <p:nvPr/>
        </p:nvSpPr>
        <p:spPr>
          <a:xfrm>
            <a:off x="5278674" y="2048098"/>
            <a:ext cx="2569321" cy="1341521"/>
          </a:xfrm>
          <a:prstGeom prst="rect">
            <a:avLst/>
          </a:prstGeom>
          <a:ln>
            <a:noFill/>
            <a:prstDash val="dash"/>
          </a:ln>
        </p:spPr>
        <p:txBody>
          <a:bodyPr wrap="square">
            <a:spAutoFit/>
          </a:bodyPr>
          <a:lstStyle/>
          <a:p>
            <a:pPr algn="just" defTabSz="713232">
              <a:lnSpc>
                <a:spcPct val="130000"/>
              </a:lnSpc>
            </a:pPr>
            <a:r>
              <a:rPr lang="zh-CN" altLang="en-US" sz="1600" dirty="0">
                <a:latin typeface="微软雅黑" pitchFamily="34" charset="-122"/>
                <a:ea typeface="微软雅黑" pitchFamily="34" charset="-122"/>
              </a:rPr>
              <a:t>进行</a:t>
            </a:r>
            <a:r>
              <a:rPr lang="en-US" altLang="zh-CN" sz="1600" dirty="0">
                <a:latin typeface="微软雅黑" pitchFamily="34" charset="-122"/>
                <a:ea typeface="微软雅黑" pitchFamily="34" charset="-122"/>
              </a:rPr>
              <a:t>brand_id</a:t>
            </a:r>
            <a:r>
              <a:rPr lang="zh-CN" altLang="en-US" sz="1600" dirty="0">
                <a:latin typeface="微软雅黑" pitchFamily="34" charset="-122"/>
                <a:ea typeface="微软雅黑" pitchFamily="34" charset="-122"/>
              </a:rPr>
              <a:t>缺失值</a:t>
            </a:r>
            <a:r>
              <a:rPr lang="en-US" altLang="zh-CN" sz="1600" dirty="0">
                <a:latin typeface="微软雅黑" pitchFamily="34" charset="-122"/>
                <a:ea typeface="微软雅黑" pitchFamily="34" charset="-122"/>
              </a:rPr>
              <a:t>(91015)</a:t>
            </a:r>
            <a:r>
              <a:rPr lang="zh-CN" altLang="en-US" sz="1600" dirty="0">
                <a:latin typeface="微软雅黑" pitchFamily="34" charset="-122"/>
                <a:ea typeface="微软雅黑" pitchFamily="34" charset="-122"/>
              </a:rPr>
              <a:t>填充，并使用</a:t>
            </a:r>
            <a:r>
              <a:rPr lang="en-US" altLang="zh-CN" sz="1600" dirty="0">
                <a:latin typeface="微软雅黑" pitchFamily="34" charset="-122"/>
                <a:ea typeface="微软雅黑" pitchFamily="34" charset="-122"/>
              </a:rPr>
              <a:t>pickle</a:t>
            </a:r>
            <a:r>
              <a:rPr lang="zh-CN" altLang="en-US" sz="1600" dirty="0">
                <a:latin typeface="微软雅黑" pitchFamily="34" charset="-122"/>
                <a:ea typeface="微软雅黑" pitchFamily="34" charset="-122"/>
              </a:rPr>
              <a:t>模块进行序列化，加快速度读写</a:t>
            </a:r>
          </a:p>
        </p:txBody>
      </p:sp>
      <p:grpSp>
        <p:nvGrpSpPr>
          <p:cNvPr id="36" name="组合 35"/>
          <p:cNvGrpSpPr/>
          <p:nvPr/>
        </p:nvGrpSpPr>
        <p:grpSpPr>
          <a:xfrm>
            <a:off x="1220305" y="1990593"/>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4326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数据处理</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a:cxnSpLocks/>
            <a:stCxn id="15" idx="3"/>
          </p:cNvCxnSpPr>
          <p:nvPr/>
        </p:nvCxnSpPr>
        <p:spPr>
          <a:xfrm>
            <a:off x="1833416" y="361354"/>
            <a:ext cx="10180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 y="1253669"/>
            <a:ext cx="3200400"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702288" y="2160749"/>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数据可视化</a:t>
            </a:r>
            <a:endParaRPr lang="en-US" altLang="zh-CN" sz="2000" b="1" kern="0" dirty="0">
              <a:solidFill>
                <a:schemeClr val="bg1"/>
              </a:solidFill>
              <a:ea typeface="微软雅黑" charset="0"/>
            </a:endParaRPr>
          </a:p>
        </p:txBody>
      </p:sp>
      <p:sp>
        <p:nvSpPr>
          <p:cNvPr id="18" name="矩形 17"/>
          <p:cNvSpPr/>
          <p:nvPr/>
        </p:nvSpPr>
        <p:spPr>
          <a:xfrm>
            <a:off x="382220" y="2906989"/>
            <a:ext cx="2414922" cy="1345625"/>
          </a:xfrm>
          <a:prstGeom prst="rect">
            <a:avLst/>
          </a:prstGeom>
        </p:spPr>
        <p:txBody>
          <a:bodyPr wrap="square">
            <a:spAutoFit/>
          </a:bodyPr>
          <a:lstStyle/>
          <a:p>
            <a:pPr algn="ctr" defTabSz="1219170">
              <a:lnSpc>
                <a:spcPct val="130000"/>
              </a:lnSpc>
              <a:defRPr/>
            </a:pPr>
            <a:r>
              <a:rPr lang="zh-CN" altLang="en-US" sz="1600" kern="0" dirty="0">
                <a:solidFill>
                  <a:schemeClr val="bg1"/>
                </a:solidFill>
                <a:ea typeface="微软雅黑" charset="0"/>
              </a:rPr>
              <a:t>训练集正负样本可视化：</a:t>
            </a:r>
            <a:endParaRPr lang="en-US" altLang="zh-CN" sz="1600" kern="0" dirty="0">
              <a:solidFill>
                <a:schemeClr val="bg1"/>
              </a:solidFill>
              <a:ea typeface="微软雅黑" charset="0"/>
            </a:endParaRPr>
          </a:p>
          <a:p>
            <a:pPr algn="just" defTabSz="1219170">
              <a:lnSpc>
                <a:spcPct val="130000"/>
              </a:lnSpc>
              <a:defRPr/>
            </a:pPr>
            <a:r>
              <a:rPr lang="zh-CN" altLang="en-US" sz="1600" kern="0" dirty="0">
                <a:solidFill>
                  <a:schemeClr val="bg1"/>
                </a:solidFill>
                <a:ea typeface="微软雅黑" charset="0"/>
              </a:rPr>
              <a:t>训练集中</a:t>
            </a:r>
            <a:r>
              <a:rPr lang="en-US" altLang="zh-CN" sz="1600" kern="0" dirty="0">
                <a:solidFill>
                  <a:schemeClr val="bg1"/>
                </a:solidFill>
                <a:ea typeface="微软雅黑" charset="0"/>
              </a:rPr>
              <a:t>label</a:t>
            </a:r>
            <a:r>
              <a:rPr lang="zh-CN" altLang="en-US" sz="1600" kern="0" dirty="0">
                <a:solidFill>
                  <a:schemeClr val="bg1"/>
                </a:solidFill>
                <a:ea typeface="微软雅黑" charset="0"/>
              </a:rPr>
              <a:t>取值范围 </a:t>
            </a:r>
            <a:r>
              <a:rPr lang="en-US" altLang="zh-CN" sz="1600" kern="0" dirty="0">
                <a:solidFill>
                  <a:schemeClr val="bg1"/>
                </a:solidFill>
                <a:ea typeface="微软雅黑" charset="0"/>
              </a:rPr>
              <a:t>{0, 1}, 1</a:t>
            </a:r>
            <a:r>
              <a:rPr lang="zh-CN" altLang="en-US" sz="1600" kern="0" dirty="0">
                <a:solidFill>
                  <a:schemeClr val="bg1"/>
                </a:solidFill>
                <a:ea typeface="微软雅黑" charset="0"/>
              </a:rPr>
              <a:t>表示重复购买</a:t>
            </a:r>
            <a:r>
              <a:rPr lang="en-US" altLang="zh-CN" sz="1600" kern="0" dirty="0">
                <a:solidFill>
                  <a:schemeClr val="bg1"/>
                </a:solidFill>
                <a:ea typeface="微软雅黑" charset="0"/>
              </a:rPr>
              <a:t>, 0 </a:t>
            </a:r>
            <a:r>
              <a:rPr lang="zh-CN" altLang="en-US" sz="1600" kern="0" dirty="0">
                <a:solidFill>
                  <a:schemeClr val="bg1"/>
                </a:solidFill>
                <a:ea typeface="微软雅黑" charset="0"/>
              </a:rPr>
              <a:t>表示非重复购买。</a:t>
            </a:r>
            <a:endParaRPr lang="en-US" altLang="zh-CN" sz="1600" kern="0" dirty="0">
              <a:solidFill>
                <a:schemeClr val="bg1"/>
              </a:solidFill>
              <a:ea typeface="微软雅黑" charset="0"/>
            </a:endParaRPr>
          </a:p>
        </p:txBody>
      </p:sp>
      <p:cxnSp>
        <p:nvCxnSpPr>
          <p:cNvPr id="20" name="直接连接符 19"/>
          <p:cNvCxnSpPr/>
          <p:nvPr/>
        </p:nvCxnSpPr>
        <p:spPr>
          <a:xfrm>
            <a:off x="544345" y="2537776"/>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5956949-2EBB-4BA3-BB67-27DB4B89E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738" y="1253669"/>
            <a:ext cx="9028826" cy="4588321"/>
          </a:xfrm>
          <a:prstGeom prst="rect">
            <a:avLst/>
          </a:prstGeom>
        </p:spPr>
      </p:pic>
    </p:spTree>
    <p:extLst>
      <p:ext uri="{BB962C8B-B14F-4D97-AF65-F5344CB8AC3E}">
        <p14:creationId xmlns:p14="http://schemas.microsoft.com/office/powerpoint/2010/main" val="7669630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TotalTime>
  <Words>1292</Words>
  <Application>Microsoft Office PowerPoint</Application>
  <PresentationFormat>宽屏</PresentationFormat>
  <Paragraphs>142</Paragraphs>
  <Slides>21</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Administrator</cp:lastModifiedBy>
  <cp:revision>86</cp:revision>
  <dcterms:created xsi:type="dcterms:W3CDTF">2016-04-16T23:42:38Z</dcterms:created>
  <dcterms:modified xsi:type="dcterms:W3CDTF">2018-11-27T03:12:01Z</dcterms:modified>
</cp:coreProperties>
</file>