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87343" autoAdjust="0"/>
  </p:normalViewPr>
  <p:slideViewPr>
    <p:cSldViewPr snapToGrid="0">
      <p:cViewPr varScale="1">
        <p:scale>
          <a:sx n="75" d="100"/>
          <a:sy n="75" d="100"/>
        </p:scale>
        <p:origin x="614" y="62"/>
      </p:cViewPr>
      <p:guideLst/>
    </p:cSldViewPr>
  </p:slideViewPr>
  <p:outlineViewPr>
    <p:cViewPr>
      <p:scale>
        <a:sx n="33" d="100"/>
        <a:sy n="33" d="100"/>
      </p:scale>
      <p:origin x="0" y="-127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6159A-0145-4B98-8A98-1B3BDC410F73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FE893-4307-4149-9731-9A54AD9DB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4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数据集的范围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zh-CN" altLang="en-US" dirty="0"/>
              <a:t>标准差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E893-4307-4149-9731-9A54AD9DB2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数据集的范围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zh-CN" altLang="en-US" dirty="0"/>
              <a:t>标准差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E893-4307-4149-9731-9A54AD9DB2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8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，在那里我们收集相关的可视化来研究各个功能的分布。我们使用</a:t>
            </a:r>
            <a:r>
              <a:rPr lang="en-US" altLang="zh-CN" dirty="0" err="1"/>
              <a:t>matplotlib</a:t>
            </a:r>
            <a:r>
              <a:rPr lang="zh-CN" altLang="en-US" dirty="0"/>
              <a:t>子图工具来排列网格中的单个图。我们使用重叠的直方图来表示分类特征的序数特征和条形图。线条图显示了幸存下来的人群（每个群体）。</a:t>
            </a:r>
            <a:endParaRPr lang="en-US" altLang="zh-CN" dirty="0"/>
          </a:p>
          <a:p>
            <a:r>
              <a:rPr lang="zh-CN" altLang="en-US" dirty="0"/>
              <a:t>我们从研究个别特征学习以下几点：</a:t>
            </a:r>
          </a:p>
          <a:p>
            <a:r>
              <a:rPr lang="zh-CN" altLang="en-US" dirty="0"/>
              <a:t>年龄：蓝色幸存，红色遇难，中位数是相同的。然而，值得注意的是，少数年轻人存活（年龄在</a:t>
            </a:r>
            <a:r>
              <a:rPr lang="en-US" altLang="zh-CN" dirty="0"/>
              <a:t>18-30</a:t>
            </a:r>
            <a:r>
              <a:rPr lang="zh-CN" altLang="en-US" dirty="0"/>
              <a:t>岁之间），而小于</a:t>
            </a:r>
            <a:r>
              <a:rPr lang="en-US" altLang="zh-CN" dirty="0"/>
              <a:t>10</a:t>
            </a:r>
            <a:r>
              <a:rPr lang="zh-CN" altLang="en-US" dirty="0"/>
              <a:t>岁的儿童存活率较高。此外，没有明显的异常值表明有问题的输入数据。最高年龄与总体分布一致。相对于年轻人群，青少年人数明显不足。但这可能有自然的原因。</a:t>
            </a:r>
          </a:p>
          <a:p>
            <a:r>
              <a:rPr lang="zh-CN" altLang="en-US" dirty="0"/>
              <a:t>等级：有一个明确的趋势，作为一等舱的乘客给你更好的生存机会。生活是不公平的。</a:t>
            </a:r>
          </a:p>
          <a:p>
            <a:r>
              <a:rPr lang="en-US" altLang="zh-CN" dirty="0" err="1"/>
              <a:t>SibSp</a:t>
            </a:r>
            <a:r>
              <a:rPr lang="zh-CN" altLang="en-US" dirty="0"/>
              <a:t>＆</a:t>
            </a:r>
            <a:r>
              <a:rPr lang="en-US" altLang="zh-CN" dirty="0"/>
              <a:t>Parch</a:t>
            </a:r>
            <a:r>
              <a:rPr lang="zh-CN" altLang="en-US" dirty="0"/>
              <a:t>：在船上有</a:t>
            </a:r>
            <a:r>
              <a:rPr lang="en-US" altLang="zh-CN" dirty="0"/>
              <a:t>1-3</a:t>
            </a:r>
            <a:r>
              <a:rPr lang="zh-CN" altLang="en-US" dirty="0"/>
              <a:t>个兄弟姐妹</a:t>
            </a:r>
            <a:r>
              <a:rPr lang="en-US" altLang="zh-CN" dirty="0"/>
              <a:t>/</a:t>
            </a:r>
            <a:r>
              <a:rPr lang="zh-CN" altLang="en-US" dirty="0"/>
              <a:t>配偶</a:t>
            </a:r>
            <a:r>
              <a:rPr lang="en-US" altLang="zh-CN" dirty="0"/>
              <a:t>/</a:t>
            </a:r>
            <a:r>
              <a:rPr lang="zh-CN" altLang="en-US" dirty="0"/>
              <a:t>父母</a:t>
            </a:r>
            <a:r>
              <a:rPr lang="en-US" altLang="zh-CN" dirty="0"/>
              <a:t>/</a:t>
            </a:r>
            <a:r>
              <a:rPr lang="zh-CN" altLang="en-US" dirty="0"/>
              <a:t>子女（</a:t>
            </a:r>
            <a:r>
              <a:rPr lang="en-US" altLang="zh-CN" dirty="0" err="1"/>
              <a:t>SibSp</a:t>
            </a:r>
            <a:r>
              <a:rPr lang="en-US" altLang="zh-CN" dirty="0"/>
              <a:t> = 1-2</a:t>
            </a:r>
            <a:r>
              <a:rPr lang="zh-CN" altLang="en-US" dirty="0"/>
              <a:t>，</a:t>
            </a:r>
            <a:r>
              <a:rPr lang="en-US" altLang="zh-CN" dirty="0"/>
              <a:t>Parch = 1-3</a:t>
            </a:r>
            <a:r>
              <a:rPr lang="zh-CN" altLang="en-US" dirty="0"/>
              <a:t>）表明比单独存在（</a:t>
            </a:r>
            <a:r>
              <a:rPr lang="en-US" altLang="zh-CN" dirty="0" err="1"/>
              <a:t>SibSp</a:t>
            </a:r>
            <a:r>
              <a:rPr lang="en-US" altLang="zh-CN" dirty="0"/>
              <a:t> + Parch = 0</a:t>
            </a:r>
            <a:r>
              <a:rPr lang="zh-CN" altLang="en-US" dirty="0"/>
              <a:t>）或拥有一个大家庭和你一起旅行。</a:t>
            </a:r>
          </a:p>
          <a:p>
            <a:r>
              <a:rPr lang="zh-CN" altLang="en-US" dirty="0"/>
              <a:t>港口：看起来比预想的更有趣。港口“</a:t>
            </a:r>
            <a:r>
              <a:rPr lang="en-US" altLang="zh-CN" dirty="0"/>
              <a:t>C”</a:t>
            </a:r>
            <a:r>
              <a:rPr lang="zh-CN" altLang="en-US" dirty="0"/>
              <a:t>比港口“</a:t>
            </a:r>
            <a:r>
              <a:rPr lang="en-US" altLang="zh-CN" dirty="0"/>
              <a:t>S”</a:t>
            </a:r>
            <a:r>
              <a:rPr lang="zh-CN" altLang="en-US" dirty="0"/>
              <a:t>登船导致更高的成活率。这里可能与其他变量有关。</a:t>
            </a:r>
          </a:p>
          <a:p>
            <a:r>
              <a:rPr lang="zh-CN" altLang="en-US" dirty="0"/>
              <a:t>票价：一个自然的选择是以对数形式转换数值。为了这个工作，我们需要调整零票价条目。由图可知，三等舱的生存机会要低得多。人们会认为那些便宜的小屋大部分位于船的更深处，即远离救生艇。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E893-4307-4149-9731-9A54AD9DB2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56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数据集的范围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zh-CN" altLang="en-US" dirty="0"/>
              <a:t>标准差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E893-4307-4149-9731-9A54AD9DB2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87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数据集的范围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zh-CN" altLang="en-US" dirty="0"/>
              <a:t>标准差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E893-4307-4149-9731-9A54AD9DB25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7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E893-4307-4149-9731-9A54AD9DB2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8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E893-4307-4149-9731-9A54AD9DB2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5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在生命面前，一切都是平等的。是什么抑制了生存的本能，让人能作出如此牺牲让步？显然，是社会文明发展的结果。人性的体现。</a:t>
            </a:r>
          </a:p>
          <a:p>
            <a:r>
              <a:rPr lang="zh-CN" altLang="en-US" dirty="0"/>
              <a:t>是不是可以有个结论：灾难发生时，如果跟高素质的人群聚集，弱者能得到优待？</a:t>
            </a:r>
            <a:endParaRPr lang="en-US" altLang="zh-CN" dirty="0"/>
          </a:p>
          <a:p>
            <a:r>
              <a:rPr lang="zh-CN" altLang="en-US" dirty="0"/>
              <a:t>数据是冰冷的，感情确是真的。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E893-4307-4149-9731-9A54AD9DB2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FE893-4307-4149-9731-9A54AD9DB2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5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62525-BDD0-4B39-8FD7-EE68B2A7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70E7D-2814-410F-8F2F-E5AD7C1D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39069-1D4F-4A0F-8B91-769F7674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6B7E1-154A-4733-9857-F198F725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C12E-2830-4A10-8D19-960E2E9F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B576-B4CA-45E7-96A5-3366453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64CC8-B429-42AD-AF51-A06582A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BC852-16F3-4770-89D1-1E3A1983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E6032-6E93-4880-AA17-6989C6C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2F939-84D5-4604-9E66-EA2A981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B77982-1993-4288-8400-6D69A6445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3FD55-6DD4-4105-A46D-AA4FF09A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5342-FDB0-4263-A782-2BE697B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1AB21-1AF3-4180-8377-D8683F30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8E668-525E-4655-9F50-5B132EEB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9DAD-204F-4E6D-B5B7-A54AC0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FA3FF-9040-4D24-ADF6-DEC71DCD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E72C7-7798-4698-A0F4-19BBFBCB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B6823-9839-4839-ABE4-F7443B4D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4F53F-C964-418D-A5A6-B194CA06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187C-8AF4-432A-845A-D68ED33D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A4294-25A5-48C7-AC1C-DA2DE28C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EB8D9-CBC1-4397-947A-EF847EB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5F96C-DE3B-4509-AB8C-8DFBA94A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CB02D-885C-4445-B564-C5BCE64F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41D6F-DCA3-4B66-9E20-0E51ABD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77548-AC8C-4071-893F-9FF34CD4B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77FAD-7BDC-48F7-9FEB-D6D08B73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16466-8C93-49F8-B89C-CCB1E10D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2846D-ACD6-467D-8639-4FA6115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6A9E3-BE2A-4375-8E28-6C74ACFE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54411-6487-4C20-9160-F5E9B188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5F99A-8047-4B89-8D8B-75E13080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B1CC7-B4CC-49AF-96C5-D245A2A2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AC0637-D99B-44EE-8197-58128AAAB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79D46-E5F8-4C7D-875A-8A405DEB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8FB341-5D17-4649-B3AD-A8C7013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56641-6684-49BB-8806-B89C452F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55394-00A2-4E62-8C52-DDC1E60E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041B6-E6E4-40CE-9BA2-767A63C0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D6832-24C9-4395-90D7-45D79797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FC8DF-22F5-4391-8DE2-579C9AE9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A0EC4-3E4B-4909-8975-D8794FE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6E60EB-4E3F-49C5-AF39-409A5C9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B3C8B1-F364-4E9B-A2B9-711A0419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4111D-46BC-43FF-8524-A94FE940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9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C854-04F4-4C6B-82ED-68AF9C85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E7FF-0AD9-4F66-89CD-F8E41FD3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6F115-DD79-4A25-A476-A7EC2350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5EE23-2208-4477-8231-20596190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DB44F-9575-4E25-8FC4-D8581DCD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E1AA6-785B-4D18-A48A-C75678F3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5990F-3F7F-4585-9ECB-F30986DE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D2F391-5D13-4644-89BF-A4A454C73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6DFCF-AEF2-4FEC-A30D-511993B1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572F6-0B1F-47AB-991F-3237F51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A20D5-BAB4-4F01-AD16-B4191DBB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4F2AF-8429-4DDB-AA7C-7B4404A4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A0F33-0A22-4F6E-9BF7-4CFDD04C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0FAF4-190C-4EE5-B1DA-FFF30572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49BA6-6D85-4BEA-AE1F-03091ABAF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88758-A7EE-472E-9443-4D7EA485A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9C38F-630C-48FA-9956-FFCF8810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F4C06-C51F-498D-BB56-60E021EF3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570" y="238592"/>
            <a:ext cx="7073392" cy="7882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Titanic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A2EDA-8C01-44E6-B83D-7E6165948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E9166-EC31-425D-812B-3D45D42A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421"/>
            <a:ext cx="12192000" cy="52085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71CFEA-D948-4C78-91F0-4D5AF4556E1D}"/>
              </a:ext>
            </a:extLst>
          </p:cNvPr>
          <p:cNvSpPr txBox="1"/>
          <p:nvPr/>
        </p:nvSpPr>
        <p:spPr>
          <a:xfrm>
            <a:off x="4772096" y="1003090"/>
            <a:ext cx="225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汇报人：黄红蓝</a:t>
            </a:r>
            <a:endParaRPr lang="en-US" altLang="zh-CN" dirty="0"/>
          </a:p>
          <a:p>
            <a:pPr algn="ctr"/>
            <a:r>
              <a:rPr lang="zh-CN" altLang="en-US" dirty="0"/>
              <a:t>指导老师：丁兆云</a:t>
            </a:r>
          </a:p>
        </p:txBody>
      </p:sp>
    </p:spTree>
    <p:extLst>
      <p:ext uri="{BB962C8B-B14F-4D97-AF65-F5344CB8AC3E}">
        <p14:creationId xmlns:p14="http://schemas.microsoft.com/office/powerpoint/2010/main" val="137434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cap="none" dirty="0"/>
              <a:t>通过初步观察数据我们可以得到以下几点结论：</a:t>
            </a:r>
            <a:endParaRPr lang="en-US" altLang="zh-CN" cap="none" dirty="0"/>
          </a:p>
          <a:p>
            <a:r>
              <a:rPr lang="en-US" altLang="zh-CN" cap="none" dirty="0"/>
              <a:t>1</a:t>
            </a:r>
            <a:r>
              <a:rPr lang="zh-CN" altLang="en-US" cap="none" dirty="0"/>
              <a:t>、女性存活率明显比男性高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性别</a:t>
            </a:r>
            <a:r>
              <a:rPr lang="en-US" altLang="zh-CN" cap="none" dirty="0">
                <a:sym typeface="Wingdings" panose="05000000000000000000" pitchFamily="2" charset="2"/>
              </a:rPr>
              <a:t>(Sex)</a:t>
            </a:r>
            <a:endParaRPr lang="en-US" altLang="zh-CN" cap="none" dirty="0"/>
          </a:p>
          <a:p>
            <a:r>
              <a:rPr lang="en-US" altLang="zh-CN" cap="none" dirty="0"/>
              <a:t>2</a:t>
            </a:r>
            <a:r>
              <a:rPr lang="zh-CN" altLang="en-US" cap="none" dirty="0"/>
              <a:t>、</a:t>
            </a:r>
            <a:r>
              <a:rPr lang="en-US" altLang="zh-CN" cap="none" dirty="0"/>
              <a:t>1</a:t>
            </a:r>
            <a:r>
              <a:rPr lang="zh-CN" altLang="en-US" cap="none" dirty="0"/>
              <a:t>等舱的乘客明显存活率高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等级</a:t>
            </a:r>
            <a:r>
              <a:rPr lang="en-US" altLang="zh-CN" cap="none" dirty="0">
                <a:sym typeface="Wingdings" panose="05000000000000000000" pitchFamily="2" charset="2"/>
              </a:rPr>
              <a:t>(Class)</a:t>
            </a:r>
            <a:endParaRPr lang="en-US" altLang="zh-CN" cap="none" dirty="0"/>
          </a:p>
          <a:p>
            <a:r>
              <a:rPr lang="en-US" altLang="zh-CN" cap="none" dirty="0"/>
              <a:t>3</a:t>
            </a:r>
            <a:r>
              <a:rPr lang="zh-CN" altLang="en-US" cap="none" dirty="0"/>
              <a:t>、孩子存活率较高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年龄</a:t>
            </a:r>
            <a:r>
              <a:rPr lang="en-US" altLang="zh-CN" cap="none" dirty="0">
                <a:sym typeface="Wingdings" panose="05000000000000000000" pitchFamily="2" charset="2"/>
              </a:rPr>
              <a:t>(Age)</a:t>
            </a:r>
            <a:endParaRPr lang="en-US" altLang="zh-CN" cap="none" dirty="0"/>
          </a:p>
          <a:p>
            <a:r>
              <a:rPr lang="en-US" altLang="zh-CN" cap="none" dirty="0"/>
              <a:t>4</a:t>
            </a:r>
            <a:r>
              <a:rPr lang="zh-CN" altLang="en-US" cap="none" dirty="0"/>
              <a:t>、有少数同行人员存活率较高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兄弟姐妹</a:t>
            </a:r>
            <a:r>
              <a:rPr lang="en-US" altLang="zh-CN" cap="none" dirty="0">
                <a:sym typeface="Wingdings" panose="05000000000000000000" pitchFamily="2" charset="2"/>
              </a:rPr>
              <a:t>(</a:t>
            </a:r>
            <a:r>
              <a:rPr lang="en-US" altLang="zh-CN" cap="none" dirty="0" err="1">
                <a:sym typeface="Wingdings" panose="05000000000000000000" pitchFamily="2" charset="2"/>
              </a:rPr>
              <a:t>SibSp</a:t>
            </a:r>
            <a:r>
              <a:rPr lang="en-US" altLang="zh-CN" cap="none" dirty="0">
                <a:sym typeface="Wingdings" panose="05000000000000000000" pitchFamily="2" charset="2"/>
              </a:rPr>
              <a:t>)</a:t>
            </a:r>
            <a:r>
              <a:rPr lang="zh-CN" altLang="en-US" cap="none" dirty="0">
                <a:sym typeface="Wingdings" panose="05000000000000000000" pitchFamily="2" charset="2"/>
              </a:rPr>
              <a:t>、父母子女</a:t>
            </a:r>
            <a:r>
              <a:rPr lang="en-US" altLang="zh-CN" cap="none" dirty="0">
                <a:sym typeface="Wingdings" panose="05000000000000000000" pitchFamily="2" charset="2"/>
              </a:rPr>
              <a:t>(Parch)</a:t>
            </a:r>
          </a:p>
          <a:p>
            <a:r>
              <a:rPr lang="en-US" altLang="zh-CN" cap="none" dirty="0">
                <a:sym typeface="Wingdings" panose="05000000000000000000" pitchFamily="2" charset="2"/>
              </a:rPr>
              <a:t>5</a:t>
            </a:r>
            <a:r>
              <a:rPr lang="zh-CN" altLang="en-US" cap="none" dirty="0">
                <a:sym typeface="Wingdings" panose="05000000000000000000" pitchFamily="2" charset="2"/>
              </a:rPr>
              <a:t>、票价、船舱号和等级相对应，同样影响生存率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票价</a:t>
            </a:r>
            <a:r>
              <a:rPr lang="en-US" altLang="zh-CN" cap="none" dirty="0">
                <a:sym typeface="Wingdings" panose="05000000000000000000" pitchFamily="2" charset="2"/>
              </a:rPr>
              <a:t>(Fare)</a:t>
            </a:r>
            <a:r>
              <a:rPr lang="zh-CN" altLang="en-US" cap="none" dirty="0">
                <a:sym typeface="Wingdings" panose="05000000000000000000" pitchFamily="2" charset="2"/>
              </a:rPr>
              <a:t>、船舱号</a:t>
            </a:r>
            <a:r>
              <a:rPr lang="en-US" altLang="zh-CN" cap="none" dirty="0">
                <a:sym typeface="Wingdings" panose="05000000000000000000" pitchFamily="2" charset="2"/>
              </a:rPr>
              <a:t>(Cabin)</a:t>
            </a:r>
          </a:p>
          <a:p>
            <a:r>
              <a:rPr lang="en-US" altLang="zh-CN" cap="none" dirty="0">
                <a:sym typeface="Wingdings" panose="05000000000000000000" pitchFamily="2" charset="2"/>
              </a:rPr>
              <a:t>6</a:t>
            </a:r>
            <a:r>
              <a:rPr lang="zh-CN" altLang="en-US" cap="none" dirty="0">
                <a:sym typeface="Wingdings" panose="05000000000000000000" pitchFamily="2" charset="2"/>
              </a:rPr>
              <a:t>、</a:t>
            </a:r>
            <a:r>
              <a:rPr lang="en-US" altLang="zh-CN" cap="none" dirty="0">
                <a:sym typeface="Wingdings" panose="05000000000000000000" pitchFamily="2" charset="2"/>
              </a:rPr>
              <a:t>C</a:t>
            </a:r>
            <a:r>
              <a:rPr lang="zh-CN" altLang="en-US" cap="none" dirty="0">
                <a:sym typeface="Wingdings" panose="05000000000000000000" pitchFamily="2" charset="2"/>
              </a:rPr>
              <a:t>港口登船的人存活率较高</a:t>
            </a:r>
            <a:r>
              <a:rPr lang="en-US" altLang="zh-CN" cap="none" dirty="0">
                <a:sym typeface="Wingdings" panose="05000000000000000000" pitchFamily="2" charset="2"/>
              </a:rPr>
              <a:t></a:t>
            </a:r>
            <a:r>
              <a:rPr lang="zh-CN" altLang="en-US" cap="none" dirty="0">
                <a:sym typeface="Wingdings" panose="05000000000000000000" pitchFamily="2" charset="2"/>
              </a:rPr>
              <a:t>登陆港口</a:t>
            </a:r>
            <a:r>
              <a:rPr lang="en-US" altLang="zh-CN" cap="none" dirty="0">
                <a:sym typeface="Wingdings" panose="05000000000000000000" pitchFamily="2" charset="2"/>
              </a:rPr>
              <a:t>(Embarked)</a:t>
            </a:r>
          </a:p>
          <a:p>
            <a:endParaRPr lang="en-US" altLang="zh-CN" cap="none" dirty="0"/>
          </a:p>
          <a:p>
            <a:pPr marL="0" indent="0">
              <a:buNone/>
            </a:pPr>
            <a:endParaRPr lang="en-US" altLang="zh-CN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87F210-5995-4003-87ED-2854F0F574B5}"/>
              </a:ext>
            </a:extLst>
          </p:cNvPr>
          <p:cNvSpPr/>
          <p:nvPr/>
        </p:nvSpPr>
        <p:spPr>
          <a:xfrm>
            <a:off x="2887429" y="4891929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由此选出所需的特征</a:t>
            </a:r>
            <a:endParaRPr lang="en-US" altLang="zh-CN" sz="5400" dirty="0"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92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>
            <a:normAutofit/>
          </a:bodyPr>
          <a:lstStyle/>
          <a:p>
            <a:r>
              <a:rPr lang="zh-CN" altLang="en-US" sz="2400" cap="none" dirty="0"/>
              <a:t>性别：男性</a:t>
            </a:r>
            <a:r>
              <a:rPr lang="en-US" altLang="zh-CN" sz="2400" cap="none" dirty="0">
                <a:sym typeface="Wingdings" panose="05000000000000000000" pitchFamily="2" charset="2"/>
              </a:rPr>
              <a:t>1 </a:t>
            </a:r>
            <a:r>
              <a:rPr lang="zh-CN" altLang="en-US" sz="2400" cap="none" dirty="0">
                <a:sym typeface="Wingdings" panose="05000000000000000000" pitchFamily="2" charset="2"/>
              </a:rPr>
              <a:t>女性</a:t>
            </a:r>
            <a:r>
              <a:rPr lang="en-US" altLang="zh-CN" sz="2400" cap="none" dirty="0">
                <a:sym typeface="Wingdings" panose="05000000000000000000" pitchFamily="2" charset="2"/>
              </a:rPr>
              <a:t>0</a:t>
            </a:r>
          </a:p>
          <a:p>
            <a:r>
              <a:rPr lang="zh-CN" altLang="en-US" sz="2400" cap="none" dirty="0"/>
              <a:t>船舱：</a:t>
            </a:r>
            <a:r>
              <a:rPr lang="en-US" altLang="zh-CN" sz="2400" cap="none" dirty="0"/>
              <a:t>A</a:t>
            </a:r>
            <a:r>
              <a:rPr lang="en-US" altLang="zh-CN" sz="2400" cap="none" dirty="0">
                <a:sym typeface="Wingdings" panose="05000000000000000000" pitchFamily="2" charset="2"/>
              </a:rPr>
              <a:t> 1   B 2   C 3  D 4  E 5  F 6  G 7  T 8  </a:t>
            </a:r>
            <a:r>
              <a:rPr lang="zh-CN" altLang="en-US" sz="2400" cap="none" dirty="0">
                <a:sym typeface="Wingdings" panose="05000000000000000000" pitchFamily="2" charset="2"/>
              </a:rPr>
              <a:t>空缺</a:t>
            </a:r>
            <a:r>
              <a:rPr lang="en-US" altLang="zh-CN" sz="2400" cap="none" dirty="0">
                <a:sym typeface="Wingdings" panose="05000000000000000000" pitchFamily="2" charset="2"/>
              </a:rPr>
              <a:t>0</a:t>
            </a:r>
          </a:p>
          <a:p>
            <a:r>
              <a:rPr lang="zh-CN" altLang="en-US" sz="2400" cap="none" dirty="0"/>
              <a:t>港口：</a:t>
            </a:r>
            <a:r>
              <a:rPr lang="en-US" altLang="zh-CN" sz="2400" cap="none" dirty="0"/>
              <a:t>C</a:t>
            </a:r>
            <a:r>
              <a:rPr lang="en-US" altLang="zh-CN" sz="2400" cap="none" dirty="0">
                <a:sym typeface="Wingdings" panose="05000000000000000000" pitchFamily="2" charset="2"/>
              </a:rPr>
              <a:t> 1  Q 2  S 3  </a:t>
            </a:r>
            <a:r>
              <a:rPr lang="zh-CN" altLang="en-US" sz="2400" cap="none" dirty="0">
                <a:sym typeface="Wingdings" panose="05000000000000000000" pitchFamily="2" charset="2"/>
              </a:rPr>
              <a:t>空缺</a:t>
            </a:r>
            <a:r>
              <a:rPr lang="en-US" altLang="zh-CN" sz="2400" cap="none" dirty="0">
                <a:sym typeface="Wingdings" panose="05000000000000000000" pitchFamily="2" charset="2"/>
              </a:rPr>
              <a:t>0</a:t>
            </a:r>
          </a:p>
          <a:p>
            <a:r>
              <a:rPr lang="zh-CN" altLang="en-US" sz="2400" cap="none" dirty="0">
                <a:sym typeface="Wingdings" panose="05000000000000000000" pitchFamily="2" charset="2"/>
              </a:rPr>
              <a:t>年龄：空缺</a:t>
            </a:r>
            <a:r>
              <a:rPr lang="en-US" altLang="zh-CN" sz="2400" cap="none" dirty="0">
                <a:sym typeface="Wingdings" panose="05000000000000000000" pitchFamily="2" charset="2"/>
              </a:rPr>
              <a:t>-1</a:t>
            </a:r>
            <a:endParaRPr lang="en-US" altLang="zh-CN" sz="2400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2E1C22-4727-403D-A806-72B2367C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9" y="3337560"/>
            <a:ext cx="3868719" cy="3520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CD2950-D4C1-4E4A-B34C-FC038C3D5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4510"/>
          <a:stretch/>
        </p:blipFill>
        <p:spPr>
          <a:xfrm>
            <a:off x="6096000" y="3337560"/>
            <a:ext cx="3684155" cy="3679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08FCFA-33C9-4AF1-B112-1096E9FE8A13}"/>
              </a:ext>
            </a:extLst>
          </p:cNvPr>
          <p:cNvSpPr txBox="1"/>
          <p:nvPr/>
        </p:nvSpPr>
        <p:spPr>
          <a:xfrm>
            <a:off x="7650480" y="294461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BEA6CF-8170-4E4C-B219-F4BC292C7DA2}"/>
              </a:ext>
            </a:extLst>
          </p:cNvPr>
          <p:cNvSpPr txBox="1"/>
          <p:nvPr/>
        </p:nvSpPr>
        <p:spPr>
          <a:xfrm>
            <a:off x="2044410" y="294461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42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模型求解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F38B3-416D-4E5C-A3F7-D5B03C64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利用神经网络模型，模型设置为对</a:t>
            </a:r>
            <a:r>
              <a:rPr lang="en-US" altLang="zh-CN" cap="none" dirty="0"/>
              <a:t>train.csv</a:t>
            </a:r>
            <a:r>
              <a:rPr lang="zh-CN" altLang="en-US" cap="none" dirty="0"/>
              <a:t>的数据</a:t>
            </a:r>
            <a:r>
              <a:rPr lang="zh-CN" altLang="en-US" dirty="0"/>
              <a:t>按照</a:t>
            </a:r>
            <a:r>
              <a:rPr lang="en-US" altLang="zh-CN" dirty="0"/>
              <a:t>70%</a:t>
            </a:r>
            <a:r>
              <a:rPr lang="zh-CN" altLang="en-US" dirty="0"/>
              <a:t>比例的数据参与模型的训练，剩余</a:t>
            </a:r>
            <a:r>
              <a:rPr lang="en-US" altLang="zh-CN" dirty="0"/>
              <a:t>30%</a:t>
            </a:r>
            <a:r>
              <a:rPr lang="zh-CN" altLang="en-US" dirty="0"/>
              <a:t>作为测试数据集。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22BE21-98E9-462A-B8E6-34554981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55" y="2885473"/>
            <a:ext cx="6446090" cy="2277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FABE5E-7683-424D-ACCC-D0CA9054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00" y="5381743"/>
            <a:ext cx="4009840" cy="1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模型求解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>
            <a:normAutofit/>
          </a:bodyPr>
          <a:lstStyle/>
          <a:p>
            <a:endParaRPr lang="en-US" altLang="zh-CN" cap="none" dirty="0"/>
          </a:p>
          <a:p>
            <a:pPr marL="0" indent="0">
              <a:buNone/>
            </a:pPr>
            <a:endParaRPr lang="en-US" altLang="zh-CN" cap="non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FB81A-9AC1-4D02-8044-9413ADE1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43" y="1084021"/>
            <a:ext cx="4689957" cy="4689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1962AE-0431-4389-92B1-8D4205CE9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33" y="1042741"/>
            <a:ext cx="4533432" cy="45334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88899E-0E8A-4998-854F-57CBB4B87484}"/>
              </a:ext>
            </a:extLst>
          </p:cNvPr>
          <p:cNvSpPr txBox="1"/>
          <p:nvPr/>
        </p:nvSpPr>
        <p:spPr>
          <a:xfrm>
            <a:off x="1589772" y="5994400"/>
            <a:ext cx="859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神经网络在训练集上的准确率为</a:t>
            </a:r>
            <a:r>
              <a:rPr lang="en-US" altLang="zh-CN" sz="2400" dirty="0"/>
              <a:t>93%</a:t>
            </a:r>
            <a:r>
              <a:rPr lang="zh-CN" altLang="en-US" sz="2400" dirty="0"/>
              <a:t>左右，那么在测试集上呢？</a:t>
            </a:r>
          </a:p>
        </p:txBody>
      </p:sp>
    </p:spTree>
    <p:extLst>
      <p:ext uri="{BB962C8B-B14F-4D97-AF65-F5344CB8AC3E}">
        <p14:creationId xmlns:p14="http://schemas.microsoft.com/office/powerpoint/2010/main" val="30132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1670D13-F441-4DE0-91FC-D644BA78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A03DE-56ED-48BF-8422-49F86ED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32" y="1594932"/>
            <a:ext cx="10363826" cy="38813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进行多次训练和调整层数，将测试集输入到训练好的网络上。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结果在测试集上目前准确率最好的成绩为</a:t>
            </a:r>
            <a:r>
              <a:rPr lang="en-US" altLang="zh-CN" sz="2400" dirty="0"/>
              <a:t>82.775%</a:t>
            </a:r>
            <a:r>
              <a:rPr lang="zh-CN" altLang="en-US" sz="2400" dirty="0"/>
              <a:t>，在排行榜上排</a:t>
            </a:r>
            <a:r>
              <a:rPr lang="en-US" altLang="zh-CN" sz="2400" dirty="0"/>
              <a:t>140</a:t>
            </a:r>
            <a:r>
              <a:rPr lang="zh-CN" altLang="en-US" sz="2400" dirty="0"/>
              <a:t>名左右。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6304C-419C-4564-8580-80363B60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5040523"/>
            <a:ext cx="8595360" cy="14607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230D16-2D9E-45B4-96A1-0FC945F5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52" y="2283114"/>
            <a:ext cx="2858354" cy="2021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66FBF8-86FF-4376-8092-70346D7E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17" y="2113742"/>
            <a:ext cx="1838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BDC539-63E8-438B-9BF6-F8EB71477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1" y="2760539"/>
            <a:ext cx="11825494" cy="853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7BF36B-EB8F-457B-8025-9B6DFA87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3" y="1901154"/>
            <a:ext cx="11825493" cy="859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B324D3-677D-471D-B5B2-60DA0CF7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1" y="3613580"/>
            <a:ext cx="11825494" cy="824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70F8C4-805D-4018-B9F8-0556D73E8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1" y="4438219"/>
            <a:ext cx="11825494" cy="757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BA0A69-723E-4FF9-AD85-28A718A7B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1" y="5151683"/>
            <a:ext cx="11825494" cy="881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615117-D9CD-4D51-AD76-772946537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1" y="2763881"/>
            <a:ext cx="11825493" cy="8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0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1670D13-F441-4DE0-91FC-D644BA78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B7C06-5774-446D-AD86-985A9F2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9" y="902078"/>
            <a:ext cx="5046401" cy="37988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4F0F854-6D65-42FE-8570-158F8836530B}"/>
              </a:ext>
            </a:extLst>
          </p:cNvPr>
          <p:cNvSpPr txBox="1"/>
          <p:nvPr/>
        </p:nvSpPr>
        <p:spPr>
          <a:xfrm>
            <a:off x="71120" y="4984427"/>
            <a:ext cx="1243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利用遗传算法，经过</a:t>
            </a:r>
            <a:r>
              <a:rPr lang="en-US" altLang="zh-CN" sz="2000" dirty="0"/>
              <a:t>1000</a:t>
            </a:r>
            <a:r>
              <a:rPr lang="zh-CN" altLang="en-US" sz="2000" dirty="0"/>
              <a:t>代，最终得到一个拟合函数。用这个函数来对测试集进行预测，得到以下结果。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80D967-FDFE-4DAE-A650-0B5224B9E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59" y="5542746"/>
            <a:ext cx="8260796" cy="124216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FF94B2E-4E47-4F82-91B3-0763AF30DE1C}"/>
              </a:ext>
            </a:extLst>
          </p:cNvPr>
          <p:cNvSpPr/>
          <p:nvPr/>
        </p:nvSpPr>
        <p:spPr>
          <a:xfrm>
            <a:off x="8797779" y="5702165"/>
            <a:ext cx="29268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40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名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6FDB4-D81A-47F4-8D89-A0613205E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0" y="902078"/>
            <a:ext cx="6523393" cy="37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优化结果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F38B3-416D-4E5C-A3F7-D5B03C64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86" y="1787485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、投票法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2085DD-F5EE-42A7-A40A-0531B0DD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987" y="3823940"/>
            <a:ext cx="6782504" cy="15961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E390B7-8ECE-43CF-9CAA-4D0D2EA9C1F2}"/>
              </a:ext>
            </a:extLst>
          </p:cNvPr>
          <p:cNvSpPr/>
          <p:nvPr/>
        </p:nvSpPr>
        <p:spPr>
          <a:xfrm>
            <a:off x="0" y="5684216"/>
            <a:ext cx="8418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/>
              <a:t>How to get a 1.000</a:t>
            </a:r>
            <a:r>
              <a:rPr lang="zh-CN" altLang="en-US" sz="5400" dirty="0"/>
              <a:t>？？！！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86B77-B045-49DD-BEE6-607124A07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732" y="1787485"/>
            <a:ext cx="6677548" cy="16707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B051BC-7A23-4B9E-9DBD-E0C681A21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868" y="2473298"/>
            <a:ext cx="6979211" cy="43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8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DFDF-FF67-44CD-9455-114B0FE2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F9D1630-15D4-45C9-9AF5-A7EEF0D42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937" y="2248296"/>
            <a:ext cx="9249566" cy="43513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36D2C6-3971-4A09-82E1-78F8D7CB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4" y="251727"/>
            <a:ext cx="8871373" cy="18107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EAF1FA-F31B-4BB4-A082-F0348011B9F2}"/>
              </a:ext>
            </a:extLst>
          </p:cNvPr>
          <p:cNvSpPr/>
          <p:nvPr/>
        </p:nvSpPr>
        <p:spPr>
          <a:xfrm>
            <a:off x="5140520" y="2188752"/>
            <a:ext cx="1988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A224287-A5E8-4404-93A2-2D3483470DFE}"/>
              </a:ext>
            </a:extLst>
          </p:cNvPr>
          <p:cNvSpPr/>
          <p:nvPr/>
        </p:nvSpPr>
        <p:spPr>
          <a:xfrm rot="3433049">
            <a:off x="4427796" y="3069288"/>
            <a:ext cx="711200" cy="391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028F7B-767A-4FF9-A59F-1CEB88B2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18" y="899758"/>
            <a:ext cx="1721319" cy="15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45EE1-522E-4754-B7AC-D1AEBD57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9F1A1-3476-460F-ACFD-704E5141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从结果来看，妇女儿童的存活率明显很高。面对沉船灾难时，船长爱德华</a:t>
            </a:r>
            <a:r>
              <a:rPr lang="en-US" altLang="zh-CN" dirty="0"/>
              <a:t>·</a:t>
            </a:r>
            <a:r>
              <a:rPr lang="zh-CN" altLang="en-US" dirty="0"/>
              <a:t>约翰</a:t>
            </a:r>
            <a:r>
              <a:rPr lang="en-US" altLang="zh-CN" dirty="0"/>
              <a:t>·</a:t>
            </a:r>
            <a:r>
              <a:rPr lang="zh-CN" altLang="en-US" dirty="0"/>
              <a:t>史密斯（</a:t>
            </a:r>
            <a:r>
              <a:rPr lang="en-US" altLang="zh-CN" dirty="0"/>
              <a:t>Edward J. Smith</a:t>
            </a:r>
            <a:r>
              <a:rPr lang="zh-CN" altLang="en-US" dirty="0"/>
              <a:t>）在最后的时刻下命令，命令先让妇女和儿童上救生艇。</a:t>
            </a:r>
            <a:endParaRPr lang="en-US" altLang="zh-CN" dirty="0"/>
          </a:p>
          <a:p>
            <a:r>
              <a:rPr lang="zh-CN" altLang="en-US" dirty="0"/>
              <a:t>但人类毕竟不是机器，并不是会划定一个规则就能完全预测的，深入了解那些算法难以预测的离群点，背后往往都蕴藏着非常动人的故事。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8B5329-6725-4844-8191-2A446F8C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54" y="4354103"/>
            <a:ext cx="1298448" cy="1700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E8104F-7684-4CC7-8AA3-53BFA1163427}"/>
              </a:ext>
            </a:extLst>
          </p:cNvPr>
          <p:cNvSpPr txBox="1"/>
          <p:nvPr/>
        </p:nvSpPr>
        <p:spPr>
          <a:xfrm>
            <a:off x="4084320" y="4788996"/>
            <a:ext cx="589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Evans turned to Brown and said, 'You go first, you have children waiting at home.'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0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9A2B5-8C4C-449F-862A-4E1AF7E9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EFA35-BED7-4FB0-8920-07EC6AD1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RMS</a:t>
            </a:r>
            <a:r>
              <a:rPr lang="zh-CN" altLang="en-US" sz="2400" dirty="0"/>
              <a:t>泰坦尼克号的沉没是历史上最著名的沉船之一。 </a:t>
            </a:r>
            <a:r>
              <a:rPr lang="en-US" altLang="zh-CN" sz="2400" dirty="0"/>
              <a:t>1912</a:t>
            </a:r>
            <a:r>
              <a:rPr lang="zh-CN" altLang="en-US" sz="2400" dirty="0"/>
              <a:t>年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15</a:t>
            </a:r>
            <a:r>
              <a:rPr lang="zh-CN" altLang="en-US" sz="2400" dirty="0"/>
              <a:t>日，在首航期间，泰坦尼克号撞上冰山后沉没，</a:t>
            </a:r>
            <a:r>
              <a:rPr lang="en-US" altLang="zh-CN" sz="2400" dirty="0"/>
              <a:t>2224</a:t>
            </a:r>
            <a:r>
              <a:rPr lang="zh-CN" altLang="en-US" sz="2400" dirty="0"/>
              <a:t>名乘客和机组人员中有</a:t>
            </a:r>
            <a:r>
              <a:rPr lang="en-US" altLang="zh-CN" sz="2400" dirty="0"/>
              <a:t>1502</a:t>
            </a:r>
            <a:r>
              <a:rPr lang="zh-CN" altLang="en-US" sz="2400" dirty="0"/>
              <a:t>人遇难。 这一耸人听闻的悲剧震撼了国际社会，也催生了更完备的船舶安全条例。</a:t>
            </a:r>
          </a:p>
          <a:p>
            <a:r>
              <a:rPr lang="zh-CN" altLang="en-US" sz="2400"/>
              <a:t>没有</a:t>
            </a:r>
            <a:r>
              <a:rPr lang="zh-CN" altLang="en-US" sz="2400" dirty="0"/>
              <a:t>足够</a:t>
            </a:r>
            <a:r>
              <a:rPr lang="zh-CN" altLang="en-US" sz="2400"/>
              <a:t>的救生艇是泰坦尼克号存活率低的重要原因， </a:t>
            </a:r>
            <a:r>
              <a:rPr lang="zh-CN" altLang="en-US" sz="2400" dirty="0"/>
              <a:t>虽然幸存下来的运气有一些因素，但有些人比其他人更有可能生存，比如妇女，儿童和上层阶级。</a:t>
            </a:r>
          </a:p>
          <a:p>
            <a:r>
              <a:rPr lang="zh-CN" altLang="en-US" sz="2400" dirty="0"/>
              <a:t>在这个挑战中，我们要求你完成对什么样的人可能生存的分析。 </a:t>
            </a:r>
          </a:p>
        </p:txBody>
      </p:sp>
    </p:spTree>
    <p:extLst>
      <p:ext uri="{BB962C8B-B14F-4D97-AF65-F5344CB8AC3E}">
        <p14:creationId xmlns:p14="http://schemas.microsoft.com/office/powerpoint/2010/main" val="99458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AD71-D20A-423A-98C7-28BF46FE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53247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580B-D85A-4DAF-9958-FABE388B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6B83-AAFA-4809-ADAD-E6D3C5D4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目标：预测泰坦尼克号上的乘客是幸存还是遇难，每个乘客对应一个乘客</a:t>
            </a:r>
            <a:r>
              <a:rPr lang="en-US" altLang="zh-CN" sz="2400" dirty="0"/>
              <a:t>Id</a:t>
            </a:r>
            <a:r>
              <a:rPr lang="zh-CN" altLang="en-US" sz="2400" dirty="0"/>
              <a:t>，用</a:t>
            </a:r>
            <a:r>
              <a:rPr lang="en-US" altLang="zh-CN" sz="2400" dirty="0"/>
              <a:t>0</a:t>
            </a:r>
            <a:r>
              <a:rPr lang="zh-CN" altLang="en-US" sz="2400" dirty="0"/>
              <a:t>表示遇难，用</a:t>
            </a:r>
            <a:r>
              <a:rPr lang="en-US" altLang="zh-CN" sz="2400" dirty="0"/>
              <a:t>1</a:t>
            </a:r>
            <a:r>
              <a:rPr lang="zh-CN" altLang="en-US" sz="2400" dirty="0"/>
              <a:t>表示幸存。</a:t>
            </a:r>
            <a:endParaRPr lang="en-US" altLang="zh-CN" sz="2400" dirty="0"/>
          </a:p>
          <a:p>
            <a:r>
              <a:rPr lang="zh-CN" altLang="en-US" sz="2400" dirty="0"/>
              <a:t>成绩：用正确预测的百分比来表示你的成绩。</a:t>
            </a:r>
          </a:p>
        </p:txBody>
      </p:sp>
    </p:spTree>
    <p:extLst>
      <p:ext uri="{BB962C8B-B14F-4D97-AF65-F5344CB8AC3E}">
        <p14:creationId xmlns:p14="http://schemas.microsoft.com/office/powerpoint/2010/main" val="37158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AF36A-98B2-4BB5-9699-4AE81EBC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09307-474D-44A9-8881-50366A28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214694"/>
            <a:ext cx="10363826" cy="3424107"/>
          </a:xfrm>
        </p:spPr>
        <p:txBody>
          <a:bodyPr/>
          <a:lstStyle/>
          <a:p>
            <a:r>
              <a:rPr lang="zh-CN" altLang="en-US" sz="2400" dirty="0"/>
              <a:t>题目数据被分为两组：</a:t>
            </a:r>
            <a:endParaRPr lang="en-US" altLang="zh-CN" sz="2400" dirty="0"/>
          </a:p>
          <a:p>
            <a:r>
              <a:rPr lang="zh-CN" altLang="en-US" sz="2400" dirty="0"/>
              <a:t>训练集</a:t>
            </a:r>
            <a:r>
              <a:rPr lang="en-US" altLang="zh-CN" sz="2400" cap="none" dirty="0">
                <a:latin typeface="Times New Roman" panose="02020603050405020304" pitchFamily="18" charset="0"/>
              </a:rPr>
              <a:t>(train.csv</a:t>
            </a:r>
            <a:r>
              <a:rPr lang="en-US" altLang="zh-CN" sz="2400" cap="none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r>
              <a:rPr lang="zh-CN" altLang="en-US" sz="2400" cap="none" dirty="0">
                <a:latin typeface="Times New Roman" panose="02020603050405020304" pitchFamily="18" charset="0"/>
                <a:cs typeface="Arial" panose="020B0604020202020204" pitchFamily="34" charset="0"/>
              </a:rPr>
              <a:t>测试集</a:t>
            </a:r>
            <a:r>
              <a:rPr lang="en-US" altLang="zh-CN" sz="2400" cap="none" dirty="0">
                <a:latin typeface="Times New Roman" panose="02020603050405020304" pitchFamily="18" charset="0"/>
                <a:cs typeface="Arial" panose="020B0604020202020204" pitchFamily="34" charset="0"/>
              </a:rPr>
              <a:t>(test.csv</a:t>
            </a:r>
            <a:r>
              <a:rPr lang="zh-CN" altLang="en-US" sz="2400" cap="none" dirty="0">
                <a:latin typeface="Times New Roman" panose="02020603050405020304" pitchFamily="18" charset="0"/>
                <a:cs typeface="Arial" panose="020B0604020202020204" pitchFamily="34" charset="0"/>
              </a:rPr>
              <a:t>）</a:t>
            </a:r>
            <a:endParaRPr lang="en-US" altLang="zh-CN" sz="2400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cap="none" dirty="0">
                <a:latin typeface="Times New Roman" panose="02020603050405020304" pitchFamily="18" charset="0"/>
                <a:cs typeface="Arial" panose="020B0604020202020204" pitchFamily="34" charset="0"/>
              </a:rPr>
              <a:t>训练集中包含每个乘客的生存结果以及各项特征，以此来学习规律。</a:t>
            </a:r>
            <a:endParaRPr lang="en-US" altLang="zh-CN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cap="none" dirty="0">
                <a:latin typeface="Times New Roman" panose="02020603050405020304" pitchFamily="18" charset="0"/>
                <a:cs typeface="Arial" panose="020B0604020202020204" pitchFamily="34" charset="0"/>
              </a:rPr>
              <a:t>测试集中不包含乘客的生存结果，根据各项特征预测乘客的生存情况。</a:t>
            </a:r>
          </a:p>
        </p:txBody>
      </p:sp>
    </p:spTree>
    <p:extLst>
      <p:ext uri="{BB962C8B-B14F-4D97-AF65-F5344CB8AC3E}">
        <p14:creationId xmlns:p14="http://schemas.microsoft.com/office/powerpoint/2010/main" val="42276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cap="none" dirty="0"/>
              <a:t>下载数据和工具</a:t>
            </a:r>
            <a:endParaRPr lang="en-US" altLang="zh-CN" cap="none" dirty="0"/>
          </a:p>
          <a:p>
            <a:r>
              <a:rPr lang="zh-CN" altLang="en-US" cap="none" dirty="0"/>
              <a:t>认识数据</a:t>
            </a:r>
            <a:endParaRPr lang="en-US" altLang="zh-CN" cap="none" dirty="0"/>
          </a:p>
          <a:p>
            <a:r>
              <a:rPr lang="zh-CN" altLang="en-US" cap="none" dirty="0"/>
              <a:t>选取特征、数据预处理</a:t>
            </a:r>
            <a:endParaRPr lang="en-US" altLang="zh-CN" cap="none" dirty="0"/>
          </a:p>
          <a:p>
            <a:r>
              <a:rPr lang="zh-CN" altLang="en-US" cap="none" dirty="0"/>
              <a:t>利用模型求解</a:t>
            </a:r>
            <a:endParaRPr lang="en-US" altLang="zh-CN" cap="none" dirty="0"/>
          </a:p>
          <a:p>
            <a:r>
              <a:rPr lang="zh-CN" altLang="en-US" cap="none" dirty="0"/>
              <a:t>优化结果</a:t>
            </a:r>
          </a:p>
        </p:txBody>
      </p:sp>
    </p:spTree>
    <p:extLst>
      <p:ext uri="{BB962C8B-B14F-4D97-AF65-F5344CB8AC3E}">
        <p14:creationId xmlns:p14="http://schemas.microsoft.com/office/powerpoint/2010/main" val="361230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/>
          <a:lstStyle/>
          <a:p>
            <a:r>
              <a:rPr lang="zh-CN" altLang="en-US" sz="2400" cap="none" dirty="0"/>
              <a:t>尽可能从不同的方面来认识数据。有一些规律和性质能被很容易地发现，而一些隐藏的关系却不能被一眼看出，需要从某些特殊的角度才能观察到。</a:t>
            </a:r>
            <a:endParaRPr lang="en-US" altLang="zh-CN" sz="2400" cap="none" dirty="0"/>
          </a:p>
          <a:p>
            <a:r>
              <a:rPr lang="zh-CN" altLang="en-US" sz="2400" cap="none" dirty="0"/>
              <a:t>训练集的数据形式</a:t>
            </a:r>
            <a:endParaRPr lang="en-US" altLang="zh-CN" sz="2400" cap="none" dirty="0"/>
          </a:p>
          <a:p>
            <a:endParaRPr lang="en-US" altLang="zh-CN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D03764-6B67-4DF8-8E83-18AEA1F5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682"/>
            <a:ext cx="12192000" cy="38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/>
          <a:lstStyle/>
          <a:p>
            <a:r>
              <a:rPr lang="zh-CN" altLang="en-US" cap="none" dirty="0"/>
              <a:t>训练集中的数据信息</a:t>
            </a:r>
            <a:endParaRPr lang="en-US" altLang="zh-CN" cap="none" dirty="0"/>
          </a:p>
          <a:p>
            <a:endParaRPr lang="en-US" altLang="zh-CN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275DA-BA85-4BBB-BF46-9ADA46BA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5" y="1716505"/>
            <a:ext cx="9620251" cy="46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认识数据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2A95-F24A-4637-A9E9-41569B8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39" y="1042741"/>
            <a:ext cx="10363826" cy="3424107"/>
          </a:xfrm>
        </p:spPr>
        <p:txBody>
          <a:bodyPr/>
          <a:lstStyle/>
          <a:p>
            <a:r>
              <a:rPr lang="zh-CN" altLang="en-US" sz="2400" cap="none" dirty="0"/>
              <a:t>空缺数据统计：年龄缺少</a:t>
            </a:r>
            <a:r>
              <a:rPr lang="en-US" altLang="zh-CN" sz="2400" cap="none" dirty="0"/>
              <a:t>177</a:t>
            </a:r>
            <a:r>
              <a:rPr lang="zh-CN" altLang="en-US" sz="2400" cap="none" dirty="0"/>
              <a:t>个 船舱号缺少</a:t>
            </a:r>
            <a:r>
              <a:rPr lang="en-US" altLang="zh-CN" sz="2400" cap="none" dirty="0"/>
              <a:t>687</a:t>
            </a:r>
            <a:r>
              <a:rPr lang="zh-CN" altLang="en-US" sz="2400" cap="none" dirty="0"/>
              <a:t>个</a:t>
            </a:r>
            <a:r>
              <a:rPr lang="en-US" altLang="zh-CN" sz="2400" cap="none" dirty="0"/>
              <a:t>	</a:t>
            </a:r>
            <a:r>
              <a:rPr lang="zh-CN" altLang="en-US" sz="2400" cap="none" dirty="0"/>
              <a:t>存活率：</a:t>
            </a:r>
            <a:r>
              <a:rPr lang="en-US" altLang="zh-CN" sz="2400" cap="none" dirty="0"/>
              <a:t>38.4%</a:t>
            </a:r>
          </a:p>
          <a:p>
            <a:endParaRPr lang="en-US" altLang="zh-CN" cap="none" dirty="0"/>
          </a:p>
          <a:p>
            <a:endParaRPr lang="en-US" altLang="zh-CN" cap="non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E4AC40-DA64-4FD0-AC48-FDE79EB1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9" y="1645920"/>
            <a:ext cx="3670710" cy="51389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183B39-7F64-4CFB-9375-553858970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49" y="1645920"/>
            <a:ext cx="7635902" cy="201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CD088F-8138-498C-93B4-14883D350CC5}"/>
              </a:ext>
            </a:extLst>
          </p:cNvPr>
          <p:cNvSpPr txBox="1"/>
          <p:nvPr/>
        </p:nvSpPr>
        <p:spPr>
          <a:xfrm>
            <a:off x="4523490" y="3877645"/>
            <a:ext cx="36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Sibsp</a:t>
            </a:r>
            <a:r>
              <a:rPr lang="zh-CN" altLang="en-US" sz="2400" dirty="0"/>
              <a:t>数据分布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D5B2F0-E588-42F6-9B4D-5F4725C13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420" y="4301252"/>
            <a:ext cx="4682700" cy="24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7E7-8730-4D76-8259-BCD2490F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39" y="73086"/>
            <a:ext cx="3786561" cy="993716"/>
          </a:xfrm>
        </p:spPr>
        <p:txBody>
          <a:bodyPr/>
          <a:lstStyle/>
          <a:p>
            <a:r>
              <a:rPr lang="zh-CN" altLang="en-US" dirty="0"/>
              <a:t>认识数据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C3D93B-762C-458C-AA24-D88E995C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8EC9D23D-07A3-4F5F-9DCD-1A4E39DA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240" y="792797"/>
            <a:ext cx="1283524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1164</Words>
  <Application>Microsoft Office PowerPoint</Application>
  <PresentationFormat>宽屏</PresentationFormat>
  <Paragraphs>100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Times New Roman</vt:lpstr>
      <vt:lpstr>Wingdings</vt:lpstr>
      <vt:lpstr>Office 主题​​</vt:lpstr>
      <vt:lpstr>Titanic</vt:lpstr>
      <vt:lpstr>题目来源</vt:lpstr>
      <vt:lpstr>题目内容</vt:lpstr>
      <vt:lpstr>题目数据</vt:lpstr>
      <vt:lpstr>求解思路</vt:lpstr>
      <vt:lpstr>认识数据</vt:lpstr>
      <vt:lpstr>认识数据</vt:lpstr>
      <vt:lpstr>认识数据</vt:lpstr>
      <vt:lpstr>认识数据</vt:lpstr>
      <vt:lpstr>认识数据</vt:lpstr>
      <vt:lpstr>数据处理</vt:lpstr>
      <vt:lpstr>模型求解</vt:lpstr>
      <vt:lpstr>模型求解</vt:lpstr>
      <vt:lpstr>实验结果</vt:lpstr>
      <vt:lpstr>比较结果</vt:lpstr>
      <vt:lpstr>遗传算法</vt:lpstr>
      <vt:lpstr>优化结果</vt:lpstr>
      <vt:lpstr>PowerPoint 演示文稿</vt:lpstr>
      <vt:lpstr>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Honglan Huang</dc:creator>
  <cp:lastModifiedBy>Honglan Huang</cp:lastModifiedBy>
  <cp:revision>54</cp:revision>
  <dcterms:created xsi:type="dcterms:W3CDTF">2017-11-18T11:33:12Z</dcterms:created>
  <dcterms:modified xsi:type="dcterms:W3CDTF">2017-11-21T06:56:29Z</dcterms:modified>
</cp:coreProperties>
</file>