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58" r:id="rId5"/>
    <p:sldId id="290" r:id="rId6"/>
    <p:sldId id="289" r:id="rId7"/>
    <p:sldId id="292" r:id="rId8"/>
    <p:sldId id="291" r:id="rId9"/>
    <p:sldId id="293" r:id="rId10"/>
    <p:sldId id="295" r:id="rId11"/>
    <p:sldId id="296" r:id="rId12"/>
    <p:sldId id="297" r:id="rId13"/>
    <p:sldId id="298" r:id="rId14"/>
    <p:sldId id="302" r:id="rId15"/>
    <p:sldId id="303" r:id="rId16"/>
    <p:sldId id="304" r:id="rId17"/>
    <p:sldId id="305" r:id="rId18"/>
    <p:sldId id="306" r:id="rId19"/>
    <p:sldId id="299" r:id="rId20"/>
    <p:sldId id="300" r:id="rId21"/>
    <p:sldId id="301" r:id="rId22"/>
    <p:sldId id="28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146" autoAdjust="0"/>
  </p:normalViewPr>
  <p:slideViewPr>
    <p:cSldViewPr snapToGrid="0" showGuides="1">
      <p:cViewPr varScale="1">
        <p:scale>
          <a:sx n="59" d="100"/>
          <a:sy n="59" d="100"/>
        </p:scale>
        <p:origin x="11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28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Epoch</a:t>
            </a:r>
            <a:r>
              <a:rPr lang="zh-CN" altLang="en-US" dirty="0"/>
              <a:t>选择：官方文档建议迭代</a:t>
            </a:r>
            <a:r>
              <a:rPr lang="en-US" altLang="zh-CN" dirty="0"/>
              <a:t>2-4</a:t>
            </a:r>
            <a:r>
              <a:rPr lang="zh-CN" altLang="en-US" dirty="0"/>
              <a:t>次，在训练时分别尝试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次的效果较好，迭代次数越多，在训练集上的损失越小，但是会以较小的幅度减小预测准确率</a:t>
            </a:r>
            <a:endParaRPr lang="en-US" altLang="zh-CN" dirty="0"/>
          </a:p>
          <a:p>
            <a:r>
              <a:rPr lang="zh-CN" altLang="en-US" dirty="0"/>
              <a:t>最好的效果出现在</a:t>
            </a:r>
            <a:r>
              <a:rPr lang="en-US" altLang="zh-CN" dirty="0"/>
              <a:t>5</a:t>
            </a:r>
            <a:r>
              <a:rPr lang="zh-CN" altLang="en-US" dirty="0"/>
              <a:t>次迭代时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78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6BF53-C741-41CC-A4C2-2ED13A46C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181ACB-A3D5-420E-BC90-2DE41A825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E3A95-2DC2-469C-B7AA-C0CCDA96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B4484-3BD7-4387-85E0-9455C56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1B0D9-5CB6-4A12-8663-852A8B08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A57B5-2528-4CCA-862D-2CB77F62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7D56C-8D75-49D7-8DE6-0A9331B8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791200" y="1544124"/>
            <a:ext cx="609600" cy="791981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2"/>
            </p:custDataLst>
          </p:nvPr>
        </p:nvSpPr>
        <p:spPr>
          <a:xfrm>
            <a:off x="1967542" y="2784727"/>
            <a:ext cx="8256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170"/>
            <a:r>
              <a:rPr lang="en-US" altLang="zh-CN" sz="3200" b="1" dirty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Real or Not? NLP with Disaster Tweets</a:t>
            </a:r>
          </a:p>
        </p:txBody>
      </p:sp>
      <p:sp>
        <p:nvSpPr>
          <p:cNvPr id="35" name="PA_文本框 2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11739" y="5113821"/>
            <a:ext cx="44550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170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计算机学院    乔子腾  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XS20020026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文本框 21">
            <a:extLst>
              <a:ext uri="{FF2B5EF4-FFF2-40B4-BE49-F238E27FC236}">
                <a16:creationId xmlns:a16="http://schemas.microsoft.com/office/drawing/2014/main" id="{C3CEB84E-5FEF-4B74-8CF2-E5F3A9F5B5C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01947" y="3318942"/>
            <a:ext cx="438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/>
            <a:r>
              <a:rPr lang="en-US" altLang="zh-CN" sz="2800" dirty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——Kaggle</a:t>
            </a:r>
            <a:r>
              <a:rPr lang="zh-CN" altLang="en-US" sz="2800" dirty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竞赛选题</a:t>
            </a:r>
            <a:endParaRPr lang="en-US" altLang="zh-CN" sz="2800" dirty="0">
              <a:ln w="6350">
                <a:noFill/>
              </a:ln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5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PA_组合 46"/>
          <p:cNvGrpSpPr/>
          <p:nvPr>
            <p:custDataLst>
              <p:tags r:id="rId1"/>
            </p:custDataLst>
          </p:nvPr>
        </p:nvGrpSpPr>
        <p:grpSpPr>
          <a:xfrm>
            <a:off x="0" y="1160155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FABAA6C-A5AC-42FC-BE5E-290D3C054876}"/>
              </a:ext>
            </a:extLst>
          </p:cNvPr>
          <p:cNvSpPr txBox="1"/>
          <p:nvPr/>
        </p:nvSpPr>
        <p:spPr>
          <a:xfrm>
            <a:off x="156817" y="60052"/>
            <a:ext cx="375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二、竞赛过程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D1E377-0340-40B8-9B34-F2A5264BC1FF}"/>
              </a:ext>
            </a:extLst>
          </p:cNvPr>
          <p:cNvSpPr txBox="1"/>
          <p:nvPr/>
        </p:nvSpPr>
        <p:spPr>
          <a:xfrm>
            <a:off x="844916" y="625826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（二）数据预处理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E390BEE-69FD-4C04-B9DD-28573E59EBB2}"/>
              </a:ext>
            </a:extLst>
          </p:cNvPr>
          <p:cNvSpPr txBox="1"/>
          <p:nvPr/>
        </p:nvSpPr>
        <p:spPr>
          <a:xfrm>
            <a:off x="1016000" y="1664374"/>
            <a:ext cx="58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根据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Twitter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文本判断是否在宣告真的灾难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0D9490-2193-4105-A3EA-8062B5B45D1D}"/>
              </a:ext>
            </a:extLst>
          </p:cNvPr>
          <p:cNvSpPr txBox="1"/>
          <p:nvPr/>
        </p:nvSpPr>
        <p:spPr>
          <a:xfrm>
            <a:off x="1015999" y="2496695"/>
            <a:ext cx="5888383" cy="307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text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：内容格式复杂，需要预处理文本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457200">
              <a:lnSpc>
                <a:spcPct val="130000"/>
              </a:lnSpc>
              <a:spcAft>
                <a:spcPts val="600"/>
              </a:spcAft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超链接（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http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https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457200">
              <a:lnSpc>
                <a:spcPct val="130000"/>
              </a:lnSpc>
              <a:spcAft>
                <a:spcPts val="600"/>
              </a:spcAft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特殊符号（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&amp;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、）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457200">
              <a:lnSpc>
                <a:spcPct val="130000"/>
              </a:lnSpc>
              <a:spcAft>
                <a:spcPts val="600"/>
              </a:spcAft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提及（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@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。。。）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457200">
              <a:lnSpc>
                <a:spcPct val="130000"/>
              </a:lnSpc>
              <a:spcAft>
                <a:spcPts val="600"/>
              </a:spcAft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4.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符号，保留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tag</a:t>
            </a:r>
          </a:p>
          <a:p>
            <a:pPr indent="457200">
              <a:lnSpc>
                <a:spcPct val="130000"/>
              </a:lnSpc>
              <a:spcAft>
                <a:spcPts val="60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$%&amp;\*+,-/:;&lt;=&gt;@\\^_`{|}~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F017CCF-C4FB-4262-8372-D3E6C347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382" y="1232163"/>
            <a:ext cx="4974707" cy="56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6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PA_组合 46"/>
          <p:cNvGrpSpPr/>
          <p:nvPr>
            <p:custDataLst>
              <p:tags r:id="rId1"/>
            </p:custDataLst>
          </p:nvPr>
        </p:nvGrpSpPr>
        <p:grpSpPr>
          <a:xfrm>
            <a:off x="0" y="1160155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FABAA6C-A5AC-42FC-BE5E-290D3C054876}"/>
              </a:ext>
            </a:extLst>
          </p:cNvPr>
          <p:cNvSpPr txBox="1"/>
          <p:nvPr/>
        </p:nvSpPr>
        <p:spPr>
          <a:xfrm>
            <a:off x="156817" y="60052"/>
            <a:ext cx="375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二、竞赛过程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D1E377-0340-40B8-9B34-F2A5264BC1FF}"/>
              </a:ext>
            </a:extLst>
          </p:cNvPr>
          <p:cNvSpPr txBox="1"/>
          <p:nvPr/>
        </p:nvSpPr>
        <p:spPr>
          <a:xfrm>
            <a:off x="844916" y="625826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（二）数据预处理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E390BEE-69FD-4C04-B9DD-28573E59EBB2}"/>
              </a:ext>
            </a:extLst>
          </p:cNvPr>
          <p:cNvSpPr txBox="1"/>
          <p:nvPr/>
        </p:nvSpPr>
        <p:spPr>
          <a:xfrm>
            <a:off x="1016000" y="1664374"/>
            <a:ext cx="58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根据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Twitter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文本判断是否在宣告真的灾难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0D9490-2193-4105-A3EA-8062B5B45D1D}"/>
              </a:ext>
            </a:extLst>
          </p:cNvPr>
          <p:cNvSpPr txBox="1"/>
          <p:nvPr/>
        </p:nvSpPr>
        <p:spPr>
          <a:xfrm>
            <a:off x="1015999" y="2496695"/>
            <a:ext cx="10526644" cy="100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测试原文本：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@bbcmtd 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Wholesale Markets ablaze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http://t.co/lHYXEOHY6C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处理后文本：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wholesale markets ablaze</a:t>
            </a:r>
          </a:p>
        </p:txBody>
      </p:sp>
    </p:spTree>
    <p:extLst>
      <p:ext uri="{BB962C8B-B14F-4D97-AF65-F5344CB8AC3E}">
        <p14:creationId xmlns:p14="http://schemas.microsoft.com/office/powerpoint/2010/main" val="120775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PA_组合 46"/>
          <p:cNvGrpSpPr/>
          <p:nvPr>
            <p:custDataLst>
              <p:tags r:id="rId1"/>
            </p:custDataLst>
          </p:nvPr>
        </p:nvGrpSpPr>
        <p:grpSpPr>
          <a:xfrm>
            <a:off x="0" y="1160155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FABAA6C-A5AC-42FC-BE5E-290D3C054876}"/>
              </a:ext>
            </a:extLst>
          </p:cNvPr>
          <p:cNvSpPr txBox="1"/>
          <p:nvPr/>
        </p:nvSpPr>
        <p:spPr>
          <a:xfrm>
            <a:off x="156817" y="60052"/>
            <a:ext cx="375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二、竞赛过程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D1E377-0340-40B8-9B34-F2A5264BC1FF}"/>
              </a:ext>
            </a:extLst>
          </p:cNvPr>
          <p:cNvSpPr txBox="1"/>
          <p:nvPr/>
        </p:nvSpPr>
        <p:spPr>
          <a:xfrm>
            <a:off x="844916" y="625826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（三）模型选择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E390BEE-69FD-4C04-B9DD-28573E59EBB2}"/>
              </a:ext>
            </a:extLst>
          </p:cNvPr>
          <p:cNvSpPr txBox="1"/>
          <p:nvPr/>
        </p:nvSpPr>
        <p:spPr>
          <a:xfrm>
            <a:off x="1016000" y="1664374"/>
            <a:ext cx="58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根据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Twitter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文本判断是否在宣告真的灾难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0D9490-2193-4105-A3EA-8062B5B45D1D}"/>
              </a:ext>
            </a:extLst>
          </p:cNvPr>
          <p:cNvSpPr txBox="1"/>
          <p:nvPr/>
        </p:nvSpPr>
        <p:spPr>
          <a:xfrm>
            <a:off x="1015999" y="2496695"/>
            <a:ext cx="10526644" cy="299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模型选择：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ELECTRA-base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选择原因：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32000">
              <a:lnSpc>
                <a:spcPct val="130000"/>
              </a:lnSpc>
              <a:spcAft>
                <a:spcPts val="600"/>
              </a:spcAft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1.NLP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大神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Manning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与谷歌联合开发，背景大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32000">
              <a:lnSpc>
                <a:spcPct val="130000"/>
              </a:lnSpc>
              <a:spcAft>
                <a:spcPts val="600"/>
              </a:spcAft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设计思路新（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ICLR 2020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） 、计算资源消耗少、参数少（其中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ELECTRA-small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模型参数量仅为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bert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模型的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1/10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32000">
              <a:lnSpc>
                <a:spcPct val="130000"/>
              </a:lnSpc>
              <a:spcAft>
                <a:spcPts val="600"/>
              </a:spcAft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最重要的是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：自然语言处理库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transformers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提供预训练模型，便于使用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06C5F2-F91D-43A2-9564-6E4BF5D7F770}"/>
              </a:ext>
            </a:extLst>
          </p:cNvPr>
          <p:cNvSpPr txBox="1"/>
          <p:nvPr/>
        </p:nvSpPr>
        <p:spPr>
          <a:xfrm>
            <a:off x="459409" y="5493669"/>
            <a:ext cx="14338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b="1" i="0" dirty="0"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 transformers </a:t>
            </a:r>
            <a:r>
              <a:rPr lang="en-US" altLang="zh-CN" b="1" i="0" dirty="0"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effectLst/>
                <a:latin typeface="Consolas" panose="020B0609020204030204" pitchFamily="49" charset="0"/>
              </a:rPr>
              <a:t>ElectraTokenizer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 err="1">
                <a:effectLst/>
                <a:latin typeface="Consolas" panose="020B0609020204030204" pitchFamily="49" charset="0"/>
              </a:rPr>
              <a:t>ElectraForSequenceClassification,AdamW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  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Consolas" panose="020B0609020204030204" pitchFamily="49" charset="0"/>
              </a:rPr>
              <a:t>tokenizer = </a:t>
            </a:r>
            <a:r>
              <a:rPr lang="en-US" altLang="zh-CN" b="0" i="0" dirty="0" err="1">
                <a:effectLst/>
                <a:latin typeface="Consolas" panose="020B0609020204030204" pitchFamily="49" charset="0"/>
              </a:rPr>
              <a:t>ElectraTokenizer.from_pretrained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('google/</a:t>
            </a:r>
            <a:r>
              <a:rPr lang="en-US" altLang="zh-CN" b="0" i="0" dirty="0" err="1">
                <a:effectLst/>
                <a:latin typeface="Consolas" panose="020B0609020204030204" pitchFamily="49" charset="0"/>
              </a:rPr>
              <a:t>electra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-base-discriminator')  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Consolas" panose="020B0609020204030204" pitchFamily="49" charset="0"/>
              </a:rPr>
              <a:t>model = </a:t>
            </a:r>
            <a:r>
              <a:rPr lang="en-US" altLang="zh-CN" b="0" i="0" dirty="0" err="1">
                <a:effectLst/>
                <a:latin typeface="Consolas" panose="020B0609020204030204" pitchFamily="49" charset="0"/>
              </a:rPr>
              <a:t>ElectraForSequenceClassification.from_pretrained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                                    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'google/</a:t>
            </a:r>
            <a:r>
              <a:rPr lang="en-US" altLang="zh-CN" b="0" i="0" dirty="0" err="1">
                <a:effectLst/>
                <a:latin typeface="Consolas" panose="020B0609020204030204" pitchFamily="49" charset="0"/>
              </a:rPr>
              <a:t>electra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-base-discriminator',</a:t>
            </a:r>
            <a:r>
              <a:rPr lang="en-US" altLang="zh-CN" b="0" i="0" dirty="0" err="1">
                <a:effectLst/>
                <a:latin typeface="Consolas" panose="020B0609020204030204" pitchFamily="49" charset="0"/>
              </a:rPr>
              <a:t>num_labels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=2)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28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PA_组合 46"/>
          <p:cNvGrpSpPr/>
          <p:nvPr>
            <p:custDataLst>
              <p:tags r:id="rId1"/>
            </p:custDataLst>
          </p:nvPr>
        </p:nvGrpSpPr>
        <p:grpSpPr>
          <a:xfrm>
            <a:off x="0" y="1160155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FABAA6C-A5AC-42FC-BE5E-290D3C054876}"/>
              </a:ext>
            </a:extLst>
          </p:cNvPr>
          <p:cNvSpPr txBox="1"/>
          <p:nvPr/>
        </p:nvSpPr>
        <p:spPr>
          <a:xfrm>
            <a:off x="156817" y="60052"/>
            <a:ext cx="375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二、竞赛过程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D1E377-0340-40B8-9B34-F2A5264BC1FF}"/>
              </a:ext>
            </a:extLst>
          </p:cNvPr>
          <p:cNvSpPr txBox="1"/>
          <p:nvPr/>
        </p:nvSpPr>
        <p:spPr>
          <a:xfrm>
            <a:off x="844916" y="625826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（三）模型选择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E390BEE-69FD-4C04-B9DD-28573E59EBB2}"/>
              </a:ext>
            </a:extLst>
          </p:cNvPr>
          <p:cNvSpPr txBox="1"/>
          <p:nvPr/>
        </p:nvSpPr>
        <p:spPr>
          <a:xfrm>
            <a:off x="1016000" y="1664374"/>
            <a:ext cx="58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根据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Twitter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文本判断是否在宣告真的灾难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0D9490-2193-4105-A3EA-8062B5B45D1D}"/>
              </a:ext>
            </a:extLst>
          </p:cNvPr>
          <p:cNvSpPr txBox="1"/>
          <p:nvPr/>
        </p:nvSpPr>
        <p:spPr>
          <a:xfrm>
            <a:off x="1015999" y="2496695"/>
            <a:ext cx="10526644" cy="48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训练数据集划分：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80%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训练集，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20%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验证集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A652CC-6D9D-4064-8B73-AF6CCBCE4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2" y="4104924"/>
            <a:ext cx="12077623" cy="101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PA_组合 46"/>
          <p:cNvGrpSpPr/>
          <p:nvPr>
            <p:custDataLst>
              <p:tags r:id="rId1"/>
            </p:custDataLst>
          </p:nvPr>
        </p:nvGrpSpPr>
        <p:grpSpPr>
          <a:xfrm>
            <a:off x="0" y="1160155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FABAA6C-A5AC-42FC-BE5E-290D3C054876}"/>
              </a:ext>
            </a:extLst>
          </p:cNvPr>
          <p:cNvSpPr txBox="1"/>
          <p:nvPr/>
        </p:nvSpPr>
        <p:spPr>
          <a:xfrm>
            <a:off x="156817" y="60052"/>
            <a:ext cx="375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二、竞赛过程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D1E377-0340-40B8-9B34-F2A5264BC1FF}"/>
              </a:ext>
            </a:extLst>
          </p:cNvPr>
          <p:cNvSpPr txBox="1"/>
          <p:nvPr/>
        </p:nvSpPr>
        <p:spPr>
          <a:xfrm>
            <a:off x="844916" y="625826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（三）模型选择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E390BEE-69FD-4C04-B9DD-28573E59EBB2}"/>
              </a:ext>
            </a:extLst>
          </p:cNvPr>
          <p:cNvSpPr txBox="1"/>
          <p:nvPr/>
        </p:nvSpPr>
        <p:spPr>
          <a:xfrm>
            <a:off x="1016000" y="1664374"/>
            <a:ext cx="58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根据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Twitter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文本判断是否在宣告真的灾难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0D9490-2193-4105-A3EA-8062B5B45D1D}"/>
              </a:ext>
            </a:extLst>
          </p:cNvPr>
          <p:cNvSpPr txBox="1"/>
          <p:nvPr/>
        </p:nvSpPr>
        <p:spPr>
          <a:xfrm>
            <a:off x="1015999" y="2496695"/>
            <a:ext cx="10526644" cy="48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训练过程：创建训练集容器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DataLoader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，简化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batch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分割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1F2AA5-BE0D-464B-ACE5-0C701E057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86" y="3876173"/>
            <a:ext cx="11540627" cy="167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5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PA_组合 46"/>
          <p:cNvGrpSpPr/>
          <p:nvPr>
            <p:custDataLst>
              <p:tags r:id="rId1"/>
            </p:custDataLst>
          </p:nvPr>
        </p:nvGrpSpPr>
        <p:grpSpPr>
          <a:xfrm>
            <a:off x="0" y="1160155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FABAA6C-A5AC-42FC-BE5E-290D3C054876}"/>
              </a:ext>
            </a:extLst>
          </p:cNvPr>
          <p:cNvSpPr txBox="1"/>
          <p:nvPr/>
        </p:nvSpPr>
        <p:spPr>
          <a:xfrm>
            <a:off x="156817" y="60052"/>
            <a:ext cx="375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二、竞赛过程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D1E377-0340-40B8-9B34-F2A5264BC1FF}"/>
              </a:ext>
            </a:extLst>
          </p:cNvPr>
          <p:cNvSpPr txBox="1"/>
          <p:nvPr/>
        </p:nvSpPr>
        <p:spPr>
          <a:xfrm>
            <a:off x="844916" y="625826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（三）模型选择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E390BEE-69FD-4C04-B9DD-28573E59EBB2}"/>
              </a:ext>
            </a:extLst>
          </p:cNvPr>
          <p:cNvSpPr txBox="1"/>
          <p:nvPr/>
        </p:nvSpPr>
        <p:spPr>
          <a:xfrm>
            <a:off x="1016000" y="1664374"/>
            <a:ext cx="58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根据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Twitter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文本判断是否在宣告真的灾难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0D9490-2193-4105-A3EA-8062B5B45D1D}"/>
              </a:ext>
            </a:extLst>
          </p:cNvPr>
          <p:cNvSpPr txBox="1"/>
          <p:nvPr/>
        </p:nvSpPr>
        <p:spPr>
          <a:xfrm>
            <a:off x="1015999" y="2496695"/>
            <a:ext cx="10526644" cy="152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优化器设定：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AdamW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选择原因：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Adamw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Adam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的基础上进行改进，且更有效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      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同时，其同样集成在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transform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中，调用方便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3DDFB0-36F1-4811-9798-41B50C3A8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41" y="4574693"/>
            <a:ext cx="11182297" cy="79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0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PA_组合 46"/>
          <p:cNvGrpSpPr/>
          <p:nvPr>
            <p:custDataLst>
              <p:tags r:id="rId1"/>
            </p:custDataLst>
          </p:nvPr>
        </p:nvGrpSpPr>
        <p:grpSpPr>
          <a:xfrm>
            <a:off x="0" y="1160155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FABAA6C-A5AC-42FC-BE5E-290D3C054876}"/>
              </a:ext>
            </a:extLst>
          </p:cNvPr>
          <p:cNvSpPr txBox="1"/>
          <p:nvPr/>
        </p:nvSpPr>
        <p:spPr>
          <a:xfrm>
            <a:off x="156817" y="60052"/>
            <a:ext cx="375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二、竞赛过程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D1E377-0340-40B8-9B34-F2A5264BC1FF}"/>
              </a:ext>
            </a:extLst>
          </p:cNvPr>
          <p:cNvSpPr txBox="1"/>
          <p:nvPr/>
        </p:nvSpPr>
        <p:spPr>
          <a:xfrm>
            <a:off x="844916" y="625826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（三）模型选择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E390BEE-69FD-4C04-B9DD-28573E59EBB2}"/>
              </a:ext>
            </a:extLst>
          </p:cNvPr>
          <p:cNvSpPr txBox="1"/>
          <p:nvPr/>
        </p:nvSpPr>
        <p:spPr>
          <a:xfrm>
            <a:off x="1016000" y="1664374"/>
            <a:ext cx="58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根据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Twitter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文本判断是否在宣告真的灾难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0D9490-2193-4105-A3EA-8062B5B45D1D}"/>
              </a:ext>
            </a:extLst>
          </p:cNvPr>
          <p:cNvSpPr txBox="1"/>
          <p:nvPr/>
        </p:nvSpPr>
        <p:spPr>
          <a:xfrm>
            <a:off x="1015999" y="2496695"/>
            <a:ext cx="10526644" cy="48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训练过程：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6EEA6A-FA3E-441A-A435-2E2E28EE3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97" y="2126039"/>
            <a:ext cx="6638806" cy="47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9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PA_组合 46"/>
          <p:cNvGrpSpPr/>
          <p:nvPr>
            <p:custDataLst>
              <p:tags r:id="rId1"/>
            </p:custDataLst>
          </p:nvPr>
        </p:nvGrpSpPr>
        <p:grpSpPr>
          <a:xfrm>
            <a:off x="0" y="1160155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FABAA6C-A5AC-42FC-BE5E-290D3C054876}"/>
              </a:ext>
            </a:extLst>
          </p:cNvPr>
          <p:cNvSpPr txBox="1"/>
          <p:nvPr/>
        </p:nvSpPr>
        <p:spPr>
          <a:xfrm>
            <a:off x="156817" y="60052"/>
            <a:ext cx="375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二、竞赛过程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D1E377-0340-40B8-9B34-F2A5264BC1FF}"/>
              </a:ext>
            </a:extLst>
          </p:cNvPr>
          <p:cNvSpPr txBox="1"/>
          <p:nvPr/>
        </p:nvSpPr>
        <p:spPr>
          <a:xfrm>
            <a:off x="844916" y="625826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（三）模型选择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E390BEE-69FD-4C04-B9DD-28573E59EBB2}"/>
              </a:ext>
            </a:extLst>
          </p:cNvPr>
          <p:cNvSpPr txBox="1"/>
          <p:nvPr/>
        </p:nvSpPr>
        <p:spPr>
          <a:xfrm>
            <a:off x="1016000" y="1664374"/>
            <a:ext cx="58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根据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Twitter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文本判断是否在宣告真的灾难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0D9490-2193-4105-A3EA-8062B5B45D1D}"/>
              </a:ext>
            </a:extLst>
          </p:cNvPr>
          <p:cNvSpPr txBox="1"/>
          <p:nvPr/>
        </p:nvSpPr>
        <p:spPr>
          <a:xfrm>
            <a:off x="1015999" y="2496695"/>
            <a:ext cx="10526644" cy="48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验证过程：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BB55A6-A58E-43EB-9DE7-9C45979A3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534" y="2981828"/>
            <a:ext cx="7947574" cy="318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0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PA_组合 46"/>
          <p:cNvGrpSpPr/>
          <p:nvPr>
            <p:custDataLst>
              <p:tags r:id="rId1"/>
            </p:custDataLst>
          </p:nvPr>
        </p:nvGrpSpPr>
        <p:grpSpPr>
          <a:xfrm>
            <a:off x="0" y="1160155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FABAA6C-A5AC-42FC-BE5E-290D3C054876}"/>
              </a:ext>
            </a:extLst>
          </p:cNvPr>
          <p:cNvSpPr txBox="1"/>
          <p:nvPr/>
        </p:nvSpPr>
        <p:spPr>
          <a:xfrm>
            <a:off x="156817" y="60052"/>
            <a:ext cx="375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二、竞赛过程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D1E377-0340-40B8-9B34-F2A5264BC1FF}"/>
              </a:ext>
            </a:extLst>
          </p:cNvPr>
          <p:cNvSpPr txBox="1"/>
          <p:nvPr/>
        </p:nvSpPr>
        <p:spPr>
          <a:xfrm>
            <a:off x="844916" y="625826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（四）模型训练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E390BEE-69FD-4C04-B9DD-28573E59EBB2}"/>
              </a:ext>
            </a:extLst>
          </p:cNvPr>
          <p:cNvSpPr txBox="1"/>
          <p:nvPr/>
        </p:nvSpPr>
        <p:spPr>
          <a:xfrm>
            <a:off x="1016000" y="1664374"/>
            <a:ext cx="58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根据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Twitter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文本判断是否在宣告真的灾难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0D9490-2193-4105-A3EA-8062B5B45D1D}"/>
              </a:ext>
            </a:extLst>
          </p:cNvPr>
          <p:cNvSpPr txBox="1"/>
          <p:nvPr/>
        </p:nvSpPr>
        <p:spPr>
          <a:xfrm>
            <a:off x="1015999" y="2496695"/>
            <a:ext cx="10526644" cy="1519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训练工具：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kaggle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提供的算力：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GPU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Tesla P100-PCIE-16GB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训练内容：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80%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训练集，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20%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验证集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训练时间：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6D742B1-8B3F-47E5-9B5C-783F40CA7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33482"/>
              </p:ext>
            </p:extLst>
          </p:nvPr>
        </p:nvGraphicFramePr>
        <p:xfrm>
          <a:off x="3031434" y="3620424"/>
          <a:ext cx="6495774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0157">
                  <a:extLst>
                    <a:ext uri="{9D8B030D-6E8A-4147-A177-3AD203B41FA5}">
                      <a16:colId xmlns:a16="http://schemas.microsoft.com/office/drawing/2014/main" val="3501710858"/>
                    </a:ext>
                  </a:extLst>
                </a:gridCol>
                <a:gridCol w="2504660">
                  <a:extLst>
                    <a:ext uri="{9D8B030D-6E8A-4147-A177-3AD203B41FA5}">
                      <a16:colId xmlns:a16="http://schemas.microsoft.com/office/drawing/2014/main" val="3920078472"/>
                    </a:ext>
                  </a:extLst>
                </a:gridCol>
                <a:gridCol w="2020957">
                  <a:extLst>
                    <a:ext uri="{9D8B030D-6E8A-4147-A177-3AD203B41FA5}">
                      <a16:colId xmlns:a16="http://schemas.microsoft.com/office/drawing/2014/main" val="2519907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Epoch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Traing</a:t>
                      </a:r>
                      <a:r>
                        <a:rPr lang="en-US" altLang="zh-CN" b="1" dirty="0"/>
                        <a:t> Time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Average Loss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Epoch  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0:00:42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32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Epoch 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0:00:40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10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Epoch 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0:00:41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56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Epoch 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0:00:41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12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Epoch 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0:00:41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86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38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PA_组合 46"/>
          <p:cNvGrpSpPr/>
          <p:nvPr>
            <p:custDataLst>
              <p:tags r:id="rId1"/>
            </p:custDataLst>
          </p:nvPr>
        </p:nvGrpSpPr>
        <p:grpSpPr>
          <a:xfrm>
            <a:off x="0" y="1160155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FABAA6C-A5AC-42FC-BE5E-290D3C054876}"/>
              </a:ext>
            </a:extLst>
          </p:cNvPr>
          <p:cNvSpPr txBox="1"/>
          <p:nvPr/>
        </p:nvSpPr>
        <p:spPr>
          <a:xfrm>
            <a:off x="156817" y="60052"/>
            <a:ext cx="375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二、竞赛过程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D1E377-0340-40B8-9B34-F2A5264BC1FF}"/>
              </a:ext>
            </a:extLst>
          </p:cNvPr>
          <p:cNvSpPr txBox="1"/>
          <p:nvPr/>
        </p:nvSpPr>
        <p:spPr>
          <a:xfrm>
            <a:off x="844916" y="625826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（五）模型验证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E390BEE-69FD-4C04-B9DD-28573E59EBB2}"/>
              </a:ext>
            </a:extLst>
          </p:cNvPr>
          <p:cNvSpPr txBox="1"/>
          <p:nvPr/>
        </p:nvSpPr>
        <p:spPr>
          <a:xfrm>
            <a:off x="1016000" y="1664374"/>
            <a:ext cx="58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根据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Twitter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文本判断是否在宣告真的灾难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0D9490-2193-4105-A3EA-8062B5B45D1D}"/>
              </a:ext>
            </a:extLst>
          </p:cNvPr>
          <p:cNvSpPr txBox="1"/>
          <p:nvPr/>
        </p:nvSpPr>
        <p:spPr>
          <a:xfrm>
            <a:off x="1015999" y="2496695"/>
            <a:ext cx="10526644" cy="100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验证工具：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kaggle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提供的算力：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GPU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： 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Tesla P100-PCIE-16GB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验证结果：平均看在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83.5%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左右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89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D965F0-48D8-465C-8134-497480DA7921}"/>
              </a:ext>
            </a:extLst>
          </p:cNvPr>
          <p:cNvSpPr txBox="1"/>
          <p:nvPr/>
        </p:nvSpPr>
        <p:spPr>
          <a:xfrm>
            <a:off x="4174434" y="2540983"/>
            <a:ext cx="375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一、竞赛介绍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7217967-B945-4579-8B61-F6853E41553A}"/>
              </a:ext>
            </a:extLst>
          </p:cNvPr>
          <p:cNvSpPr txBox="1"/>
          <p:nvPr/>
        </p:nvSpPr>
        <p:spPr>
          <a:xfrm>
            <a:off x="4174434" y="3518261"/>
            <a:ext cx="507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二、竞赛过程</a:t>
            </a:r>
          </a:p>
        </p:txBody>
      </p:sp>
    </p:spTree>
    <p:extLst>
      <p:ext uri="{BB962C8B-B14F-4D97-AF65-F5344CB8AC3E}">
        <p14:creationId xmlns:p14="http://schemas.microsoft.com/office/powerpoint/2010/main" val="30036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PA_组合 46"/>
          <p:cNvGrpSpPr/>
          <p:nvPr>
            <p:custDataLst>
              <p:tags r:id="rId1"/>
            </p:custDataLst>
          </p:nvPr>
        </p:nvGrpSpPr>
        <p:grpSpPr>
          <a:xfrm>
            <a:off x="0" y="1160155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FABAA6C-A5AC-42FC-BE5E-290D3C054876}"/>
              </a:ext>
            </a:extLst>
          </p:cNvPr>
          <p:cNvSpPr txBox="1"/>
          <p:nvPr/>
        </p:nvSpPr>
        <p:spPr>
          <a:xfrm>
            <a:off x="156817" y="60052"/>
            <a:ext cx="375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二、竞赛过程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D1E377-0340-40B8-9B34-F2A5264BC1FF}"/>
              </a:ext>
            </a:extLst>
          </p:cNvPr>
          <p:cNvSpPr txBox="1"/>
          <p:nvPr/>
        </p:nvSpPr>
        <p:spPr>
          <a:xfrm>
            <a:off x="844916" y="625826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（六）模型预测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E390BEE-69FD-4C04-B9DD-28573E59EBB2}"/>
              </a:ext>
            </a:extLst>
          </p:cNvPr>
          <p:cNvSpPr txBox="1"/>
          <p:nvPr/>
        </p:nvSpPr>
        <p:spPr>
          <a:xfrm>
            <a:off x="1016000" y="1664374"/>
            <a:ext cx="58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根据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Twitter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文本判断是否在宣告真的灾难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0D9490-2193-4105-A3EA-8062B5B45D1D}"/>
              </a:ext>
            </a:extLst>
          </p:cNvPr>
          <p:cNvSpPr txBox="1"/>
          <p:nvPr/>
        </p:nvSpPr>
        <p:spPr>
          <a:xfrm>
            <a:off x="1015999" y="2496695"/>
            <a:ext cx="10526644" cy="152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预测过程：预处理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Twitter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文本，使用训练阶段的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model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预测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预测结果：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0.82224-----0.85228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竞赛排名：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75/1346            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前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5.5%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1C60C0-EDEE-4022-92D1-8A9C2F256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5546"/>
            <a:ext cx="12070385" cy="62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4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791200" y="1544124"/>
            <a:ext cx="609600" cy="791981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2"/>
            </p:custDataLst>
          </p:nvPr>
        </p:nvSpPr>
        <p:spPr>
          <a:xfrm>
            <a:off x="1967542" y="2784727"/>
            <a:ext cx="825691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170"/>
            <a:r>
              <a:rPr lang="zh-CN" altLang="en-US" sz="5333" b="1" dirty="0">
                <a:ln w="6350">
                  <a:noFill/>
                </a:ln>
                <a:latin typeface="微软雅黑" pitchFamily="34" charset="-122"/>
                <a:ea typeface="微软雅黑" pitchFamily="34" charset="-122"/>
              </a:rPr>
              <a:t>敬请批评指正</a:t>
            </a:r>
          </a:p>
        </p:txBody>
      </p:sp>
      <p:sp>
        <p:nvSpPr>
          <p:cNvPr id="23" name="PA_圆角矩形 22"/>
          <p:cNvSpPr/>
          <p:nvPr>
            <p:custDataLst>
              <p:tags r:id="rId3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文本框 20">
            <a:extLst>
              <a:ext uri="{FF2B5EF4-FFF2-40B4-BE49-F238E27FC236}">
                <a16:creationId xmlns:a16="http://schemas.microsoft.com/office/drawing/2014/main" id="{B810FB0F-1A0A-4380-8525-04355D588CE1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11739" y="5113821"/>
            <a:ext cx="44550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170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计算机学院    乔子腾  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XS20020026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6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EFABAA6C-A5AC-42FC-BE5E-290D3C054876}"/>
              </a:ext>
            </a:extLst>
          </p:cNvPr>
          <p:cNvSpPr txBox="1"/>
          <p:nvPr/>
        </p:nvSpPr>
        <p:spPr>
          <a:xfrm>
            <a:off x="715038" y="508702"/>
            <a:ext cx="375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一、竞赛介绍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7A88CD-3783-4A43-B992-4796D03274DD}"/>
              </a:ext>
            </a:extLst>
          </p:cNvPr>
          <p:cNvSpPr txBox="1"/>
          <p:nvPr/>
        </p:nvSpPr>
        <p:spPr>
          <a:xfrm>
            <a:off x="1464546" y="1416642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（一）任务说明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95B4DE-B3F9-41AC-816F-D436CC25E79D}"/>
              </a:ext>
            </a:extLst>
          </p:cNvPr>
          <p:cNvSpPr txBox="1"/>
          <p:nvPr/>
        </p:nvSpPr>
        <p:spPr>
          <a:xfrm>
            <a:off x="1464546" y="2191019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（二）训练数据集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A855D6D-9E95-4BA5-B715-91AAB3B6D0EE}"/>
              </a:ext>
            </a:extLst>
          </p:cNvPr>
          <p:cNvSpPr txBox="1"/>
          <p:nvPr/>
        </p:nvSpPr>
        <p:spPr>
          <a:xfrm>
            <a:off x="1464545" y="2965396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（三）预测数据集</a:t>
            </a:r>
          </a:p>
        </p:txBody>
      </p:sp>
      <p:grpSp>
        <p:nvGrpSpPr>
          <p:cNvPr id="19" name="PA_组合 47">
            <a:extLst>
              <a:ext uri="{FF2B5EF4-FFF2-40B4-BE49-F238E27FC236}">
                <a16:creationId xmlns:a16="http://schemas.microsoft.com/office/drawing/2014/main" id="{BD4B6435-B218-472C-B71A-578B8CFED1B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68226" y="1198235"/>
            <a:ext cx="2571501" cy="72008"/>
            <a:chOff x="0" y="2842590"/>
            <a:chExt cx="7054752" cy="8919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03B2911-BF75-4D54-9C5C-8359168771CC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68AC440-5E91-4F42-8166-2DD01B6411C0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1543C12-866F-44D4-9165-DEFC0F2B41D0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2BE0F0-C839-4E69-BBBE-03ED5907992D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64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PA_组合 46"/>
          <p:cNvGrpSpPr/>
          <p:nvPr>
            <p:custDataLst>
              <p:tags r:id="rId1"/>
            </p:custDataLst>
          </p:nvPr>
        </p:nvGrpSpPr>
        <p:grpSpPr>
          <a:xfrm>
            <a:off x="0" y="1160155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FABAA6C-A5AC-42FC-BE5E-290D3C054876}"/>
              </a:ext>
            </a:extLst>
          </p:cNvPr>
          <p:cNvSpPr txBox="1"/>
          <p:nvPr/>
        </p:nvSpPr>
        <p:spPr>
          <a:xfrm>
            <a:off x="156817" y="60052"/>
            <a:ext cx="375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一、竞赛介绍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D1E377-0340-40B8-9B34-F2A5264BC1FF}"/>
              </a:ext>
            </a:extLst>
          </p:cNvPr>
          <p:cNvSpPr txBox="1"/>
          <p:nvPr/>
        </p:nvSpPr>
        <p:spPr>
          <a:xfrm>
            <a:off x="844916" y="625826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（一）任务说明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E390BEE-69FD-4C04-B9DD-28573E59EBB2}"/>
              </a:ext>
            </a:extLst>
          </p:cNvPr>
          <p:cNvSpPr txBox="1"/>
          <p:nvPr/>
        </p:nvSpPr>
        <p:spPr>
          <a:xfrm>
            <a:off x="1016000" y="1664374"/>
            <a:ext cx="58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根据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Twitter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文本判断是否在宣告真的灾难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0D9490-2193-4105-A3EA-8062B5B45D1D}"/>
              </a:ext>
            </a:extLst>
          </p:cNvPr>
          <p:cNvSpPr txBox="1"/>
          <p:nvPr/>
        </p:nvSpPr>
        <p:spPr>
          <a:xfrm>
            <a:off x="1015999" y="2496695"/>
            <a:ext cx="98110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Twitter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已成为紧急时刻的重要沟通渠道。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fontAlgn="base"/>
            <a:b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智能手机无处不在，使人们可以宣布他们正在实时观察的紧急情况。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fontAlgn="base"/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fontAlgn="base"/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因此，越来越多的机构（例如救灾组织和新闻机构）对以编程方式监视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Twitter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感兴趣。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fontAlgn="base"/>
            <a:endParaRPr lang="zh-CN" altLang="en-US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fontAlgn="base"/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但是，并不总是很清楚一个人的话是否真的在宣告灾难。举个例子：</a:t>
            </a:r>
          </a:p>
          <a:p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0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PA_组合 46"/>
          <p:cNvGrpSpPr/>
          <p:nvPr>
            <p:custDataLst>
              <p:tags r:id="rId1"/>
            </p:custDataLst>
          </p:nvPr>
        </p:nvGrpSpPr>
        <p:grpSpPr>
          <a:xfrm>
            <a:off x="0" y="1160155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FABAA6C-A5AC-42FC-BE5E-290D3C054876}"/>
              </a:ext>
            </a:extLst>
          </p:cNvPr>
          <p:cNvSpPr txBox="1"/>
          <p:nvPr/>
        </p:nvSpPr>
        <p:spPr>
          <a:xfrm>
            <a:off x="156817" y="60052"/>
            <a:ext cx="375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一、竞赛介绍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D1E377-0340-40B8-9B34-F2A5264BC1FF}"/>
              </a:ext>
            </a:extLst>
          </p:cNvPr>
          <p:cNvSpPr txBox="1"/>
          <p:nvPr/>
        </p:nvSpPr>
        <p:spPr>
          <a:xfrm>
            <a:off x="844916" y="625826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（一）任务说明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E390BEE-69FD-4C04-B9DD-28573E59EBB2}"/>
              </a:ext>
            </a:extLst>
          </p:cNvPr>
          <p:cNvSpPr txBox="1"/>
          <p:nvPr/>
        </p:nvSpPr>
        <p:spPr>
          <a:xfrm>
            <a:off x="1016000" y="1664374"/>
            <a:ext cx="58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根据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Twitter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文本判断是否在宣告真的灾难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4CF1FD-F781-41D8-84BA-77ECF02E3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583" y="1232163"/>
            <a:ext cx="2641600" cy="546501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E0D9490-2193-4105-A3EA-8062B5B45D1D}"/>
              </a:ext>
            </a:extLst>
          </p:cNvPr>
          <p:cNvSpPr txBox="1"/>
          <p:nvPr/>
        </p:nvSpPr>
        <p:spPr>
          <a:xfrm>
            <a:off x="1015999" y="2496695"/>
            <a:ext cx="58883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“On plus side LOOK AT THE SKY LAST NIGHT IT WAS ABLAZE”</a:t>
            </a:r>
          </a:p>
          <a:p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“天空的一边好像着火了一样”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ablaze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：着火的、猛烈燃烧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对人类来说是显而易见的，是一个描述天空景色的形容词。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对机器而言就无法判断是属于哪一类信息。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46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PA_组合 46"/>
          <p:cNvGrpSpPr/>
          <p:nvPr>
            <p:custDataLst>
              <p:tags r:id="rId1"/>
            </p:custDataLst>
          </p:nvPr>
        </p:nvGrpSpPr>
        <p:grpSpPr>
          <a:xfrm>
            <a:off x="0" y="1160155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FABAA6C-A5AC-42FC-BE5E-290D3C054876}"/>
              </a:ext>
            </a:extLst>
          </p:cNvPr>
          <p:cNvSpPr txBox="1"/>
          <p:nvPr/>
        </p:nvSpPr>
        <p:spPr>
          <a:xfrm>
            <a:off x="156817" y="60052"/>
            <a:ext cx="375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一、竞赛介绍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D1E377-0340-40B8-9B34-F2A5264BC1FF}"/>
              </a:ext>
            </a:extLst>
          </p:cNvPr>
          <p:cNvSpPr txBox="1"/>
          <p:nvPr/>
        </p:nvSpPr>
        <p:spPr>
          <a:xfrm>
            <a:off x="844916" y="625826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（二）训练数据集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E390BEE-69FD-4C04-B9DD-28573E59EBB2}"/>
              </a:ext>
            </a:extLst>
          </p:cNvPr>
          <p:cNvSpPr txBox="1"/>
          <p:nvPr/>
        </p:nvSpPr>
        <p:spPr>
          <a:xfrm>
            <a:off x="1016000" y="1664374"/>
            <a:ext cx="58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根据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Twitter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文本判断是否在宣告真的灾难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0D9490-2193-4105-A3EA-8062B5B45D1D}"/>
              </a:ext>
            </a:extLst>
          </p:cNvPr>
          <p:cNvSpPr txBox="1"/>
          <p:nvPr/>
        </p:nvSpPr>
        <p:spPr>
          <a:xfrm>
            <a:off x="1015999" y="2496695"/>
            <a:ext cx="58883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id: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文本编号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keywords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：文本关键词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location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：地理位置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text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Twitter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文本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target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：标志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6BAA66-7851-4355-8117-109DDA3F5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440" y="2126039"/>
            <a:ext cx="6047960" cy="322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5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PA_组合 46"/>
          <p:cNvGrpSpPr/>
          <p:nvPr>
            <p:custDataLst>
              <p:tags r:id="rId1"/>
            </p:custDataLst>
          </p:nvPr>
        </p:nvGrpSpPr>
        <p:grpSpPr>
          <a:xfrm>
            <a:off x="0" y="1160155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FABAA6C-A5AC-42FC-BE5E-290D3C054876}"/>
              </a:ext>
            </a:extLst>
          </p:cNvPr>
          <p:cNvSpPr txBox="1"/>
          <p:nvPr/>
        </p:nvSpPr>
        <p:spPr>
          <a:xfrm>
            <a:off x="156817" y="60052"/>
            <a:ext cx="375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一、竞赛介绍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D1E377-0340-40B8-9B34-F2A5264BC1FF}"/>
              </a:ext>
            </a:extLst>
          </p:cNvPr>
          <p:cNvSpPr txBox="1"/>
          <p:nvPr/>
        </p:nvSpPr>
        <p:spPr>
          <a:xfrm>
            <a:off x="844916" y="625826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（三）测试数据集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E390BEE-69FD-4C04-B9DD-28573E59EBB2}"/>
              </a:ext>
            </a:extLst>
          </p:cNvPr>
          <p:cNvSpPr txBox="1"/>
          <p:nvPr/>
        </p:nvSpPr>
        <p:spPr>
          <a:xfrm>
            <a:off x="1016000" y="1664374"/>
            <a:ext cx="58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根据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Twitter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文本判断是否在宣告真的灾难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0D9490-2193-4105-A3EA-8062B5B45D1D}"/>
              </a:ext>
            </a:extLst>
          </p:cNvPr>
          <p:cNvSpPr txBox="1"/>
          <p:nvPr/>
        </p:nvSpPr>
        <p:spPr>
          <a:xfrm>
            <a:off x="1015999" y="2496695"/>
            <a:ext cx="58883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id: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文本编号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keywords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：文本关键词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location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：地理位置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text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Twitter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文本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A900D4-08B2-4F19-BC67-C20CAD4F3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082" y="1448225"/>
            <a:ext cx="4863065" cy="51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0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EFABAA6C-A5AC-42FC-BE5E-290D3C054876}"/>
              </a:ext>
            </a:extLst>
          </p:cNvPr>
          <p:cNvSpPr txBox="1"/>
          <p:nvPr/>
        </p:nvSpPr>
        <p:spPr>
          <a:xfrm>
            <a:off x="715038" y="508702"/>
            <a:ext cx="375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二、竞赛过程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7A88CD-3783-4A43-B992-4796D03274DD}"/>
              </a:ext>
            </a:extLst>
          </p:cNvPr>
          <p:cNvSpPr txBox="1"/>
          <p:nvPr/>
        </p:nvSpPr>
        <p:spPr>
          <a:xfrm>
            <a:off x="1464546" y="1416642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（一）分析数据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95B4DE-B3F9-41AC-816F-D436CC25E79D}"/>
              </a:ext>
            </a:extLst>
          </p:cNvPr>
          <p:cNvSpPr txBox="1"/>
          <p:nvPr/>
        </p:nvSpPr>
        <p:spPr>
          <a:xfrm>
            <a:off x="1464546" y="2191019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（二）数据预处理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A855D6D-9E95-4BA5-B715-91AAB3B6D0EE}"/>
              </a:ext>
            </a:extLst>
          </p:cNvPr>
          <p:cNvSpPr txBox="1"/>
          <p:nvPr/>
        </p:nvSpPr>
        <p:spPr>
          <a:xfrm>
            <a:off x="1464545" y="2965396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（三）模型选择</a:t>
            </a:r>
          </a:p>
        </p:txBody>
      </p:sp>
      <p:grpSp>
        <p:nvGrpSpPr>
          <p:cNvPr id="19" name="PA_组合 47">
            <a:extLst>
              <a:ext uri="{FF2B5EF4-FFF2-40B4-BE49-F238E27FC236}">
                <a16:creationId xmlns:a16="http://schemas.microsoft.com/office/drawing/2014/main" id="{BD4B6435-B218-472C-B71A-578B8CFED1B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68226" y="1198235"/>
            <a:ext cx="2571501" cy="72008"/>
            <a:chOff x="0" y="2842590"/>
            <a:chExt cx="7054752" cy="8919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03B2911-BF75-4D54-9C5C-8359168771CC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68AC440-5E91-4F42-8166-2DD01B6411C0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1543C12-866F-44D4-9165-DEFC0F2B41D0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2BE0F0-C839-4E69-BBBE-03ED5907992D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D47E71C-BFAF-4BB9-AA49-2C48263E1CDB}"/>
              </a:ext>
            </a:extLst>
          </p:cNvPr>
          <p:cNvSpPr txBox="1"/>
          <p:nvPr/>
        </p:nvSpPr>
        <p:spPr>
          <a:xfrm>
            <a:off x="1464545" y="3739773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（四）模型训练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0CBF02-A32B-41AD-B43B-8743ACD57ACE}"/>
              </a:ext>
            </a:extLst>
          </p:cNvPr>
          <p:cNvSpPr txBox="1"/>
          <p:nvPr/>
        </p:nvSpPr>
        <p:spPr>
          <a:xfrm>
            <a:off x="1464545" y="4514150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（五）模型验证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6C93B3-78C9-4AE3-BDD0-46E3E0E60D85}"/>
              </a:ext>
            </a:extLst>
          </p:cNvPr>
          <p:cNvSpPr txBox="1"/>
          <p:nvPr/>
        </p:nvSpPr>
        <p:spPr>
          <a:xfrm>
            <a:off x="1464545" y="5288527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（六）模型预测</a:t>
            </a:r>
          </a:p>
        </p:txBody>
      </p:sp>
    </p:spTree>
    <p:extLst>
      <p:ext uri="{BB962C8B-B14F-4D97-AF65-F5344CB8AC3E}">
        <p14:creationId xmlns:p14="http://schemas.microsoft.com/office/powerpoint/2010/main" val="355439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B57AFF-9237-493D-B17A-94619C45F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382" y="2496695"/>
            <a:ext cx="5287618" cy="3448447"/>
          </a:xfrm>
          <a:prstGeom prst="rect">
            <a:avLst/>
          </a:prstGeom>
        </p:spPr>
      </p:pic>
      <p:grpSp>
        <p:nvGrpSpPr>
          <p:cNvPr id="47" name="PA_组合 46"/>
          <p:cNvGrpSpPr/>
          <p:nvPr>
            <p:custDataLst>
              <p:tags r:id="rId1"/>
            </p:custDataLst>
          </p:nvPr>
        </p:nvGrpSpPr>
        <p:grpSpPr>
          <a:xfrm>
            <a:off x="0" y="1160155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FABAA6C-A5AC-42FC-BE5E-290D3C054876}"/>
              </a:ext>
            </a:extLst>
          </p:cNvPr>
          <p:cNvSpPr txBox="1"/>
          <p:nvPr/>
        </p:nvSpPr>
        <p:spPr>
          <a:xfrm>
            <a:off x="156817" y="60052"/>
            <a:ext cx="375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二、竞赛过程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D1E377-0340-40B8-9B34-F2A5264BC1FF}"/>
              </a:ext>
            </a:extLst>
          </p:cNvPr>
          <p:cNvSpPr txBox="1"/>
          <p:nvPr/>
        </p:nvSpPr>
        <p:spPr>
          <a:xfrm>
            <a:off x="844916" y="625826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（一）分析数据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E390BEE-69FD-4C04-B9DD-28573E59EBB2}"/>
              </a:ext>
            </a:extLst>
          </p:cNvPr>
          <p:cNvSpPr txBox="1"/>
          <p:nvPr/>
        </p:nvSpPr>
        <p:spPr>
          <a:xfrm>
            <a:off x="1016000" y="1664374"/>
            <a:ext cx="58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根据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Twitter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文本判断是否在宣告真的灾难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0D9490-2193-4105-A3EA-8062B5B45D1D}"/>
              </a:ext>
            </a:extLst>
          </p:cNvPr>
          <p:cNvSpPr txBox="1"/>
          <p:nvPr/>
        </p:nvSpPr>
        <p:spPr>
          <a:xfrm>
            <a:off x="1015999" y="2496695"/>
            <a:ext cx="58883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共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7614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条数据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keywords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220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种文本关键词共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7552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个关键词，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     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关键词与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target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无关。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【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删除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</a:p>
          <a:p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location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3232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各地理位置，大量无效位置，不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     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是竞赛要求的预测任务。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【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删除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</a:p>
          <a:p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text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：内容格式复杂，需要预处理文本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target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代表无真实灾难，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代表有真实灾难发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生。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5C6C26-F96B-4204-8ED9-40241784A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460" y="1570945"/>
            <a:ext cx="3949148" cy="21608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36BF1A-2DD8-427E-B766-FEA9179E9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045" y="1560736"/>
            <a:ext cx="2483955" cy="50112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BE118A-3144-4AA6-BD75-B71F5EA4D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2512" y="1479664"/>
            <a:ext cx="2167766" cy="51733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2B056C-64BE-42E6-8B58-DB38C1B1E1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2000" y="2579364"/>
            <a:ext cx="3728278" cy="347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6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1019</Words>
  <Application>Microsoft Office PowerPoint</Application>
  <PresentationFormat>宽屏</PresentationFormat>
  <Paragraphs>163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等线 Light</vt:lpstr>
      <vt:lpstr>微软雅黑</vt:lpstr>
      <vt:lpstr>Arial</vt:lpstr>
      <vt:lpstr>Calibri</vt:lpstr>
      <vt:lpstr>Consolas</vt:lpstr>
      <vt:lpstr>Impact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 https://9ppt.taobao.com</dc:creator>
  <cp:keywords>锐旗设计; https:/9ppt.taobao.com</cp:keywords>
  <cp:lastModifiedBy>range_r28@ruc.edu.cn</cp:lastModifiedBy>
  <cp:revision>68</cp:revision>
  <dcterms:created xsi:type="dcterms:W3CDTF">2016-08-30T15:34:45Z</dcterms:created>
  <dcterms:modified xsi:type="dcterms:W3CDTF">2020-12-07T00:34:51Z</dcterms:modified>
  <cp:category>锐旗设计; https://9ppt.taobao.com</cp:category>
</cp:coreProperties>
</file>