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7" r:id="rId2"/>
    <p:sldId id="258" r:id="rId3"/>
    <p:sldId id="312" r:id="rId4"/>
    <p:sldId id="313" r:id="rId5"/>
    <p:sldId id="314" r:id="rId6"/>
    <p:sldId id="315" r:id="rId7"/>
    <p:sldId id="321" r:id="rId8"/>
    <p:sldId id="322" r:id="rId9"/>
    <p:sldId id="361" r:id="rId10"/>
    <p:sldId id="328" r:id="rId11"/>
    <p:sldId id="363" r:id="rId12"/>
    <p:sldId id="364" r:id="rId13"/>
    <p:sldId id="365" r:id="rId14"/>
    <p:sldId id="366" r:id="rId15"/>
    <p:sldId id="367" r:id="rId16"/>
    <p:sldId id="368" r:id="rId17"/>
    <p:sldId id="336" r:id="rId18"/>
    <p:sldId id="373" r:id="rId19"/>
    <p:sldId id="337" r:id="rId20"/>
    <p:sldId id="374" r:id="rId21"/>
    <p:sldId id="375" r:id="rId22"/>
    <p:sldId id="376" r:id="rId23"/>
    <p:sldId id="377" r:id="rId24"/>
    <p:sldId id="344" r:id="rId25"/>
    <p:sldId id="345" r:id="rId26"/>
    <p:sldId id="346" r:id="rId27"/>
    <p:sldId id="347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9" r:id="rId37"/>
    <p:sldId id="358" r:id="rId38"/>
    <p:sldId id="362" r:id="rId39"/>
    <p:sldId id="316" r:id="rId40"/>
    <p:sldId id="327" r:id="rId41"/>
    <p:sldId id="335" r:id="rId42"/>
    <p:sldId id="338" r:id="rId43"/>
    <p:sldId id="339" r:id="rId44"/>
    <p:sldId id="340" r:id="rId45"/>
    <p:sldId id="341" r:id="rId46"/>
    <p:sldId id="342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411" autoAdjust="0"/>
  </p:normalViewPr>
  <p:slideViewPr>
    <p:cSldViewPr snapToGrid="0">
      <p:cViewPr varScale="1">
        <p:scale>
          <a:sx n="60" d="100"/>
          <a:sy n="60" d="100"/>
        </p:scale>
        <p:origin x="72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C2D59-0FF2-40E6-8F30-EFFE6B9B9693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CEB32-61AD-4F90-8E8B-56BFB7A8C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58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CEB32-61AD-4F90-8E8B-56BFB7A8CA2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873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CEB32-61AD-4F90-8E8B-56BFB7A8CA2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193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CEB32-61AD-4F90-8E8B-56BFB7A8CA2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579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CEB32-61AD-4F90-8E8B-56BFB7A8CA2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56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CEB32-61AD-4F90-8E8B-56BFB7A8CA2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671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CEB32-61AD-4F90-8E8B-56BFB7A8CA2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185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CEB32-61AD-4F90-8E8B-56BFB7A8CA2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199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CEB32-61AD-4F90-8E8B-56BFB7A8CA2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646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CEB32-61AD-4F90-8E8B-56BFB7A8CA2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339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CEB32-61AD-4F90-8E8B-56BFB7A8CA2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251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CEB32-61AD-4F90-8E8B-56BFB7A8CA2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580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CEB32-61AD-4F90-8E8B-56BFB7A8CA2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429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CEB32-61AD-4F90-8E8B-56BFB7A8CA2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411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CEB32-61AD-4F90-8E8B-56BFB7A8CA2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8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10BE-E8CE-4D88-9EB5-1C219D93C457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31F3-C9D2-4479-BD61-9B64236AD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5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10BE-E8CE-4D88-9EB5-1C219D93C457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31F3-C9D2-4479-BD61-9B64236AD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99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10BE-E8CE-4D88-9EB5-1C219D93C457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31F3-C9D2-4479-BD61-9B64236AD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03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10BE-E8CE-4D88-9EB5-1C219D93C457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31F3-C9D2-4479-BD61-9B64236AD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83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10BE-E8CE-4D88-9EB5-1C219D93C457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31F3-C9D2-4479-BD61-9B64236AD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49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10BE-E8CE-4D88-9EB5-1C219D93C457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31F3-C9D2-4479-BD61-9B64236AD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89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10BE-E8CE-4D88-9EB5-1C219D93C457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31F3-C9D2-4479-BD61-9B64236AD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10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10BE-E8CE-4D88-9EB5-1C219D93C457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31F3-C9D2-4479-BD61-9B64236AD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14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10BE-E8CE-4D88-9EB5-1C219D93C457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31F3-C9D2-4479-BD61-9B64236AD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81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10BE-E8CE-4D88-9EB5-1C219D93C457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31F3-C9D2-4479-BD61-9B64236AD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75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10BE-E8CE-4D88-9EB5-1C219D93C457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31F3-C9D2-4479-BD61-9B64236AD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98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510BE-E8CE-4D88-9EB5-1C219D93C457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C31F3-C9D2-4479-BD61-9B64236AD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21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inkwise.co.kr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-2853386" y="665163"/>
            <a:ext cx="17178985" cy="5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300" y="5691783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700890"/>
            <a:ext cx="9144000" cy="1461938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중간 보고서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/>
            </a:r>
            <a:b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</a:br>
            <a:r>
              <a:rPr lang="ko-KR" altLang="en-US" sz="3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목표 시스템 </a:t>
            </a:r>
            <a:r>
              <a:rPr lang="en-US" altLang="ko-KR" sz="3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“</a:t>
            </a:r>
            <a:r>
              <a:rPr lang="ko-KR" altLang="en-US" sz="3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잼잼</a:t>
            </a:r>
            <a:r>
              <a:rPr lang="en-US" altLang="ko-KR" sz="3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”</a:t>
            </a:r>
            <a:r>
              <a:rPr lang="ko-KR" altLang="en-US" sz="3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에 대한 개념 설계</a:t>
            </a:r>
            <a:endParaRPr lang="ko-KR" altLang="en-US" sz="35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904692"/>
              </p:ext>
            </p:extLst>
          </p:nvPr>
        </p:nvGraphicFramePr>
        <p:xfrm>
          <a:off x="4708779" y="3604083"/>
          <a:ext cx="2774442" cy="2314575"/>
        </p:xfrm>
        <a:graphic>
          <a:graphicData uri="http://schemas.openxmlformats.org/drawingml/2006/table">
            <a:tbl>
              <a:tblPr/>
              <a:tblGrid>
                <a:gridCol w="1013117">
                  <a:extLst>
                    <a:ext uri="{9D8B030D-6E8A-4147-A177-3AD203B41FA5}">
                      <a16:colId xmlns:a16="http://schemas.microsoft.com/office/drawing/2014/main" val="3179809182"/>
                    </a:ext>
                  </a:extLst>
                </a:gridCol>
                <a:gridCol w="1761325">
                  <a:extLst>
                    <a:ext uri="{9D8B030D-6E8A-4147-A177-3AD203B41FA5}">
                      <a16:colId xmlns:a16="http://schemas.microsoft.com/office/drawing/2014/main" val="969318311"/>
                    </a:ext>
                  </a:extLst>
                </a:gridCol>
              </a:tblGrid>
              <a:tr h="3313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팀명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0B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5D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F0B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dbl" algn="ctr">
                      <a:solidFill>
                        <a:srgbClr val="F0B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잼잼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5D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0B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F0B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dbl" algn="ctr">
                      <a:solidFill>
                        <a:srgbClr val="F0B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890343"/>
                  </a:ext>
                </a:extLst>
              </a:tr>
              <a:tr h="3313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학부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0B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5D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dbl" algn="ctr">
                      <a:solidFill>
                        <a:srgbClr val="F0B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dbl" algn="ctr">
                      <a:solidFill>
                        <a:srgbClr val="F0B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컴퓨터공학부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5D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0B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dbl" algn="ctr">
                      <a:solidFill>
                        <a:srgbClr val="F0B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dbl" algn="ctr">
                      <a:solidFill>
                        <a:srgbClr val="F0B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91357"/>
                  </a:ext>
                </a:extLst>
              </a:tr>
              <a:tr h="3313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학번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0B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5D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dbl" algn="ctr">
                      <a:solidFill>
                        <a:srgbClr val="F0B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F5D59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6DF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2017136082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5D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0B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dbl" algn="ctr">
                      <a:solidFill>
                        <a:srgbClr val="F0B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F5D59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6D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722686"/>
                  </a:ext>
                </a:extLst>
              </a:tr>
              <a:tr h="3313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이름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0B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5D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F5D59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F5D59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이예지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5D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0B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F5D59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F5D59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608524"/>
                  </a:ext>
                </a:extLst>
              </a:tr>
              <a:tr h="3313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작성일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0B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5D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F5D59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F5D59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6DF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2020.04.25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5D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0B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F5D59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F5D59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6D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18065"/>
                  </a:ext>
                </a:extLst>
              </a:tr>
              <a:tr h="3313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교수님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0B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5D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F5D59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F5D59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김승희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5D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0B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F5D59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F5D59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678668"/>
                  </a:ext>
                </a:extLst>
              </a:tr>
              <a:tr h="3265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과목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0B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5D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F5D59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F0B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DF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컴퓨터시스템기초설계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5D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0B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F5D59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F0B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D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645953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940300" y="28432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03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734" y="682096"/>
            <a:ext cx="82033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Ⅲ. </a:t>
            </a: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컴퓨터 시스템 주요 기능 마인드 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734" y="1313038"/>
            <a:ext cx="8459982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“</a:t>
            </a:r>
            <a:r>
              <a:rPr lang="ko-KR" altLang="en-US" sz="22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잼잼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”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의 정의 및 마인드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맵</a:t>
            </a:r>
            <a:endParaRPr lang="en-US" altLang="ko-KR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“</a:t>
            </a: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잼잼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”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의 정의 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손가락 재활 훈련을 위한 스마트 재활 기기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주요 기능 마인드 맵</a:t>
            </a:r>
            <a:endParaRPr lang="en-US" altLang="ko-KR" sz="2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71" y="3603347"/>
            <a:ext cx="10058400" cy="281696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282" y="3308650"/>
            <a:ext cx="1481899" cy="129543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84" y="5529724"/>
            <a:ext cx="921087" cy="890587"/>
          </a:xfrm>
          <a:prstGeom prst="rect">
            <a:avLst/>
          </a:prstGeom>
        </p:spPr>
      </p:pic>
      <p:pic>
        <p:nvPicPr>
          <p:cNvPr id="12" name="_x471170064" descr="EMB0000527006f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434" y="5708716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603676" y="312764"/>
            <a:ext cx="202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첨부 화일 </a:t>
            </a:r>
            <a:r>
              <a:rPr lang="en-US" altLang="ko-KR" dirty="0"/>
              <a:t>3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257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300" y="5691783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940300" y="28432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6800" y="1296266"/>
            <a:ext cx="4483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2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주요 기능 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손가락 경직 증상</a:t>
            </a:r>
            <a:endParaRPr lang="ko-KR" altLang="en-US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8400" y="1897063"/>
            <a:ext cx="4965700" cy="3131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원인</a:t>
            </a:r>
            <a:endParaRPr lang="en-US" altLang="ko-KR" sz="22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환경적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심리적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후천적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질병적 요인에 따라 손가락 경직 증상이 나타남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1000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명 당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1~2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명이 손가락 통증 호소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2. </a:t>
            </a:r>
            <a:r>
              <a:rPr lang="ko-KR" altLang="en-US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해결책</a:t>
            </a:r>
            <a:endParaRPr lang="en-US" altLang="ko-KR" sz="2200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본인 스스로 의지를 가지고 꾸준히 운동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다양한 동작을 반복적으로 수행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71" t="37323"/>
          <a:stretch/>
        </p:blipFill>
        <p:spPr>
          <a:xfrm>
            <a:off x="5871116" y="2306543"/>
            <a:ext cx="5762083" cy="23129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56734" y="682096"/>
            <a:ext cx="82033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Ⅲ. </a:t>
            </a: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컴퓨터 시스템 주요 기능 마인드 맵</a:t>
            </a:r>
          </a:p>
        </p:txBody>
      </p:sp>
    </p:spTree>
    <p:extLst>
      <p:ext uri="{BB962C8B-B14F-4D97-AF65-F5344CB8AC3E}">
        <p14:creationId xmlns:p14="http://schemas.microsoft.com/office/powerpoint/2010/main" val="246325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300" y="5691783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940300" y="28432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168400" y="1897063"/>
            <a:ext cx="494665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일반인</a:t>
            </a:r>
            <a:endParaRPr lang="en-US" altLang="ko-KR" sz="2200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손가락을 반복적으로 힘을 주거나 사용하여 손가락에 피로감을 느끼는 성인 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2. </a:t>
            </a:r>
            <a:r>
              <a:rPr lang="ko-KR" altLang="en-US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손가락 경직 환자</a:t>
            </a:r>
            <a:endParaRPr lang="en-US" altLang="ko-KR" sz="2200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사고에 의한 신경 손상으로 인해 손가락을 자유롭게 움직일 수 없는 환자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손가락 관절염으로 움직임에 불편함을 느끼는 환자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941" b="50054"/>
          <a:stretch/>
        </p:blipFill>
        <p:spPr>
          <a:xfrm>
            <a:off x="6650566" y="2139730"/>
            <a:ext cx="4695595" cy="18734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66800" y="1296266"/>
            <a:ext cx="4483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2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주요 기능 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대상</a:t>
            </a:r>
            <a:endParaRPr lang="ko-KR" altLang="en-US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6734" y="682096"/>
            <a:ext cx="82033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Ⅲ. </a:t>
            </a: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컴퓨터 시스템 주요 기능 마인드 맵</a:t>
            </a:r>
          </a:p>
        </p:txBody>
      </p:sp>
    </p:spTree>
    <p:extLst>
      <p:ext uri="{BB962C8B-B14F-4D97-AF65-F5344CB8AC3E}">
        <p14:creationId xmlns:p14="http://schemas.microsoft.com/office/powerpoint/2010/main" val="4250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300" y="5691783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940300" y="28432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168400" y="1897063"/>
            <a:ext cx="548005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손동작 게임</a:t>
            </a:r>
            <a:endParaRPr lang="en-US" altLang="ko-KR" sz="2200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인공지능 추천으로 선정된 </a:t>
            </a:r>
            <a:r>
              <a:rPr lang="ko-KR" altLang="en-US" b="1" dirty="0" smtClean="0">
                <a:solidFill>
                  <a:srgbClr val="C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재활 동작 사진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이 화면에 출력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효과음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배경음악 제공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2.</a:t>
            </a:r>
            <a:r>
              <a:rPr lang="ko-KR" altLang="en-US" sz="2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재활 동작 추천</a:t>
            </a:r>
            <a:endParaRPr lang="en-US" altLang="ko-KR" sz="2200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데이터 베이스를 기반으로 사용자의 손가락 건강상태를 파악하여 안 좋은 부위를 좀 더 운동할 수 있도록 판단하여 총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20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장의 손동작 사진을 추천한다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03" r="24537" b="63278"/>
          <a:stretch/>
        </p:blipFill>
        <p:spPr>
          <a:xfrm>
            <a:off x="7420785" y="1729564"/>
            <a:ext cx="3615515" cy="192057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66800" y="1296266"/>
            <a:ext cx="4483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2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주요 기능 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기능</a:t>
            </a:r>
            <a:endParaRPr lang="ko-KR" altLang="en-US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6734" y="682096"/>
            <a:ext cx="82033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Ⅲ. </a:t>
            </a: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컴퓨터 시스템 주요 기능 마인드 맵</a:t>
            </a:r>
          </a:p>
        </p:txBody>
      </p:sp>
    </p:spTree>
    <p:extLst>
      <p:ext uri="{BB962C8B-B14F-4D97-AF65-F5344CB8AC3E}">
        <p14:creationId xmlns:p14="http://schemas.microsoft.com/office/powerpoint/2010/main" val="275752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300" y="5691783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940300" y="28432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168400" y="1897063"/>
            <a:ext cx="548005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3. </a:t>
            </a:r>
            <a:r>
              <a:rPr lang="ko-KR" altLang="en-US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손가락 움직임 측정</a:t>
            </a:r>
            <a:endParaRPr lang="en-US" altLang="ko-KR" sz="2200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사용자가 손동작게임을 진행할 때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몇 번째 손가락이 얼마나 구부려 졌는지 측정하고 그 값을 </a:t>
            </a:r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라즈베리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파이에 전달한다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4</a:t>
            </a:r>
            <a:r>
              <a:rPr lang="en-US" altLang="ko-KR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r>
              <a:rPr lang="ko-KR" altLang="en-US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운동량 저장</a:t>
            </a:r>
            <a:endParaRPr lang="en-US" altLang="ko-KR" sz="2200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데이터 베이스에 사용자의 손가락 별 운동 횟수를 기록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해당 데이터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인공지능이 활용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03" r="24537" b="63278"/>
          <a:stretch/>
        </p:blipFill>
        <p:spPr>
          <a:xfrm>
            <a:off x="7420785" y="1729564"/>
            <a:ext cx="3615515" cy="192057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66800" y="1296266"/>
            <a:ext cx="4483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2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주요 기능 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기능</a:t>
            </a:r>
            <a:endParaRPr lang="ko-KR" altLang="en-US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6734" y="682096"/>
            <a:ext cx="82033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Ⅲ. </a:t>
            </a: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컴퓨터 시스템 주요 기능 마인드 맵</a:t>
            </a:r>
          </a:p>
        </p:txBody>
      </p:sp>
    </p:spTree>
    <p:extLst>
      <p:ext uri="{BB962C8B-B14F-4D97-AF65-F5344CB8AC3E}">
        <p14:creationId xmlns:p14="http://schemas.microsoft.com/office/powerpoint/2010/main" val="26084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300" y="5691783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940300" y="28432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168400" y="1729564"/>
            <a:ext cx="548005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1</a:t>
            </a:r>
            <a:r>
              <a:rPr lang="en-US" altLang="ko-KR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모바일 </a:t>
            </a:r>
            <a:r>
              <a:rPr lang="ko-KR" altLang="en-US" sz="22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어플</a:t>
            </a:r>
            <a:r>
              <a:rPr lang="ko-KR" altLang="en-US" sz="2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“Doom Chit”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인공지능과 데이터 베이스를 통해 사용자의 손가락의 건강상태를 판단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재활 동작 사진과 소리 출력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8400" y="3777456"/>
            <a:ext cx="852805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2.</a:t>
            </a:r>
            <a:r>
              <a:rPr lang="ko-KR" altLang="en-US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블루투스 연결</a:t>
            </a:r>
            <a:endParaRPr lang="en-US" altLang="ko-KR" sz="2200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유선 연결 경로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센서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라즈베리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파이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컴퓨터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어플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무선 연결 경로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센서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– </a:t>
            </a:r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라즈베리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파이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– </a:t>
            </a:r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어플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무선 연결 경로를 사용하기 위해 블루투스를 사용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사용자의 연결 편의성 고려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" t="49345" r="64605"/>
          <a:stretch/>
        </p:blipFill>
        <p:spPr>
          <a:xfrm>
            <a:off x="7024586" y="1728583"/>
            <a:ext cx="5008663" cy="20488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66800" y="1296266"/>
            <a:ext cx="4483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2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주요 기능 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기술</a:t>
            </a:r>
            <a:endParaRPr lang="ko-KR" altLang="en-US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6734" y="682096"/>
            <a:ext cx="82033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Ⅲ. </a:t>
            </a: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컴퓨터 시스템 주요 기능 마인드 맵</a:t>
            </a:r>
          </a:p>
        </p:txBody>
      </p:sp>
    </p:spTree>
    <p:extLst>
      <p:ext uri="{BB962C8B-B14F-4D97-AF65-F5344CB8AC3E}">
        <p14:creationId xmlns:p14="http://schemas.microsoft.com/office/powerpoint/2010/main" val="354484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300" y="5691783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940300" y="28432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66800" y="3251834"/>
            <a:ext cx="98679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3. </a:t>
            </a:r>
            <a:r>
              <a:rPr lang="ko-KR" altLang="en-US" sz="22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라즈베리</a:t>
            </a:r>
            <a:r>
              <a:rPr lang="ko-KR" altLang="en-US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파이 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개발자가 여러가지 센서를 사용해 하드웨어 개발할 수 있도록 지원하는 </a:t>
            </a:r>
            <a:r>
              <a:rPr lang="ko-KR" altLang="en-US" b="1" dirty="0" smtClean="0">
                <a:solidFill>
                  <a:srgbClr val="C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하드웨어 플랫폼</a:t>
            </a:r>
            <a:endParaRPr lang="en-US" altLang="ko-KR" b="1" dirty="0" smtClean="0">
              <a:solidFill>
                <a:srgbClr val="C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플렉서블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센서는 손가락이 얼마나 휘어 졌는지 아날로그 값을 </a:t>
            </a:r>
            <a:r>
              <a:rPr lang="ko-KR" altLang="en-US" b="1" dirty="0" smtClean="0">
                <a:solidFill>
                  <a:srgbClr val="C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디지털 값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으로 변환하여 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라즈베리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파이에 전송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플렉서블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센서 값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전송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-&gt; </a:t>
            </a:r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라즈베리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파이 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-&gt;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사용자가 어떤 동작을 취하고 있는지 판단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-&gt;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판단 여부를 </a:t>
            </a:r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어플에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전송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" t="49345" r="64605"/>
          <a:stretch/>
        </p:blipFill>
        <p:spPr>
          <a:xfrm>
            <a:off x="3496418" y="1729564"/>
            <a:ext cx="5008663" cy="20488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66800" y="1296266"/>
            <a:ext cx="4483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2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주요 기능 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기술</a:t>
            </a:r>
            <a:endParaRPr lang="ko-KR" altLang="en-US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6734" y="682096"/>
            <a:ext cx="82033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Ⅲ. </a:t>
            </a: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컴퓨터 시스템 주요 기능 마인드 맵</a:t>
            </a:r>
          </a:p>
        </p:txBody>
      </p:sp>
    </p:spTree>
    <p:extLst>
      <p:ext uri="{BB962C8B-B14F-4D97-AF65-F5344CB8AC3E}">
        <p14:creationId xmlns:p14="http://schemas.microsoft.com/office/powerpoint/2010/main" val="207457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434" y="5708716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6734" y="682096"/>
            <a:ext cx="82033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Ⅳ. </a:t>
            </a: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컴퓨터시스템 사전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734" y="131303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1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선행 기술 조사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646507" y="2119864"/>
            <a:ext cx="2649029" cy="2051083"/>
            <a:chOff x="341710" y="1844220"/>
            <a:chExt cx="2649029" cy="4576091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41710" y="2805555"/>
              <a:ext cx="2649029" cy="36147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사물인터넷</a:t>
              </a:r>
              <a:endParaRPr lang="ko-KR" altLang="en-US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인공지능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모바일 </a:t>
              </a:r>
              <a:r>
                <a:rPr lang="ko-KR" altLang="en-US" dirty="0" err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어플</a:t>
              </a:r>
              <a:endParaRPr lang="ko-KR" altLang="en-US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라즈베리</a:t>
              </a:r>
              <a:r>
                <a:rPr lang="ko-KR" altLang="en-US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파이</a:t>
              </a:r>
              <a:endParaRPr lang="en-US" altLang="ko-KR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46543" y="1844220"/>
              <a:ext cx="1439365" cy="120998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accent5">
                      <a:lumMod val="50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기술 내용 </a:t>
              </a:r>
              <a:endParaRPr lang="ko-KR" altLang="en-US" b="1" dirty="0">
                <a:solidFill>
                  <a:schemeClr val="accent5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algn="ctr"/>
              <a:r>
                <a:rPr lang="ko-KR" altLang="en-US" b="1" dirty="0">
                  <a:solidFill>
                    <a:schemeClr val="accent5">
                      <a:lumMod val="50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파악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347916" y="2119863"/>
            <a:ext cx="5202523" cy="4300448"/>
            <a:chOff x="341710" y="1844220"/>
            <a:chExt cx="2649029" cy="4576092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41710" y="2302726"/>
              <a:ext cx="2649029" cy="41175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키워드</a:t>
              </a:r>
              <a:endParaRPr lang="en-US" altLang="ko-KR" b="1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r>
                <a:rPr lang="ko-KR" altLang="en-US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: </a:t>
              </a:r>
              <a:r>
                <a:rPr lang="ko-KR" altLang="en-US" spc="-100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기술 내용 파악의 핵심 단어를 키워드로 선정 </a:t>
              </a:r>
              <a:endParaRPr lang="en-US" altLang="ko-KR" spc="-1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r>
                <a:rPr lang="en-US" altLang="ko-KR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ex</a:t>
              </a:r>
              <a:r>
                <a:rPr lang="en-US" altLang="ko-KR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) </a:t>
              </a:r>
              <a:r>
                <a:rPr lang="ko-KR" altLang="en-US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무선통신</a:t>
              </a:r>
              <a:r>
                <a:rPr lang="en-US" altLang="ko-KR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추천</a:t>
              </a:r>
              <a:r>
                <a:rPr lang="en-US" altLang="ko-KR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관성 센서</a:t>
              </a:r>
              <a:r>
                <a:rPr lang="en-US" altLang="ko-KR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손가락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 err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검색전략</a:t>
              </a:r>
              <a:r>
                <a:rPr lang="ko-KR" altLang="en-US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</a:t>
              </a:r>
              <a:endParaRPr lang="en-US" altLang="ko-KR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r>
                <a:rPr lang="en-US" altLang="ko-KR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: </a:t>
              </a:r>
              <a:r>
                <a:rPr lang="ko-KR" altLang="en-US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선정된 </a:t>
              </a:r>
              <a:r>
                <a:rPr lang="ko-KR" altLang="en-US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키워드를 바탕으로 </a:t>
              </a:r>
              <a:r>
                <a:rPr lang="ko-KR" altLang="en-US" dirty="0" err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검색식을</a:t>
              </a:r>
              <a:r>
                <a:rPr lang="ko-KR" altLang="en-US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작성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 err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특허분류</a:t>
              </a:r>
              <a:r>
                <a:rPr lang="en-US" altLang="ko-KR" b="1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(IPC)</a:t>
              </a:r>
            </a:p>
            <a:p>
              <a:r>
                <a:rPr lang="en-US" altLang="ko-KR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A63H 30/04 : </a:t>
              </a:r>
              <a:r>
                <a:rPr lang="ko-KR" altLang="en-US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무선통신을 사용</a:t>
              </a:r>
            </a:p>
            <a:p>
              <a:r>
                <a:rPr lang="en-US" altLang="ko-KR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H04N 21/466 : </a:t>
              </a:r>
              <a:r>
                <a:rPr lang="ko-KR" altLang="en-US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지능적인 관리 및 학습</a:t>
              </a:r>
            </a:p>
            <a:p>
              <a:r>
                <a:rPr lang="en-US" altLang="ko-KR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A63F 13/211 : </a:t>
              </a:r>
              <a:r>
                <a:rPr lang="ko-KR" altLang="en-US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관성 센서 사용</a:t>
              </a:r>
            </a:p>
            <a:p>
              <a:r>
                <a:rPr lang="en-US" altLang="ko-KR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G09B 15/06 : </a:t>
              </a:r>
              <a:r>
                <a:rPr lang="ko-KR" altLang="en-US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손가락 또는 팔 </a:t>
              </a:r>
              <a:r>
                <a:rPr lang="ko-KR" altLang="en-US" dirty="0" err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훈련장치</a:t>
              </a:r>
              <a:endParaRPr lang="ko-KR" altLang="en-US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검색 </a:t>
              </a:r>
              <a:r>
                <a:rPr lang="en-US" altLang="ko-KR" b="1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DB </a:t>
              </a:r>
              <a:r>
                <a:rPr lang="ko-KR" altLang="en-US" b="1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선택 </a:t>
              </a:r>
              <a:r>
                <a:rPr lang="en-US" altLang="ko-KR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: </a:t>
              </a:r>
              <a:r>
                <a:rPr lang="ko-KR" altLang="en-US" dirty="0" err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특허정보넷</a:t>
              </a:r>
              <a:r>
                <a:rPr lang="ko-KR" altLang="en-US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</a:t>
              </a:r>
              <a:r>
                <a:rPr lang="ko-KR" altLang="en-US" dirty="0" err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키프리스</a:t>
              </a:r>
              <a:endParaRPr lang="ko-KR" altLang="en-US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 err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검색식</a:t>
              </a:r>
              <a:r>
                <a:rPr lang="ko-KR" altLang="en-US" b="1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작성 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: </a:t>
              </a:r>
              <a:r>
                <a:rPr lang="ko-KR" altLang="en-US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무선통신</a:t>
              </a:r>
              <a:r>
                <a:rPr lang="en-US" altLang="ko-KR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+</a:t>
              </a:r>
              <a:r>
                <a:rPr lang="ko-KR" altLang="en-US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추천</a:t>
              </a:r>
              <a:r>
                <a:rPr lang="en-US" altLang="ko-KR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+</a:t>
              </a:r>
              <a:r>
                <a:rPr lang="ko-KR" altLang="en-US" dirty="0" err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관성센서</a:t>
              </a:r>
              <a:r>
                <a:rPr lang="en-US" altLang="ko-KR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+</a:t>
              </a:r>
              <a:r>
                <a:rPr lang="ko-KR" altLang="en-US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손가락</a:t>
              </a: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53453" y="1844220"/>
              <a:ext cx="2229852" cy="57709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solidFill>
                    <a:schemeClr val="accent5">
                      <a:lumMod val="50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검색전략</a:t>
              </a:r>
              <a:r>
                <a:rPr lang="ko-KR" altLang="en-US" b="1" dirty="0">
                  <a:solidFill>
                    <a:schemeClr val="accent5">
                      <a:lumMod val="50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수립 및</a:t>
              </a:r>
            </a:p>
            <a:p>
              <a:pPr algn="ctr"/>
              <a:r>
                <a:rPr lang="ko-KR" altLang="en-US" b="1" dirty="0" err="1">
                  <a:solidFill>
                    <a:schemeClr val="accent5">
                      <a:lumMod val="50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검색식</a:t>
              </a:r>
              <a:r>
                <a:rPr lang="ko-KR" altLang="en-US" b="1" dirty="0">
                  <a:solidFill>
                    <a:schemeClr val="accent5">
                      <a:lumMod val="50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작성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8701510" y="2119863"/>
            <a:ext cx="2878436" cy="1778369"/>
            <a:chOff x="341710" y="1844218"/>
            <a:chExt cx="2649029" cy="2714860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341710" y="2393637"/>
              <a:ext cx="2649029" cy="216544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검색 결과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: </a:t>
              </a:r>
              <a:r>
                <a:rPr lang="ko-KR" altLang="en-US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손가락 움직임 측정 시스템 및 측정 </a:t>
              </a:r>
              <a:r>
                <a:rPr lang="ko-KR" altLang="en-US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방법</a:t>
              </a:r>
              <a:endParaRPr lang="ko-KR" altLang="en-US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946543" y="1844218"/>
              <a:ext cx="1439365" cy="827932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accent5">
                      <a:lumMod val="50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검색</a:t>
              </a:r>
              <a:endParaRPr lang="ko-KR" altLang="en-US" b="1" dirty="0">
                <a:solidFill>
                  <a:schemeClr val="accent5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cxnSp>
        <p:nvCxnSpPr>
          <p:cNvPr id="18" name="직선 화살표 연결선 17"/>
          <p:cNvCxnSpPr>
            <a:stCxn id="11" idx="3"/>
            <a:endCxn id="14" idx="1"/>
          </p:cNvCxnSpPr>
          <p:nvPr/>
        </p:nvCxnSpPr>
        <p:spPr>
          <a:xfrm flipV="1">
            <a:off x="2690705" y="2391032"/>
            <a:ext cx="1073061" cy="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4" idx="3"/>
            <a:endCxn id="17" idx="1"/>
          </p:cNvCxnSpPr>
          <p:nvPr/>
        </p:nvCxnSpPr>
        <p:spPr>
          <a:xfrm>
            <a:off x="8143052" y="2391032"/>
            <a:ext cx="121567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03676" y="312764"/>
            <a:ext cx="202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첨부 화일 </a:t>
            </a:r>
            <a:r>
              <a:rPr lang="en-US" altLang="ko-KR" dirty="0" smtClean="0"/>
              <a:t>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343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734" y="682096"/>
            <a:ext cx="82033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Ⅳ. </a:t>
            </a: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컴퓨터시스템 사전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734" y="131303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2) 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“</a:t>
            </a:r>
            <a:r>
              <a:rPr lang="ko-KR" altLang="en-US" sz="22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잼잼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”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전체 마인드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맵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55" y="1743925"/>
            <a:ext cx="11077039" cy="496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9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734" y="682096"/>
            <a:ext cx="82033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Ⅳ. </a:t>
            </a: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컴퓨터시스템 사전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734" y="131303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3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 “</a:t>
            </a:r>
            <a:r>
              <a:rPr lang="ko-KR" altLang="en-US" sz="22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잼잼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”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분석 마인드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맵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3925"/>
            <a:ext cx="12155031" cy="48928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03676" y="312764"/>
            <a:ext cx="202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첨부 화일 </a:t>
            </a:r>
            <a:r>
              <a:rPr lang="en-US" altLang="ko-KR" dirty="0" smtClean="0"/>
              <a:t>5)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28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434" y="5708716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6734" y="682096"/>
            <a:ext cx="1295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목차</a:t>
            </a:r>
            <a:endParaRPr lang="ko-KR" altLang="en-US" sz="35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6734" y="1313038"/>
            <a:ext cx="10373003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팀 소개</a:t>
            </a:r>
            <a:endParaRPr lang="en-US" altLang="ko-KR" sz="2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컴퓨터시스템 설계를 위한 주제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선정</a:t>
            </a:r>
            <a:endParaRPr lang="en-US" altLang="ko-KR" sz="2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컴퓨터 시스템 주요 기능 마인드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맵</a:t>
            </a:r>
            <a:endParaRPr lang="en-US" altLang="ko-KR" sz="2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컴퓨터시스템 사전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분석</a:t>
            </a:r>
            <a:endParaRPr lang="en-US" altLang="ko-KR" sz="2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진짜 문제 정의 및 설계 검증</a:t>
            </a:r>
            <a:endParaRPr lang="en-US" altLang="ko-KR" sz="2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목표 시스템 정의 및 개념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설계</a:t>
            </a:r>
            <a:endParaRPr lang="en-US" altLang="ko-KR" sz="2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컴퓨터 시스템 상세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설계</a:t>
            </a:r>
            <a:endParaRPr lang="en-US" altLang="ko-KR" sz="2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과제 및 프로젝트 수행의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소감</a:t>
            </a:r>
            <a:endParaRPr lang="en-US" altLang="ko-KR" sz="2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첨부 화일</a:t>
            </a:r>
            <a:endParaRPr lang="en-US" altLang="ko-KR" sz="2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12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434" y="5708716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56734" y="1743925"/>
            <a:ext cx="100457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(1)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문제 상황 요약하기</a:t>
            </a:r>
            <a:endParaRPr lang="en-US" altLang="ko-KR" sz="2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사고로 인해 신경에 손상을 입어 손가락 활동이 자유롭지 않거나 노화에 따른 관절염으로 인해 손가락을 움직이는 것에 괴로움을 호소하는 사람들이 있다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집에서 안전하게 재활 운동을 하고 싶어하는 환자 입장에서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높지않은 가격의 전문적인 재활운동기구를 구하기가 쉽지 않다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(2)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최초로 인식된 문제 정의하기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높지않은 가격의 전문적인 손가락 재활 운동 기구가 필요한 사람들을 위해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보급형 손가락 재활 기구 시스템이 개발되어야 한다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6734" y="131303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1)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진짜 문제 도출</a:t>
            </a:r>
            <a:endParaRPr lang="ko-KR" altLang="en-US" sz="2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6734" y="682096"/>
            <a:ext cx="82033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Ⅴ. </a:t>
            </a: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진짜 문제 정의 및 설계 검증</a:t>
            </a:r>
            <a:endParaRPr lang="ko-KR" altLang="en-US" sz="3500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37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434" y="5708716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56734" y="131303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2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원인 결과 도표 작성하기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956734" y="3946357"/>
            <a:ext cx="7449329" cy="2708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8410086" y="3136231"/>
            <a:ext cx="2903621" cy="162025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손가락 재활</a:t>
            </a:r>
            <a:endParaRPr lang="en-US" altLang="ko-KR" sz="2200" dirty="0" smtClean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ctr"/>
            <a:r>
              <a:rPr lang="ko-KR" altLang="en-US" sz="22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기구의 고비용</a:t>
            </a:r>
            <a:endParaRPr lang="ko-KR" altLang="en-US" sz="2200" dirty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7853" y="2118193"/>
            <a:ext cx="1436214" cy="513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재료</a:t>
            </a:r>
            <a:endParaRPr lang="ko-KR" altLang="en-US" sz="2000" dirty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77853" y="5186470"/>
            <a:ext cx="1436214" cy="513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부피</a:t>
            </a:r>
            <a:endParaRPr lang="ko-KR" altLang="en-US" sz="2000" dirty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98660" y="2118193"/>
            <a:ext cx="1436214" cy="513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비용</a:t>
            </a:r>
            <a:endParaRPr lang="ko-KR" altLang="en-US" sz="2000" dirty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98660" y="5186470"/>
            <a:ext cx="1436214" cy="513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전문성</a:t>
            </a:r>
            <a:endParaRPr lang="ko-KR" altLang="en-US" sz="2000" dirty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15" name="직선 화살표 연결선 14"/>
          <p:cNvCxnSpPr>
            <a:stCxn id="13" idx="2"/>
          </p:cNvCxnSpPr>
          <p:nvPr/>
        </p:nvCxnSpPr>
        <p:spPr>
          <a:xfrm>
            <a:off x="2916767" y="2631540"/>
            <a:ext cx="516244" cy="131481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0" idx="2"/>
          </p:cNvCxnSpPr>
          <p:nvPr/>
        </p:nvCxnSpPr>
        <p:spPr>
          <a:xfrm>
            <a:off x="5995960" y="2631540"/>
            <a:ext cx="532287" cy="134190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4" idx="0"/>
          </p:cNvCxnSpPr>
          <p:nvPr/>
        </p:nvCxnSpPr>
        <p:spPr>
          <a:xfrm flipV="1">
            <a:off x="2916767" y="3973445"/>
            <a:ext cx="1436214" cy="121302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2" idx="0"/>
          </p:cNvCxnSpPr>
          <p:nvPr/>
        </p:nvCxnSpPr>
        <p:spPr>
          <a:xfrm flipV="1">
            <a:off x="5995960" y="3973445"/>
            <a:ext cx="1552297" cy="121302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7812505" y="1313038"/>
            <a:ext cx="0" cy="49915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46191" y="1313037"/>
            <a:ext cx="834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원인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44629" y="1313036"/>
            <a:ext cx="834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결과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416386" y="2799166"/>
            <a:ext cx="1500381" cy="553998"/>
            <a:chOff x="1416386" y="2799166"/>
            <a:chExt cx="1500381" cy="553998"/>
          </a:xfrm>
        </p:grpSpPr>
        <p:cxnSp>
          <p:nvCxnSpPr>
            <p:cNvPr id="31" name="직선 화살표 연결선 30"/>
            <p:cNvCxnSpPr/>
            <p:nvPr/>
          </p:nvCxnSpPr>
          <p:spPr>
            <a:xfrm>
              <a:off x="2436396" y="2983832"/>
              <a:ext cx="48037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416386" y="2799166"/>
              <a:ext cx="101799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특수 분야</a:t>
              </a:r>
              <a:r>
                <a:rPr lang="en-US" altLang="ko-KR" sz="1500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/ </a:t>
              </a:r>
              <a:r>
                <a:rPr lang="ko-KR" altLang="en-US" sz="1500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산업</a:t>
              </a:r>
              <a:endParaRPr lang="ko-KR" altLang="en-US" sz="1500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4526542" y="2753305"/>
            <a:ext cx="1500381" cy="323165"/>
            <a:chOff x="1416386" y="2799166"/>
            <a:chExt cx="1500381" cy="323165"/>
          </a:xfrm>
        </p:grpSpPr>
        <p:cxnSp>
          <p:nvCxnSpPr>
            <p:cNvPr id="37" name="직선 화살표 연결선 36"/>
            <p:cNvCxnSpPr/>
            <p:nvPr/>
          </p:nvCxnSpPr>
          <p:spPr>
            <a:xfrm>
              <a:off x="2436396" y="2983832"/>
              <a:ext cx="48037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416386" y="2799166"/>
              <a:ext cx="101799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특수 재질</a:t>
              </a:r>
              <a:endParaRPr lang="ko-KR" altLang="en-US" sz="1500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672387" y="4685997"/>
            <a:ext cx="1500381" cy="323165"/>
            <a:chOff x="1416386" y="2799166"/>
            <a:chExt cx="1500381" cy="323165"/>
          </a:xfrm>
        </p:grpSpPr>
        <p:cxnSp>
          <p:nvCxnSpPr>
            <p:cNvPr id="40" name="직선 화살표 연결선 39"/>
            <p:cNvCxnSpPr/>
            <p:nvPr/>
          </p:nvCxnSpPr>
          <p:spPr>
            <a:xfrm>
              <a:off x="2436396" y="2983832"/>
              <a:ext cx="48037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416386" y="2799166"/>
              <a:ext cx="101799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의료 기술</a:t>
              </a:r>
              <a:endParaRPr lang="ko-KR" altLang="en-US" sz="1500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4765281" y="4667951"/>
            <a:ext cx="1500381" cy="323165"/>
            <a:chOff x="1416386" y="2799166"/>
            <a:chExt cx="1500381" cy="323165"/>
          </a:xfrm>
        </p:grpSpPr>
        <p:cxnSp>
          <p:nvCxnSpPr>
            <p:cNvPr id="43" name="직선 화살표 연결선 42"/>
            <p:cNvCxnSpPr/>
            <p:nvPr/>
          </p:nvCxnSpPr>
          <p:spPr>
            <a:xfrm>
              <a:off x="2436396" y="2983832"/>
              <a:ext cx="48037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416386" y="2799166"/>
              <a:ext cx="101799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전원</a:t>
              </a:r>
              <a:endParaRPr lang="ko-KR" altLang="en-US" sz="1500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398380" y="4229704"/>
            <a:ext cx="1500381" cy="323165"/>
            <a:chOff x="1416386" y="2799166"/>
            <a:chExt cx="1500381" cy="323165"/>
          </a:xfrm>
        </p:grpSpPr>
        <p:cxnSp>
          <p:nvCxnSpPr>
            <p:cNvPr id="46" name="직선 화살표 연결선 45"/>
            <p:cNvCxnSpPr/>
            <p:nvPr/>
          </p:nvCxnSpPr>
          <p:spPr>
            <a:xfrm>
              <a:off x="2436396" y="2983832"/>
              <a:ext cx="48037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416386" y="2799166"/>
              <a:ext cx="101799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부가 장치</a:t>
              </a:r>
              <a:endParaRPr lang="ko-KR" altLang="en-US" sz="1500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 flipH="1">
            <a:off x="6310112" y="2993676"/>
            <a:ext cx="1500381" cy="323165"/>
            <a:chOff x="1416386" y="2799166"/>
            <a:chExt cx="1500381" cy="323165"/>
          </a:xfrm>
        </p:grpSpPr>
        <p:cxnSp>
          <p:nvCxnSpPr>
            <p:cNvPr id="49" name="직선 화살표 연결선 48"/>
            <p:cNvCxnSpPr/>
            <p:nvPr/>
          </p:nvCxnSpPr>
          <p:spPr>
            <a:xfrm>
              <a:off x="2436396" y="2983832"/>
              <a:ext cx="48037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416386" y="2799166"/>
              <a:ext cx="101799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안전성</a:t>
              </a:r>
              <a:endParaRPr lang="ko-KR" altLang="en-US" sz="1500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164565" y="4279796"/>
            <a:ext cx="1500381" cy="323165"/>
            <a:chOff x="1416386" y="2799166"/>
            <a:chExt cx="1500381" cy="323165"/>
          </a:xfrm>
        </p:grpSpPr>
        <p:cxnSp>
          <p:nvCxnSpPr>
            <p:cNvPr id="52" name="직선 화살표 연결선 51"/>
            <p:cNvCxnSpPr/>
            <p:nvPr/>
          </p:nvCxnSpPr>
          <p:spPr>
            <a:xfrm>
              <a:off x="2436396" y="2983832"/>
              <a:ext cx="48037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416386" y="2799166"/>
              <a:ext cx="101799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효과 보장</a:t>
              </a:r>
              <a:endParaRPr lang="ko-KR" altLang="en-US" sz="1500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 flipH="1">
            <a:off x="3206856" y="3068711"/>
            <a:ext cx="1500381" cy="553998"/>
            <a:chOff x="1416386" y="2799166"/>
            <a:chExt cx="1500381" cy="553998"/>
          </a:xfrm>
        </p:grpSpPr>
        <p:cxnSp>
          <p:nvCxnSpPr>
            <p:cNvPr id="58" name="직선 화살표 연결선 57"/>
            <p:cNvCxnSpPr/>
            <p:nvPr/>
          </p:nvCxnSpPr>
          <p:spPr>
            <a:xfrm>
              <a:off x="2436396" y="2983832"/>
              <a:ext cx="48037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416386" y="2799166"/>
              <a:ext cx="101799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효과 입증 실험</a:t>
              </a:r>
              <a:endParaRPr lang="ko-KR" altLang="en-US" sz="1500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1729205" y="3356466"/>
            <a:ext cx="1500381" cy="323165"/>
            <a:chOff x="1416386" y="2799166"/>
            <a:chExt cx="1500381" cy="323165"/>
          </a:xfrm>
        </p:grpSpPr>
        <p:cxnSp>
          <p:nvCxnSpPr>
            <p:cNvPr id="61" name="직선 화살표 연결선 60"/>
            <p:cNvCxnSpPr/>
            <p:nvPr/>
          </p:nvCxnSpPr>
          <p:spPr>
            <a:xfrm>
              <a:off x="2436396" y="2983832"/>
              <a:ext cx="48037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416386" y="2799166"/>
              <a:ext cx="101799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전문 인력</a:t>
              </a:r>
              <a:endParaRPr lang="ko-KR" altLang="en-US" sz="1500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956734" y="682096"/>
            <a:ext cx="82033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Ⅴ. </a:t>
            </a: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진짜 문제 정의 및 설계 검증</a:t>
            </a:r>
            <a:endParaRPr lang="ko-KR" altLang="en-US" sz="3500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82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434" y="5708716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56734" y="2772228"/>
            <a:ext cx="100457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“</a:t>
            </a:r>
            <a:r>
              <a:rPr lang="ko-KR" altLang="en-US" sz="3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손가락 재활 기구의 </a:t>
            </a:r>
            <a:r>
              <a:rPr lang="ko-KR" altLang="en-US" sz="3500" dirty="0" smtClean="0">
                <a:solidFill>
                  <a:schemeClr val="accent2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고비용</a:t>
            </a:r>
            <a:r>
              <a:rPr lang="ko-KR" altLang="en-US" sz="3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문제 개선을 위해</a:t>
            </a:r>
            <a:endParaRPr lang="en-US" altLang="ko-KR" sz="35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ctr"/>
            <a:r>
              <a:rPr lang="ko-KR" altLang="en-US" sz="3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전문성을 갖춘 </a:t>
            </a:r>
            <a:r>
              <a:rPr lang="ko-KR" altLang="en-US" sz="3500" dirty="0" smtClean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보급형 손가락 재활 훈련 시스템</a:t>
            </a:r>
            <a:r>
              <a:rPr lang="ko-KR" altLang="en-US" sz="3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을 개발해야 한다</a:t>
            </a:r>
            <a:r>
              <a:rPr lang="en-US" altLang="ko-KR" sz="3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6734" y="131303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3)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진짜 문제 정의</a:t>
            </a:r>
            <a:endParaRPr lang="ko-KR" altLang="en-US" sz="2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6734" y="682096"/>
            <a:ext cx="82033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Ⅴ. </a:t>
            </a: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진짜 문제 정의 및 설계 검증</a:t>
            </a:r>
            <a:endParaRPr lang="ko-KR" altLang="en-US" sz="3500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795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434" y="5708716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56733" y="1743925"/>
            <a:ext cx="10045701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(1) Gap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분석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대상 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손가락 경직 환자 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-&gt;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일반인과 손가락 경직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환자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2000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대상이 확대되었다고 해서 목적이 달라지지 않기 때문에 영향을 미치지 </a:t>
            </a:r>
            <a:r>
              <a:rPr lang="ko-KR" altLang="en-US" sz="2000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않음</a:t>
            </a:r>
            <a:r>
              <a:rPr lang="en-US" altLang="ko-KR" sz="2000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endParaRPr lang="en-US" altLang="ko-KR" sz="2000" dirty="0" smtClean="0">
              <a:solidFill>
                <a:srgbClr val="FF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buAutoNum type="arabicParenBoth"/>
            </a:pP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(2)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개선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사항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환자 입장에서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간단하게 수행할 수 있는 </a:t>
            </a: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어플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“</a:t>
            </a:r>
            <a:r>
              <a:rPr lang="en-US" altLang="ko-KR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DoomChit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”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의 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UI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개선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필요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en-US" altLang="ko-KR" sz="2000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UI </a:t>
            </a:r>
            <a:r>
              <a:rPr lang="ko-KR" altLang="en-US" sz="2000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부분은 구현 과정에서 수정 가능함</a:t>
            </a:r>
            <a:r>
              <a:rPr lang="en-US" altLang="ko-KR" sz="2000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endParaRPr lang="en-US" altLang="ko-KR" sz="2000" dirty="0" smtClean="0">
              <a:solidFill>
                <a:srgbClr val="FF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2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(3)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기대 효과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환자의 약물 의존도 저하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사회적 거리 두기 실천 가능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손가락 재활 훈련에 흥미 및 동기 유발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인공지능의 재활 운동 동작 추천에 따른 전문성 유지</a:t>
            </a:r>
          </a:p>
          <a:p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6734" y="131303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4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설계 내용 검증 결과</a:t>
            </a:r>
            <a:endParaRPr lang="ko-KR" altLang="en-US" sz="2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6734" y="682096"/>
            <a:ext cx="82033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Ⅴ. </a:t>
            </a: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진짜 문제 정의 및 설계 검증</a:t>
            </a:r>
            <a:endParaRPr lang="ko-KR" altLang="en-US" sz="3500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761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434" y="5708716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56734" y="131303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1)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2200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“</a:t>
            </a:r>
            <a:r>
              <a:rPr lang="ko-KR" altLang="en-US" sz="2200" dirty="0" err="1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잼잼</a:t>
            </a:r>
            <a:r>
              <a:rPr lang="en-US" altLang="ko-KR" sz="2200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”</a:t>
            </a:r>
            <a:r>
              <a:rPr lang="ko-KR" altLang="en-US" sz="2200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의 개요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57893" y="3387160"/>
            <a:ext cx="485554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특수 센서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플렉서블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센서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가 결합된 장갑과 모바일 앱을 활용한 손가락 재활 훈련 시스템 </a:t>
            </a:r>
            <a:r>
              <a:rPr lang="en-US" altLang="ko-KR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“</a:t>
            </a:r>
            <a:r>
              <a:rPr lang="ko-KR" altLang="en-US" sz="22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잼잼</a:t>
            </a:r>
            <a:r>
              <a:rPr lang="en-US" altLang="ko-KR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(JAMJAM)”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이다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09" y="2037286"/>
            <a:ext cx="5302766" cy="40385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56734" y="682096"/>
            <a:ext cx="82033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Ⅵ. </a:t>
            </a: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목표 시스템 정의 및 개념 설계</a:t>
            </a:r>
          </a:p>
        </p:txBody>
      </p:sp>
    </p:spTree>
    <p:extLst>
      <p:ext uri="{BB962C8B-B14F-4D97-AF65-F5344CB8AC3E}">
        <p14:creationId xmlns:p14="http://schemas.microsoft.com/office/powerpoint/2010/main" val="152973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434" y="5708716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56734" y="131303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2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2200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“</a:t>
            </a:r>
            <a:r>
              <a:rPr lang="ko-KR" altLang="en-US" sz="2200" dirty="0" err="1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잼잼</a:t>
            </a:r>
            <a:r>
              <a:rPr lang="en-US" altLang="ko-KR" sz="2200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”</a:t>
            </a:r>
            <a:r>
              <a:rPr lang="ko-KR" altLang="en-US" sz="2200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주요 기능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6734" y="1743925"/>
            <a:ext cx="99412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손동작 게임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제공되는 동작을 모바일 </a:t>
            </a:r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어플의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화면에 게시하여 사용자가 이를 보면서 따라할 수 있도록 한다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손가락 움직임 측정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플렉서블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센서를 통해 각 손가락의 구부림 정도를 측정한다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운동량 저장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인공지능이 제안한 재활 동작에 대해 사용자가 동작 성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공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시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각 손가락의 운동량을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DB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에 저장한다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동작을 실패하면 해당 동작 정보를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DB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에 저장한다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재활 동작 추천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운동량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정보를 기반으로 인공지능은 각 손가락의 건강 상태를 분석한다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즉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사용자가 움직이기 불편한 손가락과 그렇지 않은 손가락을 파악한다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판단된 결과에 맞춰 사용자에게 적합한 재활 동작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 (20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장의 사진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을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‘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손동작 게임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’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에게 제공한다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6734" y="682096"/>
            <a:ext cx="82033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Ⅵ. </a:t>
            </a: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목표 시스템 정의 및 개념 설계</a:t>
            </a:r>
          </a:p>
        </p:txBody>
      </p:sp>
    </p:spTree>
    <p:extLst>
      <p:ext uri="{BB962C8B-B14F-4D97-AF65-F5344CB8AC3E}">
        <p14:creationId xmlns:p14="http://schemas.microsoft.com/office/powerpoint/2010/main" val="417248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434" y="5708716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56734" y="131303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3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“</a:t>
            </a:r>
            <a:r>
              <a:rPr lang="ko-KR" altLang="en-US" sz="22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잼잼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”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의 기대 효과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6734" y="1743925"/>
            <a:ext cx="606829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1. </a:t>
            </a:r>
            <a:r>
              <a:rPr lang="ko-KR" altLang="en-US" sz="20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자체 기대효과</a:t>
            </a:r>
            <a:endParaRPr lang="en-US" altLang="ko-KR" sz="2000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약물 의존도 저하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손가락 재활 훈련 흥미 및 동기 유발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재활 운동 가이드 제안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2. </a:t>
            </a:r>
            <a:r>
              <a:rPr lang="ko-KR" altLang="en-US" sz="20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자매 기대효과</a:t>
            </a:r>
            <a:endParaRPr lang="en-US" altLang="ko-KR" sz="2000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좌뇌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우뇌 자극으로 인한 두뇌 운동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다양한 분야에서 일하는 성인 모두 사용 가능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집중력 향상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6734" y="682096"/>
            <a:ext cx="82033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Ⅵ. </a:t>
            </a: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목표 시스템 정의 및 개념 설계</a:t>
            </a:r>
          </a:p>
        </p:txBody>
      </p:sp>
    </p:spTree>
    <p:extLst>
      <p:ext uri="{BB962C8B-B14F-4D97-AF65-F5344CB8AC3E}">
        <p14:creationId xmlns:p14="http://schemas.microsoft.com/office/powerpoint/2010/main" val="367837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434" y="5708716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1537958" y="1719982"/>
            <a:ext cx="9116084" cy="4830761"/>
            <a:chOff x="956731" y="1551823"/>
            <a:chExt cx="9116084" cy="4830761"/>
          </a:xfrm>
        </p:grpSpPr>
        <p:grpSp>
          <p:nvGrpSpPr>
            <p:cNvPr id="12" name="그룹 11"/>
            <p:cNvGrpSpPr/>
            <p:nvPr/>
          </p:nvGrpSpPr>
          <p:grpSpPr>
            <a:xfrm>
              <a:off x="956734" y="1551823"/>
              <a:ext cx="9103381" cy="1134042"/>
              <a:chOff x="44981" y="1261852"/>
              <a:chExt cx="2559550" cy="4494958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44981" y="2283462"/>
                <a:ext cx="2559550" cy="3473348"/>
              </a:xfrm>
              <a:prstGeom prst="roundRect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solidFill>
                      <a:schemeClr val="tx1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모바일 </a:t>
                </a:r>
                <a:r>
                  <a:rPr lang="ko-KR" altLang="en-US" dirty="0" err="1" smtClean="0">
                    <a:solidFill>
                      <a:schemeClr val="tx1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어플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실행하고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, 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재활 동작 사진이 화면에 보이면 사용자가 동작을 따라한다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solidFill>
                      <a:schemeClr val="tx1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20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장의 사진을 가지고 진행하며</a:t>
                </a:r>
                <a:r>
                  <a:rPr lang="en-US" altLang="ko-KR" dirty="0">
                    <a:solidFill>
                      <a:schemeClr val="tx1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정해진 시간 내에 동작을 따라하지 못할 시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, 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다음 동작으로 넘어간다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.</a:t>
                </a: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97441" y="1261852"/>
                <a:ext cx="739622" cy="1153021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accent5">
                        <a:lumMod val="50000"/>
                      </a:schemeClr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손동작 게임 </a:t>
                </a: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956731" y="2918995"/>
              <a:ext cx="9103381" cy="770678"/>
              <a:chOff x="2771739" y="1396911"/>
              <a:chExt cx="2559550" cy="5023400"/>
            </a:xfrm>
          </p:grpSpPr>
          <p:sp>
            <p:nvSpPr>
              <p:cNvPr id="13" name="모서리가 둥근 직사각형 12"/>
              <p:cNvSpPr/>
              <p:nvPr/>
            </p:nvSpPr>
            <p:spPr>
              <a:xfrm>
                <a:off x="2771739" y="2283456"/>
                <a:ext cx="2559550" cy="4136855"/>
              </a:xfrm>
              <a:prstGeom prst="roundRect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solidFill>
                      <a:prstClr val="black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특수 센서를 </a:t>
                </a:r>
                <a:r>
                  <a:rPr lang="ko-KR" altLang="en-US" dirty="0">
                    <a:solidFill>
                      <a:prstClr val="black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통해 각 </a:t>
                </a:r>
                <a:r>
                  <a:rPr lang="ko-KR" altLang="en-US" dirty="0" smtClean="0">
                    <a:solidFill>
                      <a:prstClr val="black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손가락이 어떤 동작을 취하고 있는지 확인한다</a:t>
                </a:r>
                <a:r>
                  <a:rPr lang="en-US" altLang="ko-KR" dirty="0" smtClean="0">
                    <a:solidFill>
                      <a:prstClr val="black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.</a:t>
                </a:r>
                <a:endParaRPr lang="ko-KR" altLang="en-US" dirty="0"/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3646639" y="1396911"/>
                <a:ext cx="694742" cy="1754792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>
                    <a:solidFill>
                      <a:schemeClr val="accent5">
                        <a:lumMod val="50000"/>
                      </a:schemeClr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손가락</a:t>
                </a:r>
                <a:r>
                  <a:rPr lang="en-US" altLang="ko-KR" b="1" dirty="0">
                    <a:solidFill>
                      <a:schemeClr val="accent5">
                        <a:lumMod val="50000"/>
                      </a:schemeClr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</a:t>
                </a:r>
                <a:r>
                  <a:rPr lang="ko-KR" altLang="en-US" b="1" dirty="0" smtClean="0">
                    <a:solidFill>
                      <a:schemeClr val="accent5">
                        <a:lumMod val="50000"/>
                      </a:schemeClr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움직임 측정</a:t>
                </a:r>
                <a:endParaRPr lang="ko-KR" altLang="en-US" b="1" dirty="0">
                  <a:solidFill>
                    <a:schemeClr val="accent5">
                      <a:lumMod val="50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956733" y="3868374"/>
              <a:ext cx="9103381" cy="676362"/>
              <a:chOff x="5498497" y="467586"/>
              <a:chExt cx="2559550" cy="5952725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5498497" y="2283458"/>
                <a:ext cx="2559550" cy="4136853"/>
              </a:xfrm>
              <a:prstGeom prst="roundRect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solidFill>
                      <a:prstClr val="black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손동작 게임을 진행하면서</a:t>
                </a:r>
                <a:r>
                  <a:rPr lang="en-US" altLang="ko-KR" dirty="0" smtClean="0">
                    <a:solidFill>
                      <a:prstClr val="black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, </a:t>
                </a:r>
                <a:r>
                  <a:rPr lang="ko-KR" altLang="en-US" dirty="0" smtClean="0">
                    <a:solidFill>
                      <a:prstClr val="black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동작 성공 여부를 </a:t>
                </a:r>
                <a:r>
                  <a:rPr lang="ko-KR" altLang="en-US" dirty="0" err="1" smtClean="0">
                    <a:solidFill>
                      <a:prstClr val="black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어플에</a:t>
                </a:r>
                <a:r>
                  <a:rPr lang="ko-KR" altLang="en-US" dirty="0" smtClean="0">
                    <a:solidFill>
                      <a:prstClr val="black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저장한다</a:t>
                </a:r>
                <a:r>
                  <a:rPr lang="en-US" altLang="ko-KR" dirty="0" smtClean="0">
                    <a:solidFill>
                      <a:prstClr val="black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. </a:t>
                </a:r>
                <a:endParaRPr lang="ko-KR" altLang="en-US" dirty="0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6462562" y="467586"/>
                <a:ext cx="516412" cy="2218984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>
                    <a:solidFill>
                      <a:schemeClr val="accent5">
                        <a:lumMod val="50000"/>
                      </a:schemeClr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운동량 저장</a:t>
                </a:r>
                <a:endParaRPr lang="ko-KR" altLang="en-US" b="1" dirty="0">
                  <a:solidFill>
                    <a:schemeClr val="accent5">
                      <a:lumMod val="50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956734" y="4689985"/>
              <a:ext cx="9103381" cy="1692599"/>
              <a:chOff x="8556725" y="1614106"/>
              <a:chExt cx="2559550" cy="4449981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8556725" y="2283462"/>
                <a:ext cx="2559550" cy="37806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solidFill>
                      <a:prstClr val="black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인공지능이 저장된 정보를 통해 어떤 손가락이 가장 불편한지 파악한다</a:t>
                </a:r>
                <a:r>
                  <a:rPr lang="en-US" altLang="ko-KR" dirty="0" smtClean="0">
                    <a:solidFill>
                      <a:prstClr val="black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solidFill>
                      <a:prstClr val="black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해당 손가락 집중 재활동작들과 </a:t>
                </a:r>
                <a:r>
                  <a:rPr lang="ko-KR" altLang="en-US" dirty="0">
                    <a:solidFill>
                      <a:prstClr val="black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일반 재활동작들을 섞여 </a:t>
                </a:r>
                <a:r>
                  <a:rPr lang="en-US" altLang="ko-KR" dirty="0">
                    <a:solidFill>
                      <a:prstClr val="black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20</a:t>
                </a:r>
                <a:r>
                  <a:rPr lang="ko-KR" altLang="en-US" dirty="0">
                    <a:solidFill>
                      <a:prstClr val="black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장의 동작 </a:t>
                </a:r>
                <a:r>
                  <a:rPr lang="ko-KR" altLang="en-US" dirty="0" smtClean="0">
                    <a:solidFill>
                      <a:prstClr val="black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사진을 </a:t>
                </a:r>
                <a:r>
                  <a:rPr lang="en-US" altLang="ko-KR" dirty="0" smtClean="0">
                    <a:solidFill>
                      <a:prstClr val="black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‘</a:t>
                </a:r>
                <a:r>
                  <a:rPr lang="ko-KR" altLang="en-US" dirty="0" smtClean="0">
                    <a:solidFill>
                      <a:prstClr val="black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손동작 게임</a:t>
                </a:r>
                <a:r>
                  <a:rPr lang="en-US" altLang="ko-KR" dirty="0" smtClean="0">
                    <a:solidFill>
                      <a:prstClr val="black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’</a:t>
                </a:r>
                <a:r>
                  <a:rPr lang="ko-KR" altLang="en-US" dirty="0" smtClean="0">
                    <a:solidFill>
                      <a:prstClr val="black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에게 제공한다</a:t>
                </a:r>
                <a:r>
                  <a:rPr lang="en-US" altLang="ko-KR" dirty="0">
                    <a:solidFill>
                      <a:prstClr val="black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. </a:t>
                </a:r>
                <a:endParaRPr lang="en-US" altLang="ko-KR" dirty="0" smtClean="0">
                  <a:solidFill>
                    <a:prstClr val="black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solidFill>
                      <a:prstClr val="black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움직임이 </a:t>
                </a:r>
                <a:r>
                  <a:rPr lang="ko-KR" altLang="en-US" dirty="0">
                    <a:solidFill>
                      <a:prstClr val="black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불편한 손가락 </a:t>
                </a:r>
                <a:r>
                  <a:rPr lang="ko-KR" altLang="en-US" dirty="0" smtClean="0">
                    <a:solidFill>
                      <a:prstClr val="black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동작의 사진 개수가 아닌 사진 개수에 비해 많이 제공된다</a:t>
                </a:r>
                <a:r>
                  <a:rPr lang="en-US" altLang="ko-KR" dirty="0" smtClean="0">
                    <a:solidFill>
                      <a:prstClr val="black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.</a:t>
                </a:r>
                <a:endParaRPr lang="ko-KR" altLang="en-US" dirty="0"/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9203133" y="1614106"/>
                <a:ext cx="1151724" cy="1088897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accent5">
                        <a:lumMod val="50000"/>
                      </a:schemeClr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재활 동작 </a:t>
                </a:r>
                <a:r>
                  <a:rPr lang="ko-KR" altLang="en-US" b="1" dirty="0" smtClean="0">
                    <a:solidFill>
                      <a:schemeClr val="accent5">
                        <a:lumMod val="50000"/>
                      </a:schemeClr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추천</a:t>
                </a:r>
              </a:p>
            </p:txBody>
          </p:sp>
        </p:grpSp>
        <p:cxnSp>
          <p:nvCxnSpPr>
            <p:cNvPr id="29" name="구부러진 연결선 28"/>
            <p:cNvCxnSpPr>
              <a:stCxn id="7" idx="1"/>
              <a:endCxn id="13" idx="1"/>
            </p:cNvCxnSpPr>
            <p:nvPr/>
          </p:nvCxnSpPr>
          <p:spPr>
            <a:xfrm rot="10800000" flipV="1">
              <a:off x="956732" y="2247716"/>
              <a:ext cx="3" cy="1124624"/>
            </a:xfrm>
            <a:prstGeom prst="curvedConnector3">
              <a:avLst>
                <a:gd name="adj1" fmla="val 7620100000"/>
              </a:avLst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구부러진 연결선 30"/>
            <p:cNvCxnSpPr>
              <a:stCxn id="13" idx="1"/>
              <a:endCxn id="14" idx="1"/>
            </p:cNvCxnSpPr>
            <p:nvPr/>
          </p:nvCxnSpPr>
          <p:spPr>
            <a:xfrm rot="10800000" flipH="1" flipV="1">
              <a:off x="956731" y="3372339"/>
              <a:ext cx="2" cy="937377"/>
            </a:xfrm>
            <a:prstGeom prst="curvedConnector3">
              <a:avLst>
                <a:gd name="adj1" fmla="val -11430000000"/>
              </a:avLst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구부러진 연결선 33"/>
            <p:cNvCxnSpPr>
              <a:stCxn id="14" idx="1"/>
              <a:endCxn id="15" idx="1"/>
            </p:cNvCxnSpPr>
            <p:nvPr/>
          </p:nvCxnSpPr>
          <p:spPr>
            <a:xfrm rot="10800000" flipH="1" flipV="1">
              <a:off x="956732" y="4309717"/>
              <a:ext cx="1" cy="1353866"/>
            </a:xfrm>
            <a:prstGeom prst="curvedConnector3">
              <a:avLst>
                <a:gd name="adj1" fmla="val -22860000000"/>
              </a:avLst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구부러진 연결선 36"/>
            <p:cNvCxnSpPr>
              <a:stCxn id="15" idx="3"/>
              <a:endCxn id="7" idx="3"/>
            </p:cNvCxnSpPr>
            <p:nvPr/>
          </p:nvCxnSpPr>
          <p:spPr>
            <a:xfrm flipV="1">
              <a:off x="10060115" y="2247716"/>
              <a:ext cx="12700" cy="3415867"/>
            </a:xfrm>
            <a:prstGeom prst="curvedConnector3">
              <a:avLst>
                <a:gd name="adj1" fmla="val 1800000"/>
              </a:avLst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956734" y="131303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3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“</a:t>
            </a:r>
            <a:r>
              <a:rPr lang="ko-KR" altLang="en-US" sz="22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잼잼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”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사용자 수준 정의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6734" y="682096"/>
            <a:ext cx="82033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Ⅵ. </a:t>
            </a: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목표 시스템 정의 및 개념 설계</a:t>
            </a:r>
          </a:p>
        </p:txBody>
      </p:sp>
    </p:spTree>
    <p:extLst>
      <p:ext uri="{BB962C8B-B14F-4D97-AF65-F5344CB8AC3E}">
        <p14:creationId xmlns:p14="http://schemas.microsoft.com/office/powerpoint/2010/main" val="9470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434" y="5708716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37759" y="6420311"/>
            <a:ext cx="3967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“</a:t>
            </a:r>
            <a:r>
              <a:rPr lang="ko-KR" altLang="en-US" sz="20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잼잼</a:t>
            </a:r>
            <a:r>
              <a:rPr lang="en-US" altLang="ko-KR" sz="20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” </a:t>
            </a:r>
            <a:r>
              <a:rPr lang="ko-KR" altLang="en-US" sz="20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개발자 수준 정의</a:t>
            </a:r>
            <a:endParaRPr lang="ko-KR" altLang="en-US" sz="20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34" y="1196055"/>
            <a:ext cx="9295902" cy="52289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6734" y="76516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4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“</a:t>
            </a:r>
            <a:r>
              <a:rPr lang="ko-KR" altLang="en-US" sz="2200" dirty="0" err="1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잼잼</a:t>
            </a:r>
            <a:r>
              <a:rPr lang="en-US" altLang="ko-KR" sz="2200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”</a:t>
            </a:r>
            <a:r>
              <a:rPr lang="ko-KR" altLang="en-US" sz="2200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개발자 수준 정의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734" y="243946"/>
            <a:ext cx="82033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Ⅵ. </a:t>
            </a: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목표 시스템 정의 및 개념 설계</a:t>
            </a:r>
          </a:p>
        </p:txBody>
      </p:sp>
    </p:spTree>
    <p:extLst>
      <p:ext uri="{BB962C8B-B14F-4D97-AF65-F5344CB8AC3E}">
        <p14:creationId xmlns:p14="http://schemas.microsoft.com/office/powerpoint/2010/main" val="259997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700060" y="730221"/>
            <a:ext cx="9133750" cy="1061829"/>
            <a:chOff x="956734" y="682096"/>
            <a:chExt cx="9133750" cy="1061829"/>
          </a:xfrm>
        </p:grpSpPr>
        <p:sp>
          <p:nvSpPr>
            <p:cNvPr id="14" name="TextBox 13"/>
            <p:cNvSpPr txBox="1"/>
            <p:nvPr/>
          </p:nvSpPr>
          <p:spPr>
            <a:xfrm>
              <a:off x="956734" y="682096"/>
              <a:ext cx="913375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b="1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Ⅶ. </a:t>
              </a:r>
              <a:r>
                <a:rPr lang="ko-KR" altLang="en-US" sz="3500" b="1" dirty="0" smtClean="0">
                  <a:solidFill>
                    <a:srgbClr val="FF0000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컴퓨터 시스템 상세 </a:t>
              </a:r>
              <a:r>
                <a:rPr lang="ko-KR" altLang="en-US" sz="3500" b="1" dirty="0" smtClean="0">
                  <a:solidFill>
                    <a:srgbClr val="FF0000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설계 </a:t>
              </a:r>
              <a:r>
                <a:rPr lang="en-US" altLang="ko-KR" sz="3500" b="1" dirty="0" smtClean="0">
                  <a:solidFill>
                    <a:srgbClr val="FF0000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-</a:t>
              </a:r>
              <a:r>
                <a:rPr lang="ko-KR" altLang="en-US" sz="3500" b="1" dirty="0" smtClean="0">
                  <a:solidFill>
                    <a:srgbClr val="FF0000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전체</a:t>
              </a:r>
              <a:endParaRPr lang="ko-KR" altLang="en-US" sz="3500" b="1" dirty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56734" y="1313038"/>
              <a:ext cx="57573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1</a:t>
              </a:r>
              <a:r>
                <a:rPr lang="en-US" altLang="ko-KR" sz="2200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)</a:t>
              </a:r>
              <a:r>
                <a:rPr lang="ko-KR" altLang="en-US" sz="2200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 목표 시나리오 정의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457393" y="730221"/>
            <a:ext cx="5413765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b="1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“</a:t>
            </a:r>
            <a:r>
              <a:rPr lang="ko-KR" altLang="en-US" sz="2200" b="1" dirty="0" err="1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잼잼</a:t>
            </a:r>
            <a:r>
              <a:rPr lang="en-US" altLang="ko-KR" sz="2200" b="1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” </a:t>
            </a:r>
            <a:r>
              <a:rPr lang="ko-KR" altLang="en-US" sz="2200" b="1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전체 흐름 시나리오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STEP1)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사용자가 </a:t>
            </a:r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어플을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켜고 장갑을 착용한 뒤 손동작 게임을 실행한다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STEP2) </a:t>
            </a:r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어플이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지시하는 대로 사용자가 자신의 손가락을 운동시킨다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STEP3)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손가락의 구부림 정도를 측정해 해당 동작을 제대로 수행했는지 </a:t>
            </a:r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어플로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전달한다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STEP4)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성공한 동작의 손가락 운동량을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DB1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에 저장한다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STEP5) </a:t>
            </a:r>
            <a:r>
              <a:rPr lang="ko-KR" altLang="en-US" dirty="0" smtClean="0">
                <a:solidFill>
                  <a:prstClr val="black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인공지능을 통해 사용자의 손가락 건강 상태를 분석해 놓고 </a:t>
            </a:r>
            <a:r>
              <a:rPr lang="ko-KR" altLang="en-US" dirty="0" smtClean="0">
                <a:solidFill>
                  <a:prstClr val="black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추천 동작들을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DB2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에 저장한다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dirty="0" smtClean="0">
                <a:solidFill>
                  <a:prstClr val="black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사용자가 손동작 게임을 실행할 때</a:t>
            </a:r>
            <a:r>
              <a:rPr lang="en-US" altLang="ko-KR" dirty="0" smtClean="0">
                <a:solidFill>
                  <a:prstClr val="black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DB2</a:t>
            </a:r>
            <a:r>
              <a:rPr lang="ko-KR" altLang="en-US" dirty="0" smtClean="0">
                <a:solidFill>
                  <a:prstClr val="black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에 담긴 추천동작들을 참조하게 한다</a:t>
            </a:r>
            <a:r>
              <a:rPr lang="en-US" altLang="ko-KR" dirty="0" smtClean="0">
                <a:solidFill>
                  <a:prstClr val="black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700060" y="1792050"/>
            <a:ext cx="5149515" cy="4724023"/>
            <a:chOff x="700060" y="1792050"/>
            <a:chExt cx="5149515" cy="472402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9" t="4537" r="37959" b="7850"/>
            <a:stretch/>
          </p:blipFill>
          <p:spPr>
            <a:xfrm>
              <a:off x="700060" y="1792050"/>
              <a:ext cx="5149515" cy="432391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975406" y="6115963"/>
              <a:ext cx="2598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“</a:t>
              </a:r>
              <a:r>
                <a:rPr lang="ko-KR" altLang="en-US" sz="2000" b="1" dirty="0" err="1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잼잼</a:t>
              </a:r>
              <a:r>
                <a:rPr lang="en-US" altLang="ko-KR" sz="2000" b="1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” </a:t>
              </a:r>
              <a:r>
                <a:rPr lang="ko-KR" altLang="en-US" sz="2000" b="1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전체 흐름도</a:t>
              </a:r>
              <a:endParaRPr lang="ko-KR" altLang="en-US" sz="2000" b="1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949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434" y="5708716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6734" y="682096"/>
            <a:ext cx="47457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팀 소개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734" y="131303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1)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팀 구성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4821" y="1743925"/>
            <a:ext cx="99276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(1)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팀 이름 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“</a:t>
            </a: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잼잼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(2)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팀 구성 목적 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사물 인터넷과 모바일 </a:t>
            </a:r>
            <a:r>
              <a:rPr lang="ko-KR" altLang="en-US" sz="20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어플을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 기반으로 하여 손가락 재활 훈련에 도움을 줄 수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있는 공학시스템을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직접 구상하고 설계할 수 있다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(3)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팀 구성원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3" r="19825"/>
          <a:stretch/>
        </p:blipFill>
        <p:spPr>
          <a:xfrm>
            <a:off x="2409781" y="3682917"/>
            <a:ext cx="2981039" cy="2495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94952" y="4545971"/>
            <a:ext cx="24957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2017136082</a:t>
            </a:r>
          </a:p>
          <a:p>
            <a:pPr algn="ctr"/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이예지</a:t>
            </a:r>
            <a:endParaRPr lang="ko-KR" altLang="en-US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03676" y="312764"/>
            <a:ext cx="202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첨부 화일 </a:t>
            </a:r>
            <a:r>
              <a:rPr lang="en-US" altLang="ko-KR" dirty="0" smtClean="0"/>
              <a:t>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69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733" y="682096"/>
            <a:ext cx="1045664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Ⅶ. </a:t>
            </a:r>
            <a:r>
              <a:rPr lang="ko-KR" altLang="en-US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컴퓨터 시스템 상세 </a:t>
            </a: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설계</a:t>
            </a:r>
            <a:endParaRPr lang="ko-KR" altLang="en-US" sz="35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6734" y="131303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1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서브시스템 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손동작 게임 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356299" y="1833684"/>
            <a:ext cx="3117962" cy="4415495"/>
            <a:chOff x="356299" y="1833684"/>
            <a:chExt cx="3117962" cy="4415495"/>
          </a:xfrm>
        </p:grpSpPr>
        <p:sp>
          <p:nvSpPr>
            <p:cNvPr id="7" name="직사각형 6"/>
            <p:cNvSpPr/>
            <p:nvPr/>
          </p:nvSpPr>
          <p:spPr>
            <a:xfrm>
              <a:off x="1301670" y="1833684"/>
              <a:ext cx="1227220" cy="401055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input</a:t>
              </a:r>
              <a:endParaRPr lang="ko-KR" altLang="en-US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01670" y="5354339"/>
              <a:ext cx="1227220" cy="401055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output</a:t>
              </a:r>
              <a:endParaRPr lang="ko-KR" altLang="en-US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cxnSp>
          <p:nvCxnSpPr>
            <p:cNvPr id="11" name="직선 화살표 연결선 10"/>
            <p:cNvCxnSpPr>
              <a:stCxn id="7" idx="2"/>
              <a:endCxn id="38" idx="0"/>
            </p:cNvCxnSpPr>
            <p:nvPr/>
          </p:nvCxnSpPr>
          <p:spPr>
            <a:xfrm>
              <a:off x="1915280" y="2234739"/>
              <a:ext cx="0" cy="1967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55" idx="2"/>
              <a:endCxn id="9" idx="0"/>
            </p:cNvCxnSpPr>
            <p:nvPr/>
          </p:nvCxnSpPr>
          <p:spPr>
            <a:xfrm>
              <a:off x="1915280" y="5132364"/>
              <a:ext cx="0" cy="2219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067381" y="5879847"/>
              <a:ext cx="1695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&lt;</a:t>
              </a:r>
              <a:r>
                <a:rPr lang="ko-KR" altLang="en-US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블록도</a:t>
              </a:r>
              <a:r>
                <a:rPr lang="en-US" altLang="ko-KR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&gt;</a:t>
              </a:r>
              <a:endParaRPr lang="ko-KR" altLang="en-US" dirty="0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56299" y="2431527"/>
              <a:ext cx="3117962" cy="742699"/>
            </a:xfrm>
            <a:prstGeom prst="round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특수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장갑 착용 및</a:t>
              </a:r>
              <a:endParaRPr lang="en-US" altLang="ko-KR" sz="20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algn="ctr"/>
              <a:r>
                <a:rPr lang="ko-KR" altLang="en-US" sz="2000" dirty="0" err="1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어플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“</a:t>
              </a:r>
              <a:r>
                <a:rPr lang="en-US" altLang="ko-KR" sz="2000" dirty="0" err="1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DoomChit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”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실행</a:t>
              </a:r>
              <a:endParaRPr lang="ko-KR" altLang="en-US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88060" y="3383274"/>
              <a:ext cx="2454442" cy="770021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지문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인식을 통한 사용자 인증</a:t>
              </a:r>
              <a:endParaRPr lang="ko-KR" altLang="en-US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cxnSp>
          <p:nvCxnSpPr>
            <p:cNvPr id="52" name="직선 화살표 연결선 51"/>
            <p:cNvCxnSpPr>
              <a:stCxn id="38" idx="2"/>
              <a:endCxn id="51" idx="0"/>
            </p:cNvCxnSpPr>
            <p:nvPr/>
          </p:nvCxnSpPr>
          <p:spPr>
            <a:xfrm>
              <a:off x="1915280" y="3174226"/>
              <a:ext cx="1" cy="209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>
            <a:xfrm>
              <a:off x="688059" y="4362343"/>
              <a:ext cx="2454442" cy="770021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재활 동작 기반</a:t>
              </a:r>
              <a:endParaRPr lang="en-US" altLang="ko-KR" sz="20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게임 진행</a:t>
              </a:r>
              <a:endParaRPr lang="ko-KR" altLang="en-US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cxnSp>
          <p:nvCxnSpPr>
            <p:cNvPr id="56" name="직선 화살표 연결선 55"/>
            <p:cNvCxnSpPr>
              <a:stCxn id="51" idx="2"/>
              <a:endCxn id="55" idx="0"/>
            </p:cNvCxnSpPr>
            <p:nvPr/>
          </p:nvCxnSpPr>
          <p:spPr>
            <a:xfrm flipH="1">
              <a:off x="1915280" y="4153295"/>
              <a:ext cx="1" cy="209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4" name="그룹 1023"/>
          <p:cNvGrpSpPr/>
          <p:nvPr/>
        </p:nvGrpSpPr>
        <p:grpSpPr>
          <a:xfrm>
            <a:off x="4244191" y="1475875"/>
            <a:ext cx="7889208" cy="5174359"/>
            <a:chOff x="4244191" y="1475875"/>
            <a:chExt cx="7889208" cy="5174359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6867761" y="1475875"/>
              <a:ext cx="1163499" cy="401055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Start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6899481" y="6249179"/>
              <a:ext cx="1163499" cy="401055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End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직선 화살표 연결선 22"/>
            <p:cNvCxnSpPr>
              <a:stCxn id="13" idx="2"/>
              <a:endCxn id="80" idx="0"/>
            </p:cNvCxnSpPr>
            <p:nvPr/>
          </p:nvCxnSpPr>
          <p:spPr>
            <a:xfrm flipH="1">
              <a:off x="7449510" y="1876930"/>
              <a:ext cx="1" cy="1846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67" idx="2"/>
              <a:endCxn id="15" idx="0"/>
            </p:cNvCxnSpPr>
            <p:nvPr/>
          </p:nvCxnSpPr>
          <p:spPr>
            <a:xfrm>
              <a:off x="7449508" y="6035485"/>
              <a:ext cx="31723" cy="2136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298557" y="6280902"/>
              <a:ext cx="1695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</a:t>
              </a:r>
              <a:r>
                <a:rPr lang="ko-KR" altLang="en-US" dirty="0" smtClean="0"/>
                <a:t>흐름도</a:t>
              </a:r>
              <a:r>
                <a:rPr lang="en-US" altLang="ko-KR" dirty="0" smtClean="0"/>
                <a:t>&gt;</a:t>
              </a:r>
              <a:endParaRPr lang="ko-KR" altLang="en-US" dirty="0"/>
            </a:p>
          </p:txBody>
        </p:sp>
        <p:sp>
          <p:nvSpPr>
            <p:cNvPr id="67" name="순서도: 판단 66"/>
            <p:cNvSpPr/>
            <p:nvPr/>
          </p:nvSpPr>
          <p:spPr>
            <a:xfrm>
              <a:off x="5558252" y="5239632"/>
              <a:ext cx="3782511" cy="795853"/>
            </a:xfrm>
            <a:prstGeom prst="flowChartDecision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정해진 </a:t>
              </a:r>
              <a:r>
                <a:rPr lang="ko-KR" altLang="en-US" dirty="0" err="1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실행시간에</a:t>
              </a:r>
              <a:r>
                <a:rPr lang="ko-KR" altLang="en-US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도달했는가</a:t>
              </a:r>
              <a:r>
                <a:rPr lang="en-US" altLang="ko-KR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?</a:t>
              </a:r>
              <a:endParaRPr lang="ko-KR" altLang="en-US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9880541" y="5424230"/>
              <a:ext cx="1940862" cy="4043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게임 지속</a:t>
              </a:r>
              <a:endParaRPr lang="ko-KR" altLang="en-US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cxnSp>
          <p:nvCxnSpPr>
            <p:cNvPr id="69" name="직선 화살표 연결선 68"/>
            <p:cNvCxnSpPr>
              <a:stCxn id="67" idx="3"/>
              <a:endCxn id="68" idx="1"/>
            </p:cNvCxnSpPr>
            <p:nvPr/>
          </p:nvCxnSpPr>
          <p:spPr>
            <a:xfrm flipV="1">
              <a:off x="9340763" y="5626387"/>
              <a:ext cx="539778" cy="111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9124723" y="5268227"/>
              <a:ext cx="789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No</a:t>
              </a:r>
              <a:endParaRPr lang="ko-KR" alt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662372" y="5905660"/>
              <a:ext cx="704726" cy="376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Yes</a:t>
              </a:r>
              <a:endParaRPr lang="ko-KR" altLang="en-US" dirty="0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244191" y="4435779"/>
              <a:ext cx="1940862" cy="401055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플렉서블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센서</a:t>
              </a:r>
              <a:endParaRPr lang="ko-KR" altLang="en-US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cxnSp>
          <p:nvCxnSpPr>
            <p:cNvPr id="76" name="직선 화살표 연결선 75"/>
            <p:cNvCxnSpPr/>
            <p:nvPr/>
          </p:nvCxnSpPr>
          <p:spPr>
            <a:xfrm>
              <a:off x="6185053" y="4636306"/>
              <a:ext cx="43197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모서리가 둥근 직사각형 79"/>
            <p:cNvSpPr/>
            <p:nvPr/>
          </p:nvSpPr>
          <p:spPr>
            <a:xfrm>
              <a:off x="5890529" y="2061596"/>
              <a:ext cx="3117962" cy="742699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특수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장갑 착용 및</a:t>
              </a:r>
              <a:endParaRPr lang="en-US" altLang="ko-KR" sz="20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algn="ctr"/>
              <a:r>
                <a:rPr lang="ko-KR" altLang="en-US" sz="2000" dirty="0" err="1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어플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“</a:t>
              </a:r>
              <a:r>
                <a:rPr lang="en-US" altLang="ko-KR" sz="2000" dirty="0" err="1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DoomChit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”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실행</a:t>
              </a:r>
              <a:endParaRPr lang="ko-KR" altLang="en-US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85" name="순서도: 판단 84"/>
            <p:cNvSpPr/>
            <p:nvPr/>
          </p:nvSpPr>
          <p:spPr>
            <a:xfrm>
              <a:off x="5558254" y="3082391"/>
              <a:ext cx="3782511" cy="1070904"/>
            </a:xfrm>
            <a:prstGeom prst="flowChartDecision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인식한 지문이 입력된 사용자의 지문과 같은가</a:t>
              </a:r>
              <a:r>
                <a:rPr lang="en-US" altLang="ko-KR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?</a:t>
              </a:r>
              <a:endParaRPr lang="ko-KR" altLang="en-US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cxnSp>
          <p:nvCxnSpPr>
            <p:cNvPr id="86" name="직선 화살표 연결선 85"/>
            <p:cNvCxnSpPr>
              <a:stCxn id="80" idx="2"/>
              <a:endCxn id="85" idx="0"/>
            </p:cNvCxnSpPr>
            <p:nvPr/>
          </p:nvCxnSpPr>
          <p:spPr>
            <a:xfrm>
              <a:off x="7449510" y="2804295"/>
              <a:ext cx="0" cy="2780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/>
            <p:cNvCxnSpPr>
              <a:stCxn id="85" idx="2"/>
              <a:endCxn id="104" idx="0"/>
            </p:cNvCxnSpPr>
            <p:nvPr/>
          </p:nvCxnSpPr>
          <p:spPr>
            <a:xfrm flipH="1">
              <a:off x="7449509" y="4153295"/>
              <a:ext cx="1" cy="2376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직사각형 99"/>
            <p:cNvSpPr/>
            <p:nvPr/>
          </p:nvSpPr>
          <p:spPr>
            <a:xfrm>
              <a:off x="9856453" y="3396078"/>
              <a:ext cx="2276946" cy="4435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지문 재입력 지시</a:t>
              </a:r>
              <a:endParaRPr lang="ko-KR" altLang="en-US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cxnSp>
          <p:nvCxnSpPr>
            <p:cNvPr id="101" name="직선 화살표 연결선 100"/>
            <p:cNvCxnSpPr>
              <a:stCxn id="85" idx="3"/>
              <a:endCxn id="100" idx="1"/>
            </p:cNvCxnSpPr>
            <p:nvPr/>
          </p:nvCxnSpPr>
          <p:spPr>
            <a:xfrm>
              <a:off x="9340765" y="3617843"/>
              <a:ext cx="51568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9203889" y="3211412"/>
              <a:ext cx="789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No</a:t>
              </a:r>
              <a:endParaRPr lang="ko-KR" alt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493366" y="4035186"/>
              <a:ext cx="704726" cy="376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Yes</a:t>
              </a:r>
              <a:endParaRPr lang="ko-KR" altLang="en-US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617031" y="4390984"/>
              <a:ext cx="1664955" cy="49064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게임 진행</a:t>
              </a:r>
              <a:endParaRPr lang="ko-KR" altLang="en-US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cxnSp>
          <p:nvCxnSpPr>
            <p:cNvPr id="113" name="직선 화살표 연결선 112"/>
            <p:cNvCxnSpPr>
              <a:stCxn id="104" idx="2"/>
              <a:endCxn id="67" idx="0"/>
            </p:cNvCxnSpPr>
            <p:nvPr/>
          </p:nvCxnSpPr>
          <p:spPr>
            <a:xfrm flipH="1">
              <a:off x="7449508" y="4881630"/>
              <a:ext cx="1" cy="35800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8886022" y="4431391"/>
              <a:ext cx="1940862" cy="401055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DB2</a:t>
              </a:r>
              <a:endParaRPr lang="ko-KR" altLang="en-US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cxnSp>
          <p:nvCxnSpPr>
            <p:cNvPr id="122" name="직선 화살표 연결선 121"/>
            <p:cNvCxnSpPr>
              <a:stCxn id="121" idx="1"/>
              <a:endCxn id="104" idx="3"/>
            </p:cNvCxnSpPr>
            <p:nvPr/>
          </p:nvCxnSpPr>
          <p:spPr>
            <a:xfrm flipH="1">
              <a:off x="8281986" y="4631919"/>
              <a:ext cx="604036" cy="43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830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733" y="682096"/>
            <a:ext cx="1045664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Ⅶ. </a:t>
            </a:r>
            <a:r>
              <a:rPr lang="ko-KR" altLang="en-US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컴퓨터 시스템 상세 설계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734" y="131303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1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서브시스템 </a:t>
            </a:r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손동작 게임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56733" y="1743925"/>
            <a:ext cx="968009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STEP1)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특수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장갑 착용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및 </a:t>
            </a: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어플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“</a:t>
            </a:r>
            <a:r>
              <a:rPr lang="en-US" altLang="ko-KR" sz="20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DoomChit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”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실행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STEP2)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인식한 지문이 입력된 사용자의 지문과 같은 지 확인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불일치 시 지문 재입력을 지시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STEP3) </a:t>
            </a: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플렉서블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센서와 함께 인공지능이 추천한 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20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장의 동작에 대한 게임을 진행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STEP4)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정해진 실행 시간에 도달하였다면 손동작 게임 종료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84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733" y="682096"/>
            <a:ext cx="1045664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Ⅶ. </a:t>
            </a:r>
            <a:r>
              <a:rPr lang="ko-KR" altLang="en-US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컴퓨터 시스템 상세 설계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734" y="131303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2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서브시스템 </a:t>
            </a:r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손가락 움직임 측정 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611426" y="1833684"/>
            <a:ext cx="3513221" cy="4692494"/>
            <a:chOff x="576638" y="1833684"/>
            <a:chExt cx="2677281" cy="4692494"/>
          </a:xfrm>
        </p:grpSpPr>
        <p:sp>
          <p:nvSpPr>
            <p:cNvPr id="7" name="직사각형 6"/>
            <p:cNvSpPr/>
            <p:nvPr/>
          </p:nvSpPr>
          <p:spPr>
            <a:xfrm>
              <a:off x="1301670" y="1833684"/>
              <a:ext cx="1227220" cy="401055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input</a:t>
              </a:r>
              <a:endParaRPr lang="ko-KR" altLang="en-US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01670" y="5354339"/>
              <a:ext cx="1227220" cy="401055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output</a:t>
              </a:r>
              <a:endParaRPr lang="ko-KR" altLang="en-US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cxnSp>
          <p:nvCxnSpPr>
            <p:cNvPr id="11" name="직선 화살표 연결선 10"/>
            <p:cNvCxnSpPr>
              <a:stCxn id="7" idx="2"/>
              <a:endCxn id="39" idx="0"/>
            </p:cNvCxnSpPr>
            <p:nvPr/>
          </p:nvCxnSpPr>
          <p:spPr>
            <a:xfrm flipH="1">
              <a:off x="1915279" y="2234739"/>
              <a:ext cx="1" cy="209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55" idx="2"/>
              <a:endCxn id="9" idx="0"/>
            </p:cNvCxnSpPr>
            <p:nvPr/>
          </p:nvCxnSpPr>
          <p:spPr>
            <a:xfrm>
              <a:off x="1915280" y="5132364"/>
              <a:ext cx="0" cy="2219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067381" y="5879847"/>
              <a:ext cx="16957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&lt;</a:t>
              </a:r>
              <a:r>
                <a:rPr lang="ko-KR" altLang="en-US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블록도 및 흐름도</a:t>
              </a:r>
              <a:r>
                <a:rPr lang="en-US" altLang="ko-KR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&gt;</a:t>
              </a: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76638" y="3383274"/>
              <a:ext cx="2677281" cy="770021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라즈베리</a:t>
              </a:r>
              <a:r>
                <a:rPr lang="ko-KR" altLang="en-US" sz="2000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파이에</a:t>
              </a:r>
              <a:endParaRPr lang="en-US" altLang="ko-KR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전송</a:t>
              </a:r>
              <a:endParaRPr lang="ko-KR" altLang="en-US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cxnSp>
          <p:nvCxnSpPr>
            <p:cNvPr id="52" name="직선 화살표 연결선 51"/>
            <p:cNvCxnSpPr>
              <a:stCxn id="39" idx="2"/>
              <a:endCxn id="51" idx="0"/>
            </p:cNvCxnSpPr>
            <p:nvPr/>
          </p:nvCxnSpPr>
          <p:spPr>
            <a:xfrm flipH="1">
              <a:off x="1915279" y="3213808"/>
              <a:ext cx="1" cy="1694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>
            <a:xfrm>
              <a:off x="688059" y="4362343"/>
              <a:ext cx="2454442" cy="770021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구부림 정도 수치화</a:t>
              </a:r>
              <a:endParaRPr lang="en-US" altLang="ko-KR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(</a:t>
              </a:r>
              <a:r>
                <a:rPr lang="ko-KR" altLang="en-US" sz="2000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아날로그 </a:t>
              </a:r>
              <a:r>
                <a:rPr lang="en-US" altLang="ko-KR" sz="2000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-&gt; </a:t>
              </a:r>
              <a:r>
                <a:rPr lang="ko-KR" altLang="en-US" sz="2000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디지털</a:t>
              </a:r>
              <a:r>
                <a:rPr lang="en-US" altLang="ko-KR" sz="2000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)</a:t>
              </a:r>
              <a:endParaRPr lang="ko-KR" altLang="en-US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cxnSp>
          <p:nvCxnSpPr>
            <p:cNvPr id="56" name="직선 화살표 연결선 55"/>
            <p:cNvCxnSpPr>
              <a:stCxn id="51" idx="2"/>
              <a:endCxn id="55" idx="0"/>
            </p:cNvCxnSpPr>
            <p:nvPr/>
          </p:nvCxnSpPr>
          <p:spPr>
            <a:xfrm flipH="1">
              <a:off x="1915280" y="4153295"/>
              <a:ext cx="1" cy="209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직사각형 38"/>
          <p:cNvSpPr/>
          <p:nvPr/>
        </p:nvSpPr>
        <p:spPr>
          <a:xfrm>
            <a:off x="1378922" y="2443787"/>
            <a:ext cx="1978232" cy="770021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손가락 구부림</a:t>
            </a:r>
            <a:endParaRPr lang="en-US" altLang="ko-KR" sz="2000" dirty="0" smtClean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감지</a:t>
            </a:r>
            <a:endParaRPr lang="ko-KR" altLang="en-US" sz="2000" dirty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610274" y="3029620"/>
            <a:ext cx="72644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STEP1)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손가락 구부림을 감지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STEP2)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해당 손가락의 구부림 정도를 </a:t>
            </a: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라즈베리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파이에 전송 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STEP3)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아날로그 값에서 디지털값으로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변환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59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733" y="682096"/>
            <a:ext cx="1045664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Ⅶ. </a:t>
            </a:r>
            <a:r>
              <a:rPr lang="ko-KR" altLang="en-US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컴퓨터 시스템 상세 설계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734" y="131303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3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서브시스템 </a:t>
            </a:r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운동량 저장 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611426" y="1833684"/>
            <a:ext cx="3513221" cy="4415495"/>
            <a:chOff x="576638" y="1833684"/>
            <a:chExt cx="2677281" cy="4415495"/>
          </a:xfrm>
        </p:grpSpPr>
        <p:sp>
          <p:nvSpPr>
            <p:cNvPr id="7" name="직사각형 6"/>
            <p:cNvSpPr/>
            <p:nvPr/>
          </p:nvSpPr>
          <p:spPr>
            <a:xfrm>
              <a:off x="1301670" y="1833684"/>
              <a:ext cx="1227220" cy="401055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input</a:t>
              </a:r>
              <a:endParaRPr lang="ko-KR" altLang="en-US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01670" y="5354339"/>
              <a:ext cx="1227220" cy="401055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output</a:t>
              </a:r>
              <a:endParaRPr lang="ko-KR" altLang="en-US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cxnSp>
          <p:nvCxnSpPr>
            <p:cNvPr id="11" name="직선 화살표 연결선 10"/>
            <p:cNvCxnSpPr>
              <a:stCxn id="7" idx="2"/>
              <a:endCxn id="39" idx="0"/>
            </p:cNvCxnSpPr>
            <p:nvPr/>
          </p:nvCxnSpPr>
          <p:spPr>
            <a:xfrm flipH="1">
              <a:off x="1915279" y="2234739"/>
              <a:ext cx="1" cy="209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55" idx="2"/>
              <a:endCxn id="9" idx="0"/>
            </p:cNvCxnSpPr>
            <p:nvPr/>
          </p:nvCxnSpPr>
          <p:spPr>
            <a:xfrm>
              <a:off x="1915280" y="5132364"/>
              <a:ext cx="0" cy="2219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067381" y="5879847"/>
              <a:ext cx="1695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&lt;</a:t>
              </a:r>
              <a:r>
                <a:rPr lang="ko-KR" altLang="en-US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블록도</a:t>
              </a:r>
              <a:r>
                <a:rPr lang="en-US" altLang="ko-KR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&gt;</a:t>
              </a: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76638" y="3383274"/>
              <a:ext cx="2677281" cy="594061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파악된 정보를 </a:t>
              </a:r>
              <a:r>
                <a:rPr lang="ko-KR" altLang="en-US" sz="2000" dirty="0" err="1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어플에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전송</a:t>
              </a:r>
              <a:endParaRPr lang="ko-KR" altLang="en-US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cxnSp>
          <p:nvCxnSpPr>
            <p:cNvPr id="52" name="직선 화살표 연결선 51"/>
            <p:cNvCxnSpPr>
              <a:stCxn id="39" idx="2"/>
              <a:endCxn id="51" idx="0"/>
            </p:cNvCxnSpPr>
            <p:nvPr/>
          </p:nvCxnSpPr>
          <p:spPr>
            <a:xfrm flipH="1">
              <a:off x="1915279" y="3213808"/>
              <a:ext cx="1" cy="1694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>
            <a:xfrm>
              <a:off x="688059" y="4362343"/>
              <a:ext cx="2454442" cy="770021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어플의</a:t>
              </a:r>
              <a:r>
                <a:rPr lang="ko-KR" altLang="en-US" sz="2000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DB1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에</a:t>
              </a:r>
              <a:endParaRPr lang="en-US" altLang="ko-KR" sz="20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정보 저장</a:t>
              </a:r>
              <a:endParaRPr lang="ko-KR" altLang="en-US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cxnSp>
          <p:nvCxnSpPr>
            <p:cNvPr id="56" name="직선 화살표 연결선 55"/>
            <p:cNvCxnSpPr>
              <a:stCxn id="51" idx="2"/>
              <a:endCxn id="55" idx="0"/>
            </p:cNvCxnSpPr>
            <p:nvPr/>
          </p:nvCxnSpPr>
          <p:spPr>
            <a:xfrm>
              <a:off x="1915279" y="3977335"/>
              <a:ext cx="2" cy="38500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직사각형 38"/>
          <p:cNvSpPr/>
          <p:nvPr/>
        </p:nvSpPr>
        <p:spPr>
          <a:xfrm>
            <a:off x="1223997" y="2459831"/>
            <a:ext cx="2288078" cy="770021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해당 동작에 대한</a:t>
            </a:r>
            <a:endParaRPr lang="en-US" altLang="ko-KR" sz="2000" dirty="0" smtClean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수행 여부 파악</a:t>
            </a:r>
            <a:endParaRPr lang="en-US" altLang="ko-KR" sz="2000" dirty="0" smtClean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256310" y="1500169"/>
            <a:ext cx="4790749" cy="5174359"/>
            <a:chOff x="5214622" y="1475875"/>
            <a:chExt cx="4790749" cy="5174359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6867761" y="1475875"/>
              <a:ext cx="1163499" cy="401055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Start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6823841" y="6110671"/>
              <a:ext cx="1163499" cy="401055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End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직선 화살표 연결선 19"/>
            <p:cNvCxnSpPr>
              <a:stCxn id="30" idx="2"/>
              <a:endCxn id="70" idx="0"/>
            </p:cNvCxnSpPr>
            <p:nvPr/>
          </p:nvCxnSpPr>
          <p:spPr>
            <a:xfrm>
              <a:off x="7397032" y="4911924"/>
              <a:ext cx="8559" cy="25511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298557" y="6280902"/>
              <a:ext cx="1695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</a:t>
              </a:r>
              <a:r>
                <a:rPr lang="ko-KR" altLang="en-US" dirty="0" smtClean="0"/>
                <a:t>흐름도</a:t>
              </a:r>
              <a:r>
                <a:rPr lang="en-US" altLang="ko-KR" dirty="0" smtClean="0"/>
                <a:t>&gt;</a:t>
              </a:r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397031" y="4842668"/>
              <a:ext cx="704726" cy="376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Yes</a:t>
              </a:r>
              <a:endParaRPr lang="ko-KR" altLang="en-US" dirty="0"/>
            </a:p>
          </p:txBody>
        </p:sp>
        <p:sp>
          <p:nvSpPr>
            <p:cNvPr id="30" name="순서도: 판단 29"/>
            <p:cNvSpPr/>
            <p:nvPr/>
          </p:nvSpPr>
          <p:spPr>
            <a:xfrm>
              <a:off x="5214622" y="3685155"/>
              <a:ext cx="4364819" cy="1226769"/>
            </a:xfrm>
            <a:prstGeom prst="flowChartDecision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받은 번호가 현재 지시하는 동작 사진 번호와 같은가</a:t>
              </a:r>
              <a:r>
                <a:rPr lang="en-US" altLang="ko-KR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?</a:t>
              </a:r>
              <a:endParaRPr lang="ko-KR" altLang="en-US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cxnSp>
          <p:nvCxnSpPr>
            <p:cNvPr id="31" name="직선 화살표 연결선 30"/>
            <p:cNvCxnSpPr>
              <a:stCxn id="17" idx="2"/>
              <a:endCxn id="53" idx="0"/>
            </p:cNvCxnSpPr>
            <p:nvPr/>
          </p:nvCxnSpPr>
          <p:spPr>
            <a:xfrm flipH="1">
              <a:off x="7449507" y="1876930"/>
              <a:ext cx="4" cy="2407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30" idx="3"/>
              <a:endCxn id="33" idx="1"/>
            </p:cNvCxnSpPr>
            <p:nvPr/>
          </p:nvCxnSpPr>
          <p:spPr>
            <a:xfrm flipV="1">
              <a:off x="9579441" y="4298539"/>
              <a:ext cx="334721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215932" y="3851206"/>
              <a:ext cx="789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No</a:t>
              </a:r>
              <a:endParaRPr lang="ko-KR" altLang="en-US" dirty="0"/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5325183" y="2117666"/>
            <a:ext cx="4248647" cy="719491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해당 동작이 동작 사진들 중</a:t>
            </a:r>
            <a:endParaRPr lang="en-US" altLang="ko-KR" sz="2000" dirty="0" smtClean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몇 번에 해당되는 지 파악 </a:t>
            </a:r>
            <a:endParaRPr lang="ko-KR" altLang="en-US" sz="2000" dirty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826058" y="3062214"/>
            <a:ext cx="3242443" cy="392117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파악한 번호를 </a:t>
            </a:r>
            <a:r>
              <a:rPr lang="ko-KR" altLang="en-US" sz="2000" dirty="0" err="1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어플에</a:t>
            </a:r>
            <a:r>
              <a:rPr lang="ko-KR" altLang="en-US" sz="20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전송</a:t>
            </a:r>
            <a:endParaRPr lang="ko-KR" altLang="en-US" sz="2000" dirty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58" name="직선 화살표 연결선 57"/>
          <p:cNvCxnSpPr>
            <a:stCxn id="53" idx="2"/>
            <a:endCxn id="57" idx="0"/>
          </p:cNvCxnSpPr>
          <p:nvPr/>
        </p:nvCxnSpPr>
        <p:spPr>
          <a:xfrm flipH="1">
            <a:off x="7447280" y="2837157"/>
            <a:ext cx="2227" cy="2250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57" idx="2"/>
            <a:endCxn id="30" idx="0"/>
          </p:cNvCxnSpPr>
          <p:nvPr/>
        </p:nvCxnSpPr>
        <p:spPr>
          <a:xfrm flipH="1">
            <a:off x="7438720" y="3454331"/>
            <a:ext cx="8560" cy="2551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953104" y="5191336"/>
            <a:ext cx="2988350" cy="688511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어플의</a:t>
            </a:r>
            <a:r>
              <a:rPr lang="ko-KR" altLang="en-US" sz="20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DB1</a:t>
            </a:r>
            <a:r>
              <a:rPr lang="ko-KR" altLang="en-US" sz="20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에</a:t>
            </a:r>
            <a:endParaRPr lang="en-US" altLang="ko-KR" sz="2000" dirty="0" smtClean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동작 정보 저장</a:t>
            </a:r>
            <a:endParaRPr lang="ko-KR" altLang="en-US" sz="2000" dirty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77" name="직선 화살표 연결선 76"/>
          <p:cNvCxnSpPr>
            <a:stCxn id="70" idx="2"/>
            <a:endCxn id="18" idx="0"/>
          </p:cNvCxnSpPr>
          <p:nvPr/>
        </p:nvCxnSpPr>
        <p:spPr>
          <a:xfrm>
            <a:off x="7447279" y="5879847"/>
            <a:ext cx="0" cy="2551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9955850" y="4092105"/>
            <a:ext cx="1163499" cy="40105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8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733" y="682096"/>
            <a:ext cx="1045664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Ⅶ. </a:t>
            </a:r>
            <a:r>
              <a:rPr lang="ko-KR" altLang="en-US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컴퓨터 시스템 상세 설계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734" y="131303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3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서브시스템 </a:t>
            </a:r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운동량 저장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56733" y="1743925"/>
            <a:ext cx="96800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STEP1)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해당 동작이 저장된 동작 사진들 중 몇 번에 해당되는 지 파악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STEP2)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파악한 번호를 </a:t>
            </a: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라즈베리파이에서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어플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“</a:t>
            </a:r>
            <a:r>
              <a:rPr lang="en-US" altLang="ko-KR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DoomChit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”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으로 전송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STEP3) </a:t>
            </a:r>
            <a:r>
              <a:rPr lang="ko-KR" altLang="en-US" sz="20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어플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 “</a:t>
            </a:r>
            <a:r>
              <a:rPr lang="en-US" altLang="ko-KR" sz="20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DoomChit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”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에서 전달된 번호가 현재 지시하는 동작의 사진의 번호와 같은지 판단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불일치 시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같은 번호가 올 때 까지 대기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STEP4)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같다면 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DB1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에 해당 동작에 대한 각 손가락의 운동량을 저장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540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733" y="682096"/>
            <a:ext cx="1045664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Ⅶ</a:t>
            </a:r>
            <a:r>
              <a:rPr lang="en-US" altLang="ko-KR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컴퓨터 시스템 상세 설계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734" y="131303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4) </a:t>
            </a:r>
            <a:r>
              <a:rPr lang="ko-KR" altLang="en-US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서브시스템 </a:t>
            </a:r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재활 동작 추천 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599191" y="1852418"/>
            <a:ext cx="3513221" cy="4415495"/>
            <a:chOff x="576637" y="1833684"/>
            <a:chExt cx="2677281" cy="4415495"/>
          </a:xfrm>
        </p:grpSpPr>
        <p:sp>
          <p:nvSpPr>
            <p:cNvPr id="7" name="직사각형 6"/>
            <p:cNvSpPr/>
            <p:nvPr/>
          </p:nvSpPr>
          <p:spPr>
            <a:xfrm>
              <a:off x="1301670" y="1833684"/>
              <a:ext cx="1227220" cy="401055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input</a:t>
              </a:r>
              <a:endParaRPr lang="ko-KR" altLang="en-US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01670" y="5354339"/>
              <a:ext cx="1227220" cy="401055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output</a:t>
              </a:r>
              <a:endParaRPr lang="ko-KR" altLang="en-US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cxnSp>
          <p:nvCxnSpPr>
            <p:cNvPr id="11" name="직선 화살표 연결선 10"/>
            <p:cNvCxnSpPr>
              <a:stCxn id="7" idx="2"/>
              <a:endCxn id="39" idx="0"/>
            </p:cNvCxnSpPr>
            <p:nvPr/>
          </p:nvCxnSpPr>
          <p:spPr>
            <a:xfrm flipH="1">
              <a:off x="1915279" y="2234739"/>
              <a:ext cx="1" cy="209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55" idx="2"/>
              <a:endCxn id="9" idx="0"/>
            </p:cNvCxnSpPr>
            <p:nvPr/>
          </p:nvCxnSpPr>
          <p:spPr>
            <a:xfrm>
              <a:off x="1915277" y="5021376"/>
              <a:ext cx="3" cy="3329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067381" y="5879847"/>
              <a:ext cx="1695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&lt;</a:t>
              </a:r>
              <a:r>
                <a:rPr lang="ko-KR" altLang="en-US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블록도</a:t>
              </a:r>
              <a:r>
                <a:rPr lang="en-US" altLang="ko-KR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&gt;</a:t>
              </a: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76637" y="3384283"/>
              <a:ext cx="2677281" cy="594061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데이터 </a:t>
              </a:r>
              <a:r>
                <a:rPr lang="ko-KR" altLang="en-US" sz="2000" dirty="0" err="1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마이닝</a:t>
              </a:r>
              <a:endParaRPr lang="ko-KR" altLang="en-US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cxnSp>
          <p:nvCxnSpPr>
            <p:cNvPr id="52" name="직선 화살표 연결선 51"/>
            <p:cNvCxnSpPr>
              <a:stCxn id="39" idx="2"/>
              <a:endCxn id="51" idx="0"/>
            </p:cNvCxnSpPr>
            <p:nvPr/>
          </p:nvCxnSpPr>
          <p:spPr>
            <a:xfrm flipH="1">
              <a:off x="1915278" y="3140959"/>
              <a:ext cx="9323" cy="2433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>
            <a:xfrm>
              <a:off x="688056" y="4251355"/>
              <a:ext cx="2454442" cy="770021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DB2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저장</a:t>
              </a:r>
              <a:endParaRPr lang="ko-KR" altLang="en-US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1223997" y="2459831"/>
            <a:ext cx="2288078" cy="69986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DB1</a:t>
            </a:r>
            <a:r>
              <a:rPr lang="ko-KR" altLang="en-US" sz="20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열람</a:t>
            </a:r>
            <a:endParaRPr lang="en-US" altLang="ko-KR" sz="2000" dirty="0" smtClean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36" name="직선 화살표 연결선 35"/>
          <p:cNvCxnSpPr>
            <a:stCxn id="51" idx="2"/>
            <a:endCxn id="55" idx="0"/>
          </p:cNvCxnSpPr>
          <p:nvPr/>
        </p:nvCxnSpPr>
        <p:spPr>
          <a:xfrm flipH="1">
            <a:off x="2355801" y="3997078"/>
            <a:ext cx="1" cy="2730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5225056" y="1852418"/>
            <a:ext cx="4248647" cy="4299844"/>
            <a:chOff x="5325183" y="1500169"/>
            <a:chExt cx="4248647" cy="4299844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6909449" y="1500169"/>
              <a:ext cx="1163499" cy="401055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Start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6865528" y="4948945"/>
              <a:ext cx="1163499" cy="401055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End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43296" y="5430681"/>
              <a:ext cx="1695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</a:t>
              </a:r>
              <a:r>
                <a:rPr lang="ko-KR" altLang="en-US" dirty="0" smtClean="0"/>
                <a:t>흐름도</a:t>
              </a:r>
              <a:r>
                <a:rPr lang="en-US" altLang="ko-KR" dirty="0" smtClean="0"/>
                <a:t>&gt;</a:t>
              </a:r>
              <a:endParaRPr lang="ko-KR" altLang="en-US" dirty="0"/>
            </a:p>
          </p:txBody>
        </p:sp>
        <p:cxnSp>
          <p:nvCxnSpPr>
            <p:cNvPr id="31" name="직선 화살표 연결선 30"/>
            <p:cNvCxnSpPr>
              <a:stCxn id="17" idx="2"/>
              <a:endCxn id="53" idx="0"/>
            </p:cNvCxnSpPr>
            <p:nvPr/>
          </p:nvCxnSpPr>
          <p:spPr>
            <a:xfrm flipH="1">
              <a:off x="7491195" y="1901224"/>
              <a:ext cx="4" cy="2407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5325183" y="2117666"/>
              <a:ext cx="4248647" cy="7194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DB1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을 기반으로 </a:t>
              </a:r>
              <a:endParaRPr lang="en-US" altLang="ko-KR" sz="20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데이터 </a:t>
              </a:r>
              <a:r>
                <a:rPr lang="ko-KR" altLang="en-US" sz="2000" dirty="0" err="1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마이닝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실행</a:t>
              </a:r>
              <a:endParaRPr lang="ko-KR" altLang="en-US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847370" y="3159693"/>
              <a:ext cx="3199816" cy="6038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어떤 동작들이 사용자에게</a:t>
              </a:r>
              <a:endParaRPr lang="en-US" altLang="ko-KR" sz="20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도움이 될 지 판단</a:t>
              </a:r>
              <a:endParaRPr lang="ko-KR" altLang="en-US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cxnSp>
          <p:nvCxnSpPr>
            <p:cNvPr id="58" name="직선 화살표 연결선 57"/>
            <p:cNvCxnSpPr>
              <a:stCxn id="53" idx="2"/>
              <a:endCxn id="57" idx="0"/>
            </p:cNvCxnSpPr>
            <p:nvPr/>
          </p:nvCxnSpPr>
          <p:spPr>
            <a:xfrm flipH="1">
              <a:off x="7447278" y="2837157"/>
              <a:ext cx="2229" cy="3225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/>
            <p:cNvSpPr/>
            <p:nvPr/>
          </p:nvSpPr>
          <p:spPr>
            <a:xfrm>
              <a:off x="6238016" y="4079733"/>
              <a:ext cx="2418524" cy="6038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해당 동작 번호들을 </a:t>
              </a:r>
              <a:endParaRPr lang="en-US" altLang="ko-KR" sz="20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DB2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에 저장</a:t>
              </a:r>
              <a:endParaRPr lang="ko-KR" altLang="en-US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cxnSp>
          <p:nvCxnSpPr>
            <p:cNvPr id="43" name="직선 화살표 연결선 42"/>
            <p:cNvCxnSpPr>
              <a:stCxn id="57" idx="2"/>
              <a:endCxn id="42" idx="0"/>
            </p:cNvCxnSpPr>
            <p:nvPr/>
          </p:nvCxnSpPr>
          <p:spPr>
            <a:xfrm>
              <a:off x="7447278" y="3763558"/>
              <a:ext cx="0" cy="3161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stCxn id="42" idx="2"/>
              <a:endCxn id="18" idx="0"/>
            </p:cNvCxnSpPr>
            <p:nvPr/>
          </p:nvCxnSpPr>
          <p:spPr>
            <a:xfrm>
              <a:off x="7447278" y="4683598"/>
              <a:ext cx="0" cy="2653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878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733" y="682096"/>
            <a:ext cx="1045664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Ⅶ. </a:t>
            </a:r>
            <a:r>
              <a:rPr lang="ko-KR" altLang="en-US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컴퓨터 시스템 상세 설계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734" y="131303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4) </a:t>
            </a:r>
            <a:r>
              <a:rPr lang="ko-KR" altLang="en-US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서브시스템 </a:t>
            </a:r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재활 동작 추천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56733" y="1743925"/>
            <a:ext cx="96800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STEP1) DB1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을 기반으로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데이터 </a:t>
            </a:r>
            <a:r>
              <a:rPr lang="ko-KR" altLang="en-US" sz="20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마이닝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 실행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STEP2)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성공했던 손동작을 분석할 때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주로 어떤 손가락이 덜 사용했는지 파악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	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이를 통해 어떤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동작들이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사용자에게 도움이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될 지 판단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STEP3)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해당 동작 번호들을 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DB2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저장</a:t>
            </a:r>
            <a:endParaRPr lang="ko-KR" altLang="en-US" sz="2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44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733" y="682096"/>
            <a:ext cx="1045664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Ⅷ. </a:t>
            </a: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과제 및 프로젝트 수행의 소감</a:t>
            </a:r>
            <a:endParaRPr lang="ko-KR" altLang="en-US" sz="35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56733" y="1313038"/>
            <a:ext cx="96800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4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학년이 될 때까지 다양한 모바일 </a:t>
            </a: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어플과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프로그램을 작성해보았지만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이렇게까지 구체적으로 설계를 해본 적은 없었습니다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경험 상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무언가를 제작하다가 문제가 생기면 그 부분만 수정하여 작업을 진행하곤 했었습니다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그러나 이번 과제와 보고서를 작성하면서 그런 습관은 나중에 매우 큰 리스트를 불러올 수도 있겠구나 라는 생각이 들었습니다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아직 완벽하게 시스템을 설계하기는 미숙하지만 나중을 위해 더 열심히 배워야겠다고 깨달았습니다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ko-KR" altLang="en-US" sz="2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54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733" y="682096"/>
            <a:ext cx="1045664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Ⅸ. </a:t>
            </a: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첨부 화일</a:t>
            </a:r>
            <a:endParaRPr lang="ko-KR" altLang="en-US" sz="35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6733" y="1313038"/>
            <a:ext cx="10673793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목차</a:t>
            </a:r>
            <a:endParaRPr lang="en-US" altLang="ko-KR" sz="2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buAutoNum type="arabicParenR"/>
            </a:pP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1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주차 </a:t>
            </a:r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팀 소개</a:t>
            </a:r>
            <a:endParaRPr lang="en-US" altLang="ko-KR" sz="2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buAutoNum type="arabicParenR"/>
            </a:pP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2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주차 </a:t>
            </a:r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주제 선정</a:t>
            </a:r>
            <a:endParaRPr lang="en-US" altLang="ko-KR" sz="2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buAutoNum type="arabicParenR"/>
            </a:pP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3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주차 </a:t>
            </a:r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주요 기능</a:t>
            </a:r>
            <a:endParaRPr lang="en-US" altLang="ko-KR" sz="2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buAutoNum type="arabicParenR"/>
            </a:pP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4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주차 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–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사전 분석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(1)</a:t>
            </a:r>
          </a:p>
          <a:p>
            <a:pPr marL="342900" indent="-342900">
              <a:buAutoNum type="arabicParenR"/>
            </a:pP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4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주차 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–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사전 분석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(2)</a:t>
            </a:r>
          </a:p>
          <a:p>
            <a:pPr marL="342900" indent="-342900">
              <a:buAutoNum type="arabicParenR"/>
            </a:pPr>
            <a:endParaRPr lang="en-US" altLang="ko-KR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buAutoNum type="arabicParenR"/>
            </a:pPr>
            <a:endParaRPr lang="en-US" altLang="ko-KR" sz="2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buAutoNum type="arabicParenR"/>
            </a:pPr>
            <a:endParaRPr lang="en-US" altLang="ko-KR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buAutoNum type="arabicParenR"/>
            </a:pPr>
            <a:endParaRPr lang="en-US" altLang="ko-KR" sz="2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2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주의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각 주차 과제에서 중간보고서에 동일한 양식으로 기술된 내용에서 중복됨으로 첨부화일에서 삭제함 </a:t>
            </a:r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buAutoNum type="arabicParenR"/>
            </a:pPr>
            <a:endParaRPr lang="ko-KR" altLang="en-US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444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5" t="11064" r="8439" b="22910"/>
          <a:stretch/>
        </p:blipFill>
        <p:spPr>
          <a:xfrm>
            <a:off x="0" y="1055924"/>
            <a:ext cx="4119196" cy="46318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7" t="11063" r="8445" b="32910"/>
          <a:stretch/>
        </p:blipFill>
        <p:spPr>
          <a:xfrm>
            <a:off x="4119196" y="1055924"/>
            <a:ext cx="4035669" cy="38422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8" t="11089" r="8533" b="13013"/>
          <a:stretch/>
        </p:blipFill>
        <p:spPr>
          <a:xfrm>
            <a:off x="8154865" y="1055924"/>
            <a:ext cx="3982915" cy="52050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1885" y="281354"/>
            <a:ext cx="30123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1</a:t>
            </a:r>
            <a:r>
              <a:rPr lang="ko-KR" altLang="en-US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주차 </a:t>
            </a:r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팀 소개</a:t>
            </a:r>
            <a:endParaRPr lang="en-US" altLang="ko-KR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184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434" y="5708716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6734" y="682096"/>
            <a:ext cx="47457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팀 소개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734" y="131303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2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팀 운영 규칙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56734" y="1743925"/>
            <a:ext cx="1066824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① 매주 일요일 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18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시부터 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21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시까지 주기적으로 회의를 가진다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endParaRPr lang="en-US" altLang="ko-KR" sz="2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②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회의 일정은 일정에 따라 자율적으로 조정될 수 있다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③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개인의 사소한 감정으로 회의를 진행하지 않을 시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과제 기한 내에 제출할 가능성이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늦을 수 있음을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인지하고 반성한다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en-US" altLang="ko-KR" sz="2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④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회의 진행 시 어떠한 의견이라도 존중하고 기록한다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⑤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팀 규칙에 명시되지 않은 경우는 팀 회의를 통해 결정한다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⑥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과제 제출 일에 최소 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2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일전에는 해당 과제의 초안을 완성한다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⑦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과제를 작성할 때 올바른 판단을 내리지 못하는 경우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교수님의 조언과 전공지식을 바탕으로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결정한다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endParaRPr lang="en-US" altLang="ko-KR" sz="2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⑧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정확하게 과제를 수행하기 위해 교수님의 수업을 성실하게 듣고 이해한다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⑨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수업 시간에 지각할 경우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반성문을 작성하고 암송한다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ko-KR" altLang="en-US" sz="2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03676" y="312764"/>
            <a:ext cx="202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첨부 화일 </a:t>
            </a:r>
            <a:r>
              <a:rPr lang="en-US" altLang="ko-KR" dirty="0" smtClean="0"/>
              <a:t>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216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11440"/>
          <a:stretch/>
        </p:blipFill>
        <p:spPr>
          <a:xfrm>
            <a:off x="573383" y="923730"/>
            <a:ext cx="4848992" cy="55423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8" b="5267"/>
          <a:stretch/>
        </p:blipFill>
        <p:spPr>
          <a:xfrm>
            <a:off x="5612875" y="496797"/>
            <a:ext cx="4848992" cy="5997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885" y="281354"/>
            <a:ext cx="30123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2) 2</a:t>
            </a:r>
            <a:r>
              <a:rPr lang="ko-KR" altLang="en-US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주차 </a:t>
            </a:r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주제 선정</a:t>
            </a:r>
            <a:endParaRPr lang="en-US" altLang="ko-KR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974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300" y="5691783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940300" y="28432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6800" y="837012"/>
            <a:ext cx="6330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ThinkWise</a:t>
            </a:r>
            <a:r>
              <a:rPr lang="en-US" altLang="ko-KR" sz="30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2020 Premium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66800" y="1391010"/>
            <a:ext cx="1043305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설치 사이</a:t>
            </a:r>
            <a:r>
              <a:rPr lang="ko-KR" altLang="en-US" sz="2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트</a:t>
            </a:r>
            <a:r>
              <a:rPr lang="ko-KR" altLang="en-US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  <a:hlinkClick r:id="rId3"/>
              </a:rPr>
              <a:t>http://www.thinkwise.co.kr/</a:t>
            </a:r>
            <a:endParaRPr lang="en-US" altLang="ko-KR" sz="2000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선택 도구 특징</a:t>
            </a:r>
            <a:endParaRPr lang="en-US" altLang="ko-KR" sz="2200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자동으로 가지 수가 늘어남에 따라 </a:t>
            </a:r>
            <a:r>
              <a:rPr lang="en-US" altLang="ko-KR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Ui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가 </a:t>
            </a: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보기좋게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나열 됨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색상 변경을 할 수 있어 가지에 대한 구별이 쉬움</a:t>
            </a:r>
            <a:endParaRPr lang="en-US" altLang="ko-KR" sz="2200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3. </a:t>
            </a:r>
            <a:r>
              <a:rPr lang="ko-KR" altLang="en-US" sz="22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사용소감</a:t>
            </a:r>
            <a:endParaRPr lang="en-US" altLang="ko-KR" sz="2200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툴을 다룰 때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유투브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영상을 보면서 공부했다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손으로 작성하는 것보다는 오랜 시간이 걸렸지만 수정과 심미성에 용이하다는 것이 장점으로 느껴졌다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763" y="1197797"/>
            <a:ext cx="2384087" cy="9834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1885" y="281354"/>
            <a:ext cx="30123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3) 3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주차 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–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주요 기능</a:t>
            </a:r>
            <a:endParaRPr lang="en-US" altLang="ko-KR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627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384" y="1462086"/>
            <a:ext cx="3886200" cy="3933825"/>
          </a:xfrm>
          <a:prstGeom prst="rect">
            <a:avLst/>
          </a:prstGeom>
        </p:spPr>
      </p:pic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434" y="5708716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00060" y="1148594"/>
            <a:ext cx="810490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검색 결과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손가락 움직임 측정 시스템 및 측정 방법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출원인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울산과학기술원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출원일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2015.02.11 </a:t>
            </a:r>
          </a:p>
          <a:p>
            <a:pPr>
              <a:lnSpc>
                <a:spcPct val="150000"/>
              </a:lnSpc>
            </a:pPr>
            <a:r>
              <a:rPr lang="ko-KR" altLang="en-US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출원번호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1020150021069 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특허 분류 </a:t>
            </a:r>
            <a:r>
              <a:rPr lang="en-US" altLang="ko-KR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(IPC)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G06F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3/01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특징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손가락 움직임 정보를 무선통신으로 외부로 전달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다양한 손 크기 적용 가능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손가락 움직임에 따라 달라지는 </a:t>
            </a:r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위치관계를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명확히 함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손가락 움직임 파악 요소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반지형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구조물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1885" y="281354"/>
            <a:ext cx="33332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4) 4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주차 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사전 분석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(1)</a:t>
            </a:r>
            <a:endParaRPr lang="en-US" altLang="ko-KR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378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" t="58682" r="59973" b="2707"/>
          <a:stretch/>
        </p:blipFill>
        <p:spPr>
          <a:xfrm>
            <a:off x="3231479" y="1313038"/>
            <a:ext cx="4856672" cy="1889184"/>
          </a:xfrm>
          <a:prstGeom prst="rect">
            <a:avLst/>
          </a:prstGeom>
        </p:spPr>
      </p:pic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434" y="5708716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56734" y="131303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1</a:t>
            </a:r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선행 기술 분석 결과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17916" y="3202222"/>
            <a:ext cx="99845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“</a:t>
            </a: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잼잼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”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과 손가락의 움직임을 측정한다는 점과 외부 기기로 무선 통신 모듈을 지원한다는 공통점이 있었다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“</a:t>
            </a: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잼잼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”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은 더 나아가 인공지능과 모바일 앱을 활용해 사용자 맞춤형 서비스를 제공한다는 차별성을 가진다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적용 기술 적합성을 고려해봤을 때에도 시스템에 타당</a:t>
            </a:r>
            <a:endParaRPr lang="ko-KR" altLang="en-US" sz="2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885" y="281354"/>
            <a:ext cx="33332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5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 4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주차 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사전 분석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(2)</a:t>
            </a:r>
            <a:endParaRPr lang="en-US" altLang="ko-KR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344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434" y="5708716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56734" y="131303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2</a:t>
            </a:r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시장성 분석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5131" y="2532676"/>
            <a:ext cx="653882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사회 복지 시설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병원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예술대학을 목표시장으로 선정</a:t>
            </a:r>
            <a:endParaRPr lang="en-US" altLang="ko-KR" sz="2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환자의 약물 의존도를 저하시키고 재활 운동 가이드를 제안하는 강점 존재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유사제품 수가 적어 경쟁 수준이 낮지만 구현과 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test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를 통해 완성도를 높일 필요가 있다고 전망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" t="3850" r="59902" b="41318"/>
          <a:stretch/>
        </p:blipFill>
        <p:spPr>
          <a:xfrm>
            <a:off x="232913" y="2622430"/>
            <a:ext cx="4382219" cy="26828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1885" y="281354"/>
            <a:ext cx="33332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5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 4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주차 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사전 분석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(2)</a:t>
            </a:r>
            <a:endParaRPr lang="en-US" altLang="ko-KR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07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434" y="5708716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56734" y="131303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3</a:t>
            </a:r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2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기술성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분석 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–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업무 요구 </a:t>
            </a:r>
            <a:r>
              <a:rPr lang="ko-KR" altLang="en-US" sz="22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부합성</a:t>
            </a:r>
            <a:endParaRPr lang="ko-KR" altLang="en-US" sz="2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5989" y="2636193"/>
            <a:ext cx="592107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손가락 구부림 정도 측정할 수 있는 특수 센서가 결합된 특수 제작 장갑 요구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모바일 장치를 통해 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“</a:t>
            </a:r>
            <a:r>
              <a:rPr lang="en-US" altLang="ko-KR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DoomChit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”</a:t>
            </a: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어플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실행 가능하여야 함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라즈베리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파이와 핸드폰 전용 충전기 필요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56" t="20600" r="16398" b="57362"/>
          <a:stretch/>
        </p:blipFill>
        <p:spPr>
          <a:xfrm>
            <a:off x="7065407" y="2636193"/>
            <a:ext cx="3937027" cy="14646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1885" y="281354"/>
            <a:ext cx="33332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5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 4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주차 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사전 분석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(2)</a:t>
            </a:r>
            <a:endParaRPr lang="en-US" altLang="ko-KR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23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434" y="5708716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56734" y="131303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4.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2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기술성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분석 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–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기술 타당성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5989" y="2636193"/>
            <a:ext cx="592107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서비스 접근을 위해 앱과 </a:t>
            </a: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라드베리파이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3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가 요구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데이터 베이스 유형은 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SQ lite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프로그래밍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인공지능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사물 인터넷이 요소 기술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생체인증을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통해 보안 관리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앱과 서비스 관리를 위한 메모리 용량 중요</a:t>
            </a:r>
            <a:endParaRPr lang="en-US" altLang="ko-KR" sz="2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70" t="42109"/>
          <a:stretch/>
        </p:blipFill>
        <p:spPr>
          <a:xfrm>
            <a:off x="6927012" y="2420258"/>
            <a:ext cx="4865710" cy="28325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1885" y="281354"/>
            <a:ext cx="33332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5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 4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주차 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사전 분석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(2)</a:t>
            </a:r>
            <a:endParaRPr lang="en-US" altLang="ko-KR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711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434" y="5708716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6734" y="682096"/>
            <a:ext cx="47457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팀 소개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734" y="1313038"/>
            <a:ext cx="3968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3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팀 임무 </a:t>
            </a:r>
            <a:r>
              <a:rPr lang="ko-KR" altLang="en-US" sz="22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규정문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이예지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6734" y="1743925"/>
            <a:ext cx="991157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(1)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팀장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: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팀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회의 날짜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시간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장소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주제를 선정하고 팀 회의의 전반적인 주도를 이끈다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(2)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자료 수집 및 조사 </a:t>
            </a:r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당담자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회의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주제와 관련된 자료를 찾아서 회의를 하거나 보고서를 작성할 때 자료를 제공한다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(3)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서기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교수님의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피드백이나 공지사항을 받아 적고 관리하고 회의 마다 진행되는 회의에 대한 주제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내용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등에 대해 작성하고 관리한다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(4)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발표자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팀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프로젝트에 대한 발표를 담당한다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(5)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보고서 작성자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팀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프로젝트 진행 시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필요한 보고서를 양식에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맞추어 작성한다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3676" y="312764"/>
            <a:ext cx="202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첨부 화일 </a:t>
            </a:r>
            <a:r>
              <a:rPr lang="en-US" altLang="ko-KR" dirty="0" smtClean="0"/>
              <a:t>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170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434" y="5708716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6734" y="682096"/>
            <a:ext cx="47457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팀 소개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734" y="1313038"/>
            <a:ext cx="30056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4)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프로젝트 일정표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159623"/>
              </p:ext>
            </p:extLst>
          </p:nvPr>
        </p:nvGraphicFramePr>
        <p:xfrm>
          <a:off x="956734" y="2126228"/>
          <a:ext cx="8724824" cy="42940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4824">
                  <a:extLst>
                    <a:ext uri="{9D8B030D-6E8A-4147-A177-3AD203B41FA5}">
                      <a16:colId xmlns:a16="http://schemas.microsoft.com/office/drawing/2014/main" val="212575037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029429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5719503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0159128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719264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4992656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03027040"/>
                    </a:ext>
                  </a:extLst>
                </a:gridCol>
              </a:tblGrid>
              <a:tr h="5779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팀구성보고서</a:t>
                      </a:r>
                      <a:endParaRPr lang="ko-KR" altLang="en-US" b="1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15423"/>
                  </a:ext>
                </a:extLst>
              </a:tr>
              <a:tr h="5779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프로젝트 </a:t>
                      </a:r>
                      <a:endParaRPr lang="en-US" altLang="ko-KR" b="1" dirty="0" smtClean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algn="l" latinLnBrk="1"/>
                      <a:r>
                        <a:rPr lang="ko-KR" altLang="en-US" b="1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주제 선정</a:t>
                      </a:r>
                      <a:endParaRPr lang="ko-KR" altLang="en-US" b="1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241792"/>
                  </a:ext>
                </a:extLst>
              </a:tr>
              <a:tr h="5779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목표 시스템</a:t>
                      </a:r>
                      <a:endParaRPr lang="en-US" altLang="ko-KR" b="1" dirty="0" smtClean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algn="l" latinLnBrk="1"/>
                      <a:r>
                        <a:rPr lang="ko-KR" altLang="en-US" b="1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기능 기술</a:t>
                      </a:r>
                      <a:endParaRPr lang="ko-KR" altLang="en-US" b="1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88022"/>
                  </a:ext>
                </a:extLst>
              </a:tr>
              <a:tr h="5779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컴퓨터 시스템</a:t>
                      </a:r>
                      <a:endParaRPr lang="en-US" altLang="ko-KR" b="1" dirty="0" smtClean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algn="l" latinLnBrk="1"/>
                      <a:r>
                        <a:rPr lang="ko-KR" altLang="en-US" b="1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범위 확정</a:t>
                      </a:r>
                      <a:endParaRPr lang="ko-KR" altLang="en-US" b="1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926215"/>
                  </a:ext>
                </a:extLst>
              </a:tr>
              <a:tr h="5779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목표 시스템 설계</a:t>
                      </a:r>
                      <a:endParaRPr lang="ko-KR" altLang="en-US" b="1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550741"/>
                  </a:ext>
                </a:extLst>
              </a:tr>
              <a:tr h="5779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진짜 문제 정의 및</a:t>
                      </a:r>
                      <a:endParaRPr lang="en-US" altLang="ko-KR" b="1" dirty="0" smtClean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algn="l" latinLnBrk="1"/>
                      <a:r>
                        <a:rPr lang="ko-KR" altLang="en-US" b="1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서브시스템 상세화</a:t>
                      </a:r>
                      <a:endParaRPr lang="ko-KR" altLang="en-US" b="1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73646"/>
                  </a:ext>
                </a:extLst>
              </a:tr>
              <a:tr h="5779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중간 보고서</a:t>
                      </a:r>
                      <a:endParaRPr lang="ko-KR" altLang="en-US" b="1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213138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051608"/>
              </p:ext>
            </p:extLst>
          </p:nvPr>
        </p:nvGraphicFramePr>
        <p:xfrm>
          <a:off x="3201558" y="1743925"/>
          <a:ext cx="6480000" cy="430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33132233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9336545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90681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41476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3346490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73538112"/>
                    </a:ext>
                  </a:extLst>
                </a:gridCol>
              </a:tblGrid>
              <a:tr h="430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3</a:t>
                      </a:r>
                      <a:r>
                        <a:rPr lang="ko-KR" altLang="en-US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월 </a:t>
                      </a:r>
                      <a:r>
                        <a:rPr lang="en-US" altLang="ko-KR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3</a:t>
                      </a:r>
                      <a:r>
                        <a:rPr lang="ko-KR" altLang="en-US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주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4</a:t>
                      </a:r>
                      <a:r>
                        <a:rPr lang="ko-KR" altLang="en-US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주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5</a:t>
                      </a:r>
                      <a:r>
                        <a:rPr lang="ko-KR" altLang="en-US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주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4</a:t>
                      </a:r>
                      <a:r>
                        <a:rPr lang="ko-KR" altLang="en-US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월 </a:t>
                      </a:r>
                      <a:r>
                        <a:rPr lang="en-US" altLang="ko-KR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2</a:t>
                      </a:r>
                      <a:r>
                        <a:rPr lang="ko-KR" altLang="en-US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주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3</a:t>
                      </a:r>
                      <a:r>
                        <a:rPr lang="ko-KR" altLang="en-US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주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4</a:t>
                      </a:r>
                      <a:r>
                        <a:rPr lang="ko-KR" altLang="en-US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주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475197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603676" y="312764"/>
            <a:ext cx="202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첨부 화일 </a:t>
            </a:r>
            <a:r>
              <a:rPr lang="en-US" altLang="ko-KR" dirty="0" smtClean="0"/>
              <a:t>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75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734" y="682096"/>
            <a:ext cx="47457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팀 소개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734" y="1313038"/>
            <a:ext cx="35976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4)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프로젝트 일정표 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예상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660655"/>
              </p:ext>
            </p:extLst>
          </p:nvPr>
        </p:nvGraphicFramePr>
        <p:xfrm>
          <a:off x="721896" y="2384005"/>
          <a:ext cx="10805683" cy="42447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5683">
                  <a:extLst>
                    <a:ext uri="{9D8B030D-6E8A-4147-A177-3AD203B41FA5}">
                      <a16:colId xmlns:a16="http://schemas.microsoft.com/office/drawing/2014/main" val="212575037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029429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5719503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0159128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719264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4992656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0302704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6884290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01421425"/>
                    </a:ext>
                  </a:extLst>
                </a:gridCol>
              </a:tblGrid>
              <a:tr h="5779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b="1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요구사항 명세서</a:t>
                      </a:r>
                      <a:r>
                        <a:rPr lang="en-US" altLang="ko-KR" sz="1500" b="1" baseline="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</a:t>
                      </a:r>
                      <a:r>
                        <a:rPr lang="ko-KR" altLang="en-US" sz="1500" b="1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목록 및 </a:t>
                      </a:r>
                      <a:r>
                        <a:rPr lang="ko-KR" altLang="en-US" sz="1500" b="1" dirty="0" err="1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총괄표</a:t>
                      </a:r>
                      <a:r>
                        <a:rPr lang="ko-KR" altLang="en-US" sz="1500" b="1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작성</a:t>
                      </a:r>
                      <a:endParaRPr lang="ko-KR" altLang="en-US" sz="1500" b="1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15423"/>
                  </a:ext>
                </a:extLst>
              </a:tr>
              <a:tr h="5779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b="1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실습집중주간</a:t>
                      </a:r>
                      <a:endParaRPr lang="ko-KR" altLang="en-US" sz="1500" b="1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241792"/>
                  </a:ext>
                </a:extLst>
              </a:tr>
              <a:tr h="5779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b="1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SW</a:t>
                      </a:r>
                      <a:r>
                        <a:rPr lang="ko-KR" altLang="en-US" sz="1500" b="1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요구사항 명세 품질 평가 및 요구사항 정의서 관리</a:t>
                      </a:r>
                      <a:endParaRPr lang="ko-KR" altLang="en-US" sz="1500" b="1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88022"/>
                  </a:ext>
                </a:extLst>
              </a:tr>
              <a:tr h="5779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b="1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최종 보고서</a:t>
                      </a:r>
                      <a:endParaRPr lang="ko-KR" altLang="en-US" sz="1500" b="1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926215"/>
                  </a:ext>
                </a:extLst>
              </a:tr>
              <a:tr h="5779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b="1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컴퓨터시스템 발표</a:t>
                      </a:r>
                      <a:endParaRPr lang="ko-KR" altLang="en-US" sz="1500" b="1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550741"/>
                  </a:ext>
                </a:extLst>
              </a:tr>
              <a:tr h="5779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b="1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최종 보고서 발표</a:t>
                      </a:r>
                      <a:endParaRPr lang="ko-KR" altLang="en-US" sz="1500" b="1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273646"/>
                  </a:ext>
                </a:extLst>
              </a:tr>
              <a:tr h="5779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b="1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기말고사</a:t>
                      </a:r>
                      <a:endParaRPr lang="ko-KR" altLang="en-US" sz="1500" b="1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213138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613386"/>
              </p:ext>
            </p:extLst>
          </p:nvPr>
        </p:nvGraphicFramePr>
        <p:xfrm>
          <a:off x="2887579" y="1953118"/>
          <a:ext cx="8640000" cy="430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33132233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9336545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90681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41476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3346490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7353811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0388849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757647184"/>
                    </a:ext>
                  </a:extLst>
                </a:gridCol>
              </a:tblGrid>
              <a:tr h="430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4</a:t>
                      </a:r>
                      <a:r>
                        <a:rPr lang="ko-KR" altLang="en-US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월 </a:t>
                      </a:r>
                      <a:r>
                        <a:rPr lang="en-US" altLang="ko-KR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5</a:t>
                      </a:r>
                      <a:r>
                        <a:rPr lang="ko-KR" altLang="en-US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주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5</a:t>
                      </a:r>
                      <a:r>
                        <a:rPr lang="ko-KR" altLang="en-US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월 </a:t>
                      </a:r>
                      <a:r>
                        <a:rPr lang="en-US" altLang="ko-KR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2</a:t>
                      </a:r>
                      <a:r>
                        <a:rPr lang="ko-KR" altLang="en-US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주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3</a:t>
                      </a:r>
                      <a:r>
                        <a:rPr lang="ko-KR" altLang="en-US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주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4</a:t>
                      </a:r>
                      <a:r>
                        <a:rPr lang="ko-KR" altLang="en-US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주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5</a:t>
                      </a:r>
                      <a:r>
                        <a:rPr lang="ko-KR" altLang="en-US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주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6</a:t>
                      </a:r>
                      <a:r>
                        <a:rPr lang="ko-KR" altLang="en-US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월 </a:t>
                      </a:r>
                      <a:r>
                        <a:rPr lang="en-US" altLang="ko-KR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</a:t>
                      </a:r>
                      <a:r>
                        <a:rPr lang="ko-KR" altLang="en-US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주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2</a:t>
                      </a:r>
                      <a:r>
                        <a:rPr lang="ko-KR" altLang="en-US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주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3</a:t>
                      </a:r>
                      <a:r>
                        <a:rPr lang="ko-KR" altLang="en-US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주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475197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603676" y="312764"/>
            <a:ext cx="202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첨부 화일 </a:t>
            </a:r>
            <a:r>
              <a:rPr lang="en-US" altLang="ko-KR" dirty="0" smtClean="0"/>
              <a:t>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76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434" y="5708716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6734" y="682096"/>
            <a:ext cx="82033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Ⅱ. </a:t>
            </a: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컴퓨터시스템 설계를 위한 주제 선정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734" y="131303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1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컴퓨터 시스템 주제 및 기대 효과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56736" y="1743925"/>
            <a:ext cx="1004569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주제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플렉서블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 센서가 결합 된 특수 장갑과 모바일 앱을 활용한 손가락 재활 훈련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시스템</a:t>
            </a:r>
            <a:endParaRPr lang="en-US" altLang="ko-KR" sz="2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(2)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기대 효과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환자의 약물 의존도 저하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사회적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거리 두기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실천 가능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손가락 재활 훈련에 흥미 및 동기 유발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인공지능의 재활 운동 동작 추천에 따른 전문성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유지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(3)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문제인식분석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ctr"/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“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손가락 재활 기구의 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고비용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 문제 개선을 위해</a:t>
            </a:r>
            <a:endParaRPr lang="en-US" altLang="ko-KR" sz="2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ctr"/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전문성을 갖춘 </a:t>
            </a:r>
            <a:r>
              <a:rPr lang="ko-KR" altLang="en-US" sz="20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보급형 손가락 재활 훈련 시스템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을 개발해야 한다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.”</a:t>
            </a:r>
            <a:endParaRPr lang="ko-KR" altLang="en-US" sz="2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30653" y="312764"/>
            <a:ext cx="29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첨부 화일 </a:t>
            </a:r>
            <a:r>
              <a:rPr lang="en-US" altLang="ko-KR" dirty="0" smtClean="0"/>
              <a:t>2), </a:t>
            </a:r>
            <a:r>
              <a:rPr lang="ko-KR" altLang="en-US" dirty="0" smtClean="0"/>
              <a:t>본문 </a:t>
            </a:r>
            <a:r>
              <a:rPr lang="en-US" altLang="ko-KR" dirty="0" smtClean="0"/>
              <a:t>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474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434" y="5708716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6734" y="682096"/>
            <a:ext cx="82033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Ⅱ. </a:t>
            </a: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컴퓨터시스템 설계를 위한 주제 선정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734" y="131303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2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컴퓨터 시스템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주제 선정 배경</a:t>
            </a:r>
            <a:endParaRPr lang="ko-KR" altLang="en-US" sz="2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6734" y="1743925"/>
            <a:ext cx="10045700" cy="4598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(1) 1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차 브레인 </a:t>
            </a:r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스토밍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과정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어떤 재료 또는 재질로 손가락 재활 기기를 구성할 것인지에 대해 아이디어 도출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투표로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4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가지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아이디어 선택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A.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손에 쥐어질 만한 작은 공을 이용하는 재활 기기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(1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번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B. </a:t>
            </a:r>
            <a:r>
              <a:rPr lang="ko-KR" altLang="en-US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플렉서블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 센서가 결합 된 특수 장갑을 사용하는 재활 기기 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(2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번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C. LED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로 감싸진 버튼을 활용한 재활 기기 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(14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번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D.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음악을 지휘할 수 있도록 작은 봉을 활용한 재활 기기 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(15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번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(2) 2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차 브레인 </a:t>
            </a:r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스토밍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과정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아이디어 평가 기준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x*5(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실현 가능성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)+x*3(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경제성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)+x*1(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접근성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 =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총합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X :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입력 값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평가 기준에 따라 선정된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4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가지 아이디어를 평가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가장 높은 점수를 받은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B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가 최종 아이디어로 선정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03676" y="312764"/>
            <a:ext cx="202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첨부 화일 </a:t>
            </a:r>
            <a:r>
              <a:rPr lang="en-US" altLang="ko-KR" dirty="0" smtClean="0"/>
              <a:t>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18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2772</Words>
  <Application>Microsoft Office PowerPoint</Application>
  <PresentationFormat>와이드스크린</PresentationFormat>
  <Paragraphs>469</Paragraphs>
  <Slides>46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1" baseType="lpstr">
      <vt:lpstr>HY중고딕</vt:lpstr>
      <vt:lpstr>맑은 고딕</vt:lpstr>
      <vt:lpstr>함초롬바탕</vt:lpstr>
      <vt:lpstr>Arial</vt:lpstr>
      <vt:lpstr>Office 테마</vt:lpstr>
      <vt:lpstr>중간 보고서 목표 시스템 “잼잼”에 대한 개념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SANGGIL</dc:creator>
  <cp:lastModifiedBy>이예지</cp:lastModifiedBy>
  <cp:revision>380</cp:revision>
  <dcterms:created xsi:type="dcterms:W3CDTF">2020-04-18T04:04:27Z</dcterms:created>
  <dcterms:modified xsi:type="dcterms:W3CDTF">2020-04-26T14:40:52Z</dcterms:modified>
</cp:coreProperties>
</file>