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275" r:id="rId4"/>
    <p:sldId id="276" r:id="rId5"/>
    <p:sldId id="277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D3FB7-5594-4A9C-99DC-F8988AACDD58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24343-B58E-46BC-A735-0669EFFFB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5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C2FA1-780D-46FB-A276-1B18FA0B5D8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30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0EC8-0855-5E70-4069-9DB8A3C2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35694-68A9-1167-1AE9-F32FBC958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79324-DAD6-DA2F-0DC2-AA26DFE2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2882-51B9-4B1B-9B6C-9C9A62F8B70D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AB38B-5741-5162-C00D-A7C02FC0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FFE4-F731-AF13-B8BA-8AE23D09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128A-488D-4C16-A6D5-EDD26AB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EB15-906A-63B9-D9F2-E3C03BC9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0C4AA-F4EF-B48E-8093-22707FE58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A2226-7A9D-E360-F9C0-A085C656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2882-51B9-4B1B-9B6C-9C9A62F8B70D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315CD-4A94-A169-5F17-CABFCB85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4470-7C86-492C-B863-A79DB857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128A-488D-4C16-A6D5-EDD26AB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9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963DD-93A4-A076-3EF8-9A6881C0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58304-44F0-0FA5-F753-42309CE4A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11975-FC8F-EDA1-4DD8-22855643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2882-51B9-4B1B-9B6C-9C9A62F8B70D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E54A8-3B4B-E4F8-1CFD-4A07B6A7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70C94-B3FD-AE2B-A890-F782B84C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128A-488D-4C16-A6D5-EDD26AB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6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A525-1610-4230-2468-64B7AC25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A666-BD57-BAA0-5F4A-0C376E69F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05499-C528-21CE-1ACF-2081B9A3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2882-51B9-4B1B-9B6C-9C9A62F8B70D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38AE8-5FDF-400A-D34C-6BDFD5D5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93562-82A7-E7B3-B2A7-07269B60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128A-488D-4C16-A6D5-EDD26AB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4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68B9-33D9-3369-0012-43ECEDE6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3A7A1-D00F-4497-B3E0-8FB888BC8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48265-0755-258A-ECBF-85BAC6A8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2882-51B9-4B1B-9B6C-9C9A62F8B70D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163AE-183D-2646-6359-BDD9867D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643C-D08E-81CE-94B7-4956684F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128A-488D-4C16-A6D5-EDD26AB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B932-2EC8-6D05-CAC8-191B5351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B9F2B-D1E6-4E81-2BE6-12003DB98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72104-53C3-BF8E-239A-5D656B3ED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222BE-72FB-FE09-82A5-F87B9D8D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2882-51B9-4B1B-9B6C-9C9A62F8B70D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2C957-4BC4-459E-F8B9-D6B0907C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BD6AE-8A96-4E98-E8AB-4D290565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128A-488D-4C16-A6D5-EDD26AB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1DF8-73A0-4283-8074-3E601959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2A4-5CCF-08A4-4D4A-7D15CCBE5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DB975-F50C-C901-05A5-9837A000B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57460-9F9B-D962-D047-0F33845F8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C5345-E260-0544-CD55-7683FFB4D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52ED4-8F58-615A-4B09-AB1422F5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2882-51B9-4B1B-9B6C-9C9A62F8B70D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63961-F43A-94F8-9CBD-E512F441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B2902-5644-9EFE-B0A2-31A669AB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128A-488D-4C16-A6D5-EDD26AB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8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DD30-8522-7660-4C21-ECBA4643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BA787-EAED-DBAA-7669-E7D56745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2882-51B9-4B1B-9B6C-9C9A62F8B70D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4493E-A611-C988-67C8-CB86012B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25E1B-90B0-ADD8-A467-23672B1F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128A-488D-4C16-A6D5-EDD26AB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1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3EB89-C11C-D09B-518B-20DF31D0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2882-51B9-4B1B-9B6C-9C9A62F8B70D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998E8-3546-0A04-0069-C676D692D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38F9F-DBB1-9ABA-1239-13652D3C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128A-488D-4C16-A6D5-EDD26AB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5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E408-6710-40FC-E09A-D482C5808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491E-47A1-9E1D-8B26-82C7EA218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B8DD5-DE2F-B64C-0E00-76EA0F5CA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218F3-54F7-0159-14A8-D6D796C2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2882-51B9-4B1B-9B6C-9C9A62F8B70D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581A9-5662-11D3-C97A-572C521E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A8336-5510-23DC-3AEA-9E28823D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128A-488D-4C16-A6D5-EDD26AB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ED47-D769-5CF0-077D-774D6ACE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6B46C-DB3A-CD4C-1667-4B2774091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8B250-32FF-49B2-6336-3670A9FAE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6A6D7-CF67-DDEE-35FE-74498EE6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2882-51B9-4B1B-9B6C-9C9A62F8B70D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6E097-5601-1E06-33D3-F620021D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1F1B-9DE7-920A-9492-34A59EAE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A128A-488D-4C16-A6D5-EDD26AB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1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BD68-2E06-DDAD-1116-6E0440D8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D729F-DDB7-1892-C2FB-F4A2E11D8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3081-8BE0-74A7-EBE4-50349AA86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B2882-51B9-4B1B-9B6C-9C9A62F8B70D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BC5F-B80F-F730-2E90-5FDE7B51A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4DE30-9BD5-BDE8-7B08-D5ACC83DD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3A128A-488D-4C16-A6D5-EDD26ABF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9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8.png"/><Relationship Id="rId5" Type="http://schemas.openxmlformats.org/officeDocument/2006/relationships/image" Target="../media/image18.png"/><Relationship Id="rId10" Type="http://schemas.openxmlformats.org/officeDocument/2006/relationships/image" Target="../media/image33.png"/><Relationship Id="rId4" Type="http://schemas.openxmlformats.org/officeDocument/2006/relationships/image" Target="../media/image1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0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8446-153D-42EB-CBF3-6B3492ECC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34691-4157-16E1-8D19-95F86CF34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7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ight Arrow 43"/>
          <p:cNvSpPr/>
          <p:nvPr/>
        </p:nvSpPr>
        <p:spPr>
          <a:xfrm rot="18296507">
            <a:off x="3980642" y="2850339"/>
            <a:ext cx="2374772" cy="2121804"/>
          </a:xfrm>
          <a:prstGeom prst="rightArrow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4" name="Rounded Rectangle 3"/>
          <p:cNvSpPr/>
          <p:nvPr/>
        </p:nvSpPr>
        <p:spPr>
          <a:xfrm>
            <a:off x="2280463" y="1121002"/>
            <a:ext cx="2321169" cy="1011039"/>
          </a:xfrm>
          <a:prstGeom prst="roundRect">
            <a:avLst>
              <a:gd name="adj" fmla="val 48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292085" y="1312892"/>
            <a:ext cx="208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u="sng" dirty="0"/>
              <a:t>Data </a:t>
            </a:r>
            <a:r>
              <a:rPr lang="fr-CH" sz="1200" u="sng" dirty="0" err="1"/>
              <a:t>aquisition</a:t>
            </a:r>
            <a:r>
              <a:rPr lang="fr-CH" sz="1200" u="sng" dirty="0"/>
              <a:t>:</a:t>
            </a:r>
            <a:r>
              <a:rPr lang="fr-CH" sz="1200" dirty="0"/>
              <a:t> </a:t>
            </a:r>
            <a:r>
              <a:rPr lang="fr-CH" sz="1200" dirty="0" err="1"/>
              <a:t>uncompress</a:t>
            </a:r>
            <a:r>
              <a:rPr lang="fr-CH" sz="1200" dirty="0"/>
              <a:t> data, </a:t>
            </a:r>
            <a:r>
              <a:rPr lang="fr-CH" sz="1200" dirty="0" err="1"/>
              <a:t>reorganize</a:t>
            </a:r>
            <a:r>
              <a:rPr lang="fr-CH" sz="1200" dirty="0"/>
              <a:t> </a:t>
            </a:r>
            <a:r>
              <a:rPr lang="fr-CH" sz="1200" dirty="0" err="1"/>
              <a:t>it</a:t>
            </a:r>
            <a:r>
              <a:rPr lang="fr-CH" sz="1200" dirty="0"/>
              <a:t> check for </a:t>
            </a:r>
            <a:r>
              <a:rPr lang="fr-CH" sz="1200" dirty="0" err="1"/>
              <a:t>problems</a:t>
            </a:r>
            <a:endParaRPr lang="fr-CH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2010" r="44911" b="64094"/>
          <a:stretch/>
        </p:blipFill>
        <p:spPr>
          <a:xfrm>
            <a:off x="490397" y="1210315"/>
            <a:ext cx="1364273" cy="2051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67" y="1417219"/>
            <a:ext cx="1524000" cy="52387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92500" y="1417700"/>
            <a:ext cx="1831" cy="434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92085" y="4601905"/>
            <a:ext cx="2321169" cy="1011039"/>
          </a:xfrm>
          <a:prstGeom prst="roundRect">
            <a:avLst>
              <a:gd name="adj" fmla="val 48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412195" y="4784258"/>
            <a:ext cx="208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u="sng" dirty="0"/>
              <a:t>Image </a:t>
            </a:r>
            <a:r>
              <a:rPr lang="fr-CH" sz="1200" u="sng" dirty="0" err="1"/>
              <a:t>pre-processing</a:t>
            </a:r>
            <a:r>
              <a:rPr lang="fr-CH" sz="1200" u="sng" dirty="0"/>
              <a:t>:</a:t>
            </a:r>
            <a:r>
              <a:rPr lang="fr-CH" sz="1200" dirty="0"/>
              <a:t> Change data type, select ROI, mise à l’échelle des niveaux de gris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13" y="4808180"/>
            <a:ext cx="1295400" cy="762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t="-1" b="14998"/>
          <a:stretch/>
        </p:blipFill>
        <p:spPr>
          <a:xfrm>
            <a:off x="616320" y="4595098"/>
            <a:ext cx="1524000" cy="2267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/>
          <a:srcRect r="52323"/>
          <a:stretch/>
        </p:blipFill>
        <p:spPr>
          <a:xfrm>
            <a:off x="6020160" y="2497566"/>
            <a:ext cx="2225186" cy="1123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5896" y="2259441"/>
            <a:ext cx="1457325" cy="23812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8622440" y="1662311"/>
            <a:ext cx="2321169" cy="1327913"/>
          </a:xfrm>
          <a:prstGeom prst="roundRect">
            <a:avLst>
              <a:gd name="adj" fmla="val 48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8765485" y="1792621"/>
            <a:ext cx="2080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u="sng" dirty="0"/>
              <a:t>Volume </a:t>
            </a:r>
            <a:r>
              <a:rPr lang="fr-CH" sz="1200" u="sng" dirty="0" err="1"/>
              <a:t>mask</a:t>
            </a:r>
            <a:r>
              <a:rPr lang="fr-CH" sz="1200" u="sng" dirty="0"/>
              <a:t> </a:t>
            </a:r>
            <a:r>
              <a:rPr lang="fr-CH" sz="1200" u="sng" dirty="0" err="1"/>
              <a:t>creating</a:t>
            </a:r>
            <a:r>
              <a:rPr lang="fr-CH" sz="1200" u="sng" dirty="0"/>
              <a:t>:</a:t>
            </a:r>
            <a:r>
              <a:rPr lang="fr-CH" sz="1200" dirty="0"/>
              <a:t> </a:t>
            </a:r>
            <a:r>
              <a:rPr lang="fr-CH" sz="1200" dirty="0" err="1"/>
              <a:t>create</a:t>
            </a:r>
            <a:r>
              <a:rPr lang="fr-CH" sz="1200" dirty="0"/>
              <a:t> the </a:t>
            </a:r>
            <a:r>
              <a:rPr lang="fr-CH" sz="1200" dirty="0" err="1"/>
              <a:t>masks</a:t>
            </a:r>
            <a:r>
              <a:rPr lang="fr-CH" sz="1200" dirty="0"/>
              <a:t> for </a:t>
            </a:r>
            <a:r>
              <a:rPr lang="fr-CH" sz="1200" dirty="0" err="1"/>
              <a:t>representing</a:t>
            </a:r>
            <a:r>
              <a:rPr lang="fr-CH" sz="1200" dirty="0"/>
              <a:t> the volumes to </a:t>
            </a:r>
            <a:r>
              <a:rPr lang="fr-CH" sz="1200" dirty="0" err="1"/>
              <a:t>mesh</a:t>
            </a:r>
            <a:r>
              <a:rPr lang="fr-CH" sz="1200" dirty="0"/>
              <a:t>. </a:t>
            </a:r>
            <a:r>
              <a:rPr lang="fr-CH" sz="1200" dirty="0" err="1"/>
              <a:t>Remove</a:t>
            </a:r>
            <a:r>
              <a:rPr lang="fr-CH" sz="1200" dirty="0"/>
              <a:t> un-</a:t>
            </a:r>
            <a:r>
              <a:rPr lang="fr-CH" sz="1200" dirty="0" err="1"/>
              <a:t>wanted</a:t>
            </a:r>
            <a:r>
              <a:rPr lang="fr-CH" sz="1200" dirty="0"/>
              <a:t> </a:t>
            </a:r>
            <a:r>
              <a:rPr lang="fr-CH" sz="1200" dirty="0" err="1"/>
              <a:t>elements</a:t>
            </a:r>
            <a:r>
              <a:rPr lang="fr-CH" sz="1200" dirty="0"/>
              <a:t> </a:t>
            </a:r>
            <a:r>
              <a:rPr lang="fr-CH" sz="1200" dirty="0" err="1"/>
              <a:t>from</a:t>
            </a:r>
            <a:r>
              <a:rPr lang="fr-CH" sz="1200" dirty="0"/>
              <a:t> the scans, </a:t>
            </a:r>
            <a:r>
              <a:rPr lang="fr-CH" sz="1200" dirty="0" err="1"/>
              <a:t>repair</a:t>
            </a:r>
            <a:r>
              <a:rPr lang="fr-CH" sz="1200" dirty="0"/>
              <a:t> </a:t>
            </a:r>
            <a:r>
              <a:rPr lang="fr-CH" sz="1200" dirty="0" err="1"/>
              <a:t>geometry</a:t>
            </a:r>
            <a:endParaRPr lang="fr-CH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8622440" y="3361990"/>
            <a:ext cx="3468593" cy="1128162"/>
          </a:xfrm>
          <a:prstGeom prst="roundRect">
            <a:avLst>
              <a:gd name="adj" fmla="val 5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732105" y="3528046"/>
            <a:ext cx="324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u="sng" dirty="0"/>
              <a:t>Create </a:t>
            </a:r>
            <a:r>
              <a:rPr lang="en-US" sz="1200" u="sng" dirty="0" err="1"/>
              <a:t>inp</a:t>
            </a:r>
            <a:r>
              <a:rPr lang="en-US" sz="1200" u="sng" dirty="0"/>
              <a:t> file with material properties:</a:t>
            </a:r>
            <a:r>
              <a:rPr lang="en-US" sz="1200" dirty="0"/>
              <a:t> Using the mask, create a 3D volume using triangulation. Map each element’s property to the grey level in the CT. 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04691" y="4918419"/>
            <a:ext cx="812" cy="5415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964464" y="2591083"/>
            <a:ext cx="4536" cy="9171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747000" y="2047733"/>
            <a:ext cx="875440" cy="543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34381" y="2829209"/>
            <a:ext cx="1288059" cy="546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334381" y="3039602"/>
            <a:ext cx="1288059" cy="5464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8603133" y="4765759"/>
            <a:ext cx="3468593" cy="847185"/>
          </a:xfrm>
          <a:prstGeom prst="roundRect">
            <a:avLst>
              <a:gd name="adj" fmla="val 567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260631" y="3254827"/>
            <a:ext cx="1342502" cy="1713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260631" y="3613772"/>
            <a:ext cx="1342502" cy="1713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 rot="5400000">
            <a:off x="1739065" y="2306071"/>
            <a:ext cx="1984141" cy="2121804"/>
          </a:xfrm>
          <a:prstGeom prst="rightArrow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45" name="TextBox 44"/>
          <p:cNvSpPr txBox="1"/>
          <p:nvPr/>
        </p:nvSpPr>
        <p:spPr>
          <a:xfrm>
            <a:off x="8765485" y="4897716"/>
            <a:ext cx="3249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u="sng" dirty="0"/>
              <a:t>Edit model for impact simulation:</a:t>
            </a:r>
            <a:r>
              <a:rPr lang="en-US" sz="1200" dirty="0"/>
              <a:t> open the </a:t>
            </a:r>
            <a:r>
              <a:rPr lang="en-US" sz="1200" dirty="0" err="1"/>
              <a:t>inp</a:t>
            </a:r>
            <a:r>
              <a:rPr lang="en-US" sz="1200" dirty="0"/>
              <a:t> file in </a:t>
            </a:r>
            <a:r>
              <a:rPr lang="en-US" sz="1200" dirty="0" err="1"/>
              <a:t>abaqus</a:t>
            </a:r>
            <a:r>
              <a:rPr lang="en-US" sz="1200" dirty="0"/>
              <a:t> and then run python scripts to set up the simulation.</a:t>
            </a:r>
          </a:p>
        </p:txBody>
      </p:sp>
    </p:spTree>
    <p:extLst>
      <p:ext uri="{BB962C8B-B14F-4D97-AF65-F5344CB8AC3E}">
        <p14:creationId xmlns:p14="http://schemas.microsoft.com/office/powerpoint/2010/main" val="182595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591313" y="2934467"/>
            <a:ext cx="2258903" cy="3666358"/>
          </a:xfrm>
          <a:prstGeom prst="roundRect">
            <a:avLst>
              <a:gd name="adj" fmla="val 432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2010" r="44911" b="64094"/>
          <a:stretch/>
        </p:blipFill>
        <p:spPr>
          <a:xfrm>
            <a:off x="202167" y="398557"/>
            <a:ext cx="1364273" cy="205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66418" y="2017225"/>
            <a:ext cx="2476500" cy="1476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85" y="1143562"/>
            <a:ext cx="569674" cy="6646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1579" y="1808182"/>
            <a:ext cx="222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600" b="1" dirty="0"/>
              <a:t>.</a:t>
            </a:r>
          </a:p>
          <a:p>
            <a:pPr algn="just"/>
            <a:r>
              <a:rPr lang="fr-CH" sz="600" b="1" dirty="0"/>
              <a:t>.</a:t>
            </a:r>
          </a:p>
          <a:p>
            <a:pPr algn="just"/>
            <a:r>
              <a:rPr lang="fr-CH" sz="600" b="1" dirty="0"/>
              <a:t>.</a:t>
            </a:r>
          </a:p>
          <a:p>
            <a:pPr algn="just"/>
            <a:endParaRPr lang="en-GB" sz="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77906" y="3007234"/>
            <a:ext cx="117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solidFill>
                  <a:schemeClr val="accent6">
                    <a:lumMod val="50000"/>
                  </a:schemeClr>
                </a:solidFill>
              </a:rPr>
              <a:t>Python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947586" y="1122894"/>
            <a:ext cx="1894970" cy="980104"/>
          </a:xfrm>
          <a:prstGeom prst="roundRect">
            <a:avLst>
              <a:gd name="adj" fmla="val 48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987395" y="1126853"/>
            <a:ext cx="117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solidFill>
                  <a:schemeClr val="accent6">
                    <a:lumMod val="50000"/>
                  </a:schemeClr>
                </a:solidFill>
              </a:rPr>
              <a:t>Python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5" name="Straight Arrow Connector 34"/>
          <p:cNvCxnSpPr>
            <a:endCxn id="71" idx="1"/>
          </p:cNvCxnSpPr>
          <p:nvPr/>
        </p:nvCxnSpPr>
        <p:spPr>
          <a:xfrm>
            <a:off x="2816440" y="3676606"/>
            <a:ext cx="414548" cy="80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848" y="1494144"/>
            <a:ext cx="1817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u="sng" dirty="0" err="1"/>
              <a:t>Uncompress</a:t>
            </a:r>
            <a:r>
              <a:rPr lang="fr-CH" sz="1200" u="sng" dirty="0"/>
              <a:t> </a:t>
            </a:r>
            <a:r>
              <a:rPr lang="fr-CH" sz="1200" u="sng" dirty="0" err="1"/>
              <a:t>Dicom</a:t>
            </a:r>
            <a:r>
              <a:rPr lang="fr-CH" sz="1200" u="sng" dirty="0"/>
              <a:t> files:</a:t>
            </a:r>
            <a:r>
              <a:rPr lang="fr-CH" sz="1200" dirty="0"/>
              <a:t> </a:t>
            </a:r>
            <a:r>
              <a:rPr lang="fr-CH" sz="900" dirty="0"/>
              <a:t>And </a:t>
            </a:r>
            <a:r>
              <a:rPr lang="fr-CH" sz="900" dirty="0" err="1"/>
              <a:t>reoganize</a:t>
            </a:r>
            <a:r>
              <a:rPr lang="fr-CH" sz="900" dirty="0"/>
              <a:t> </a:t>
            </a:r>
            <a:r>
              <a:rPr lang="fr-CH" sz="900" dirty="0" err="1"/>
              <a:t>them</a:t>
            </a:r>
            <a:r>
              <a:rPr lang="fr-CH" sz="900" dirty="0"/>
              <a:t> </a:t>
            </a:r>
            <a:r>
              <a:rPr lang="fr-CH" sz="900" dirty="0" err="1"/>
              <a:t>according</a:t>
            </a:r>
            <a:r>
              <a:rPr lang="fr-CH" sz="900" dirty="0"/>
              <a:t> to </a:t>
            </a:r>
            <a:r>
              <a:rPr lang="fr-CH" sz="900" dirty="0" err="1"/>
              <a:t>their</a:t>
            </a:r>
            <a:r>
              <a:rPr lang="fr-CH" sz="900" dirty="0"/>
              <a:t> </a:t>
            </a:r>
            <a:r>
              <a:rPr lang="fr-CH" sz="900" dirty="0" err="1"/>
              <a:t>serie</a:t>
            </a:r>
            <a:r>
              <a:rPr lang="fr-CH" sz="900" dirty="0"/>
              <a:t>-description</a:t>
            </a:r>
          </a:p>
          <a:p>
            <a:pPr algn="just"/>
            <a:endParaRPr lang="fr-CH" sz="12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37" y="605461"/>
            <a:ext cx="1524000" cy="523875"/>
          </a:xfrm>
          <a:prstGeom prst="rect">
            <a:avLst/>
          </a:prstGeom>
        </p:spPr>
      </p:pic>
      <p:cxnSp>
        <p:nvCxnSpPr>
          <p:cNvPr id="56" name="Elbow Connector 55"/>
          <p:cNvCxnSpPr/>
          <p:nvPr/>
        </p:nvCxnSpPr>
        <p:spPr>
          <a:xfrm rot="16200000" flipH="1">
            <a:off x="508046" y="1074258"/>
            <a:ext cx="725840" cy="196719"/>
          </a:xfrm>
          <a:prstGeom prst="bentConnector3">
            <a:avLst>
              <a:gd name="adj1" fmla="val 1003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Brace 60"/>
          <p:cNvSpPr/>
          <p:nvPr/>
        </p:nvSpPr>
        <p:spPr>
          <a:xfrm>
            <a:off x="1501958" y="1122893"/>
            <a:ext cx="150936" cy="980104"/>
          </a:xfrm>
          <a:prstGeom prst="rightBrace">
            <a:avLst>
              <a:gd name="adj1" fmla="val 25550"/>
              <a:gd name="adj2" fmla="val 3394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/>
          <a:srcRect t="22010" r="44911" b="64094"/>
          <a:stretch/>
        </p:blipFill>
        <p:spPr>
          <a:xfrm>
            <a:off x="3935447" y="736576"/>
            <a:ext cx="1364273" cy="20515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704368" y="2306828"/>
            <a:ext cx="217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700" b="1" dirty="0"/>
              <a:t>.</a:t>
            </a:r>
          </a:p>
          <a:p>
            <a:pPr algn="just"/>
            <a:r>
              <a:rPr lang="fr-CH" sz="700" b="1" dirty="0"/>
              <a:t>.</a:t>
            </a:r>
          </a:p>
          <a:p>
            <a:pPr algn="just"/>
            <a:r>
              <a:rPr lang="fr-CH" sz="700" b="1" dirty="0"/>
              <a:t>.</a:t>
            </a:r>
          </a:p>
          <a:p>
            <a:pPr algn="just"/>
            <a:endParaRPr lang="en-GB" sz="700" b="1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621" y="943121"/>
            <a:ext cx="1524000" cy="523875"/>
          </a:xfrm>
          <a:prstGeom prst="rect">
            <a:avLst/>
          </a:prstGeom>
        </p:spPr>
      </p:pic>
      <p:cxnSp>
        <p:nvCxnSpPr>
          <p:cNvPr id="67" name="Elbow Connector 66"/>
          <p:cNvCxnSpPr/>
          <p:nvPr/>
        </p:nvCxnSpPr>
        <p:spPr>
          <a:xfrm rot="16200000" flipH="1">
            <a:off x="4208769" y="1663101"/>
            <a:ext cx="725840" cy="196719"/>
          </a:xfrm>
          <a:prstGeom prst="bentConnector3">
            <a:avLst>
              <a:gd name="adj1" fmla="val 1003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635" y="1597072"/>
            <a:ext cx="1017748" cy="810748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3784498" y="1776994"/>
            <a:ext cx="634557" cy="3260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4270" y="605942"/>
            <a:ext cx="1831" cy="434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140424" y="964140"/>
            <a:ext cx="1831" cy="4344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869921" y="1943055"/>
            <a:ext cx="351616" cy="1312066"/>
          </a:xfrm>
          <a:prstGeom prst="rect">
            <a:avLst/>
          </a:prstGeom>
        </p:spPr>
      </p:pic>
      <p:cxnSp>
        <p:nvCxnSpPr>
          <p:cNvPr id="63" name="Straight Arrow Connector 62"/>
          <p:cNvCxnSpPr/>
          <p:nvPr/>
        </p:nvCxnSpPr>
        <p:spPr>
          <a:xfrm flipH="1">
            <a:off x="1768924" y="2679095"/>
            <a:ext cx="456" cy="673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7"/>
          <a:srcRect b="65672"/>
          <a:stretch/>
        </p:blipFill>
        <p:spPr>
          <a:xfrm>
            <a:off x="3230988" y="3565327"/>
            <a:ext cx="1533525" cy="23869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77906" y="3324945"/>
            <a:ext cx="21305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u="sng" dirty="0"/>
              <a:t>021 – Saving as MHD:</a:t>
            </a:r>
            <a:r>
              <a:rPr lang="en-US" sz="1000" dirty="0"/>
              <a:t> convert all these </a:t>
            </a:r>
            <a:r>
              <a:rPr lang="en-US" sz="1000" dirty="0" err="1"/>
              <a:t>dicom</a:t>
            </a:r>
            <a:r>
              <a:rPr lang="en-US" sz="1000" dirty="0"/>
              <a:t> file into one pair of RAW and DHM file. </a:t>
            </a:r>
            <a:r>
              <a:rPr lang="en-US" sz="800" dirty="0"/>
              <a:t>Note that there are two set </a:t>
            </a:r>
            <a:r>
              <a:rPr lang="en-US" sz="800" dirty="0" err="1"/>
              <a:t>bcse</a:t>
            </a:r>
            <a:r>
              <a:rPr lang="en-US" sz="800" dirty="0"/>
              <a:t> each skull was scanned using 2 sets of parameters. For the rest of this workflow, we will only present one set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76040" y="4520134"/>
            <a:ext cx="21305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u="sng" dirty="0"/>
              <a:t>022 – ROI selection:</a:t>
            </a:r>
            <a:r>
              <a:rPr lang="en-US" sz="1000" dirty="0"/>
              <a:t> crop the volume into a ROI. Save the cropped region into another pair of RAW and DHM file. Do the same with the mineralization scale.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7"/>
          <a:srcRect t="32192" b="36301"/>
          <a:stretch/>
        </p:blipFill>
        <p:spPr>
          <a:xfrm>
            <a:off x="3230988" y="4764539"/>
            <a:ext cx="1533525" cy="219075"/>
          </a:xfrm>
          <a:prstGeom prst="rect">
            <a:avLst/>
          </a:prstGeom>
        </p:spPr>
      </p:pic>
      <p:cxnSp>
        <p:nvCxnSpPr>
          <p:cNvPr id="81" name="Straight Arrow Connector 80"/>
          <p:cNvCxnSpPr/>
          <p:nvPr/>
        </p:nvCxnSpPr>
        <p:spPr>
          <a:xfrm>
            <a:off x="1256393" y="4361351"/>
            <a:ext cx="2517" cy="1834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V="1">
            <a:off x="1256394" y="4228732"/>
            <a:ext cx="2729036" cy="147915"/>
          </a:xfrm>
          <a:prstGeom prst="bentConnector3">
            <a:avLst>
              <a:gd name="adj1" fmla="val 43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779042" y="4839595"/>
            <a:ext cx="451945" cy="2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76039" y="5502934"/>
            <a:ext cx="21305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u="sng" dirty="0"/>
              <a:t>023 – filtering:</a:t>
            </a:r>
            <a:r>
              <a:rPr lang="en-US" sz="1000" dirty="0"/>
              <a:t> apply desired image filters onto the cropped region. Save the filtered images into another pair of RAW and DHM file. Do the same with the mineralization scale.</a:t>
            </a:r>
          </a:p>
          <a:p>
            <a:pPr algn="just"/>
            <a:endParaRPr lang="en-US" sz="1000" dirty="0"/>
          </a:p>
        </p:txBody>
      </p:sp>
      <p:cxnSp>
        <p:nvCxnSpPr>
          <p:cNvPr id="85" name="Elbow Connector 84"/>
          <p:cNvCxnSpPr/>
          <p:nvPr/>
        </p:nvCxnSpPr>
        <p:spPr>
          <a:xfrm rot="10800000" flipV="1">
            <a:off x="1330843" y="5296298"/>
            <a:ext cx="2679025" cy="105183"/>
          </a:xfrm>
          <a:prstGeom prst="bentConnector3">
            <a:avLst>
              <a:gd name="adj1" fmla="val -30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330842" y="5401482"/>
            <a:ext cx="2517" cy="118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7"/>
          <a:srcRect t="63502" b="3621"/>
          <a:stretch/>
        </p:blipFill>
        <p:spPr>
          <a:xfrm>
            <a:off x="3212769" y="5829833"/>
            <a:ext cx="1533525" cy="228600"/>
          </a:xfrm>
          <a:prstGeom prst="rect">
            <a:avLst/>
          </a:prstGeom>
        </p:spPr>
      </p:pic>
      <p:cxnSp>
        <p:nvCxnSpPr>
          <p:cNvPr id="92" name="Straight Arrow Connector 91"/>
          <p:cNvCxnSpPr/>
          <p:nvPr/>
        </p:nvCxnSpPr>
        <p:spPr>
          <a:xfrm>
            <a:off x="2760824" y="5934988"/>
            <a:ext cx="451945" cy="2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263796" y="3552905"/>
            <a:ext cx="0" cy="25055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/>
          <p:nvPr/>
        </p:nvCxnSpPr>
        <p:spPr>
          <a:xfrm rot="16200000" flipH="1">
            <a:off x="3558929" y="3829566"/>
            <a:ext cx="246764" cy="177508"/>
          </a:xfrm>
          <a:prstGeom prst="bentConnector3">
            <a:avLst>
              <a:gd name="adj1" fmla="val 10018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/>
          <p:nvPr/>
        </p:nvCxnSpPr>
        <p:spPr>
          <a:xfrm rot="16200000" flipH="1">
            <a:off x="3580233" y="5040015"/>
            <a:ext cx="246764" cy="177508"/>
          </a:xfrm>
          <a:prstGeom prst="bentConnector3">
            <a:avLst>
              <a:gd name="adj1" fmla="val 10018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/>
          <p:nvPr/>
        </p:nvCxnSpPr>
        <p:spPr>
          <a:xfrm rot="16200000" flipH="1">
            <a:off x="3562567" y="6085354"/>
            <a:ext cx="246764" cy="177508"/>
          </a:xfrm>
          <a:prstGeom prst="bentConnector3">
            <a:avLst>
              <a:gd name="adj1" fmla="val 10018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 flipV="1">
            <a:off x="1768924" y="2664862"/>
            <a:ext cx="3584838" cy="212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8"/>
          <a:srcRect t="7237" r="35462" b="62344"/>
          <a:stretch/>
        </p:blipFill>
        <p:spPr>
          <a:xfrm>
            <a:off x="3794135" y="3926323"/>
            <a:ext cx="497323" cy="22502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9"/>
          <a:srcRect t="23610" b="57510"/>
          <a:stretch/>
        </p:blipFill>
        <p:spPr>
          <a:xfrm>
            <a:off x="3106244" y="3301310"/>
            <a:ext cx="1600200" cy="203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0"/>
          <a:srcRect b="14499"/>
          <a:stretch/>
        </p:blipFill>
        <p:spPr>
          <a:xfrm>
            <a:off x="3768041" y="3788461"/>
            <a:ext cx="882469" cy="5200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1"/>
          <a:srcRect b="8824"/>
          <a:stretch/>
        </p:blipFill>
        <p:spPr>
          <a:xfrm>
            <a:off x="3824187" y="4947644"/>
            <a:ext cx="594868" cy="4111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6671" y="6025338"/>
            <a:ext cx="1016564" cy="5061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83020" y="3493600"/>
            <a:ext cx="3245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dirty="0" err="1"/>
              <a:t>Starting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step</a:t>
            </a:r>
            <a:r>
              <a:rPr lang="fr-CH" dirty="0"/>
              <a:t> 022, </a:t>
            </a:r>
            <a:r>
              <a:rPr lang="fr-CH" dirty="0" err="1"/>
              <a:t>each</a:t>
            </a:r>
            <a:r>
              <a:rPr lang="fr-CH" dirty="0"/>
              <a:t> manipulation </a:t>
            </a:r>
            <a:r>
              <a:rPr lang="fr-CH" dirty="0" err="1"/>
              <a:t>done</a:t>
            </a:r>
            <a:r>
              <a:rPr lang="fr-CH" dirty="0"/>
              <a:t> on an image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specific</a:t>
            </a:r>
            <a:r>
              <a:rPr lang="fr-CH" dirty="0"/>
              <a:t> to </a:t>
            </a:r>
            <a:r>
              <a:rPr lang="fr-CH" dirty="0" err="1"/>
              <a:t>every</a:t>
            </a:r>
            <a:r>
              <a:rPr lang="fr-CH" dirty="0"/>
              <a:t> </a:t>
            </a:r>
            <a:r>
              <a:rPr lang="fr-CH" dirty="0" err="1"/>
              <a:t>skull</a:t>
            </a:r>
            <a:r>
              <a:rPr lang="fr-CH" dirty="0"/>
              <a:t>. </a:t>
            </a:r>
            <a:r>
              <a:rPr lang="fr-CH" dirty="0" err="1"/>
              <a:t>Thus</a:t>
            </a:r>
            <a:r>
              <a:rPr lang="fr-CH" dirty="0"/>
              <a:t>, to </a:t>
            </a:r>
            <a:r>
              <a:rPr lang="fr-CH" dirty="0" err="1"/>
              <a:t>ensure</a:t>
            </a:r>
            <a:r>
              <a:rPr lang="fr-CH" dirty="0"/>
              <a:t> </a:t>
            </a:r>
            <a:r>
              <a:rPr lang="fr-CH" dirty="0" err="1"/>
              <a:t>reproducibility</a:t>
            </a:r>
            <a:r>
              <a:rPr lang="fr-CH" dirty="0"/>
              <a:t>, scripts </a:t>
            </a:r>
            <a:r>
              <a:rPr lang="fr-CH" dirty="0" err="1"/>
              <a:t>used</a:t>
            </a:r>
            <a:r>
              <a:rPr lang="fr-CH" dirty="0"/>
              <a:t> to do </a:t>
            </a:r>
            <a:r>
              <a:rPr lang="fr-CH" dirty="0" err="1"/>
              <a:t>these</a:t>
            </a:r>
            <a:r>
              <a:rPr lang="fr-CH" dirty="0"/>
              <a:t> manipulation are </a:t>
            </a:r>
            <a:r>
              <a:rPr lang="fr-CH" dirty="0" err="1"/>
              <a:t>saved</a:t>
            </a:r>
            <a:r>
              <a:rPr lang="fr-CH" dirty="0"/>
              <a:t> at </a:t>
            </a:r>
            <a:r>
              <a:rPr lang="fr-CH" dirty="0" err="1"/>
              <a:t>each</a:t>
            </a:r>
            <a:r>
              <a:rPr lang="fr-CH" dirty="0"/>
              <a:t> </a:t>
            </a:r>
            <a:r>
              <a:rPr lang="fr-CH" dirty="0" err="1"/>
              <a:t>step</a:t>
            </a:r>
            <a:r>
              <a:rPr lang="fr-CH" dirty="0"/>
              <a:t>,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their</a:t>
            </a:r>
            <a:r>
              <a:rPr lang="fr-CH" dirty="0"/>
              <a:t> values.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94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66418" y="2017225"/>
            <a:ext cx="2476500" cy="1476375"/>
          </a:xfrm>
          <a:prstGeom prst="rect">
            <a:avLst/>
          </a:prstGeom>
        </p:spPr>
      </p:pic>
      <p:sp>
        <p:nvSpPr>
          <p:cNvPr id="115" name="Rounded Rectangle 114"/>
          <p:cNvSpPr/>
          <p:nvPr/>
        </p:nvSpPr>
        <p:spPr>
          <a:xfrm>
            <a:off x="1945688" y="415282"/>
            <a:ext cx="1824689" cy="2754538"/>
          </a:xfrm>
          <a:prstGeom prst="roundRect">
            <a:avLst>
              <a:gd name="adj" fmla="val 48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/>
          <p:cNvSpPr txBox="1"/>
          <p:nvPr/>
        </p:nvSpPr>
        <p:spPr>
          <a:xfrm>
            <a:off x="1903647" y="419630"/>
            <a:ext cx="8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solidFill>
                  <a:schemeClr val="accent6">
                    <a:lumMod val="50000"/>
                  </a:schemeClr>
                </a:solidFill>
              </a:rPr>
              <a:t>Python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928246" y="1929538"/>
            <a:ext cx="1856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u="sng" dirty="0" err="1"/>
              <a:t>Map</a:t>
            </a:r>
            <a:r>
              <a:rPr lang="fr-CH" sz="1200" u="sng" dirty="0"/>
              <a:t> </a:t>
            </a:r>
            <a:r>
              <a:rPr lang="fr-CH" sz="1200" u="sng" dirty="0" err="1"/>
              <a:t>whole</a:t>
            </a:r>
            <a:r>
              <a:rPr lang="fr-CH" sz="1200" u="sng" dirty="0"/>
              <a:t> </a:t>
            </a:r>
            <a:r>
              <a:rPr lang="fr-CH" sz="1200" u="sng" dirty="0" err="1"/>
              <a:t>meshing</a:t>
            </a:r>
            <a:r>
              <a:rPr lang="fr-CH" sz="1200" u="sng" dirty="0"/>
              <a:t> </a:t>
            </a:r>
            <a:r>
              <a:rPr lang="fr-CH" sz="1200" u="sng" dirty="0" err="1"/>
              <a:t>region</a:t>
            </a:r>
            <a:r>
              <a:rPr lang="fr-CH" sz="1200" u="sng" dirty="0"/>
              <a:t>: </a:t>
            </a:r>
            <a:r>
              <a:rPr lang="fr-CH" sz="1200" dirty="0"/>
              <a:t>Use python to </a:t>
            </a:r>
            <a:r>
              <a:rPr lang="fr-CH" sz="1200" dirty="0" err="1"/>
              <a:t>create</a:t>
            </a:r>
            <a:r>
              <a:rPr lang="fr-CH" sz="1200" dirty="0"/>
              <a:t> a black and white </a:t>
            </a:r>
            <a:r>
              <a:rPr lang="fr-CH" sz="1200" dirty="0" err="1"/>
              <a:t>map</a:t>
            </a:r>
            <a:r>
              <a:rPr lang="fr-CH" sz="1200" dirty="0"/>
              <a:t> of the </a:t>
            </a:r>
            <a:r>
              <a:rPr lang="fr-CH" sz="1200" dirty="0" err="1"/>
              <a:t>whole</a:t>
            </a:r>
            <a:r>
              <a:rPr lang="fr-CH" sz="1200" dirty="0"/>
              <a:t> </a:t>
            </a:r>
            <a:r>
              <a:rPr lang="fr-CH" sz="1200" dirty="0" err="1"/>
              <a:t>region</a:t>
            </a:r>
            <a:r>
              <a:rPr lang="fr-CH" sz="1200" dirty="0"/>
              <a:t> of the </a:t>
            </a:r>
            <a:r>
              <a:rPr lang="fr-CH" sz="1200" dirty="0" err="1"/>
              <a:t>skull</a:t>
            </a:r>
            <a:r>
              <a:rPr lang="fr-CH" sz="1200" dirty="0"/>
              <a:t> </a:t>
            </a:r>
            <a:r>
              <a:rPr lang="fr-CH" sz="1200" dirty="0" err="1"/>
              <a:t>that</a:t>
            </a:r>
            <a:r>
              <a:rPr lang="fr-CH" sz="1200" dirty="0"/>
              <a:t> </a:t>
            </a:r>
            <a:r>
              <a:rPr lang="fr-CH" sz="1200" dirty="0" err="1"/>
              <a:t>needs</a:t>
            </a:r>
            <a:r>
              <a:rPr lang="fr-CH" sz="1200" dirty="0"/>
              <a:t> to </a:t>
            </a:r>
            <a:r>
              <a:rPr lang="fr-CH" sz="1200" dirty="0" err="1"/>
              <a:t>be</a:t>
            </a:r>
            <a:r>
              <a:rPr lang="fr-CH" sz="1200" dirty="0"/>
              <a:t> </a:t>
            </a:r>
            <a:r>
              <a:rPr lang="fr-CH" sz="1200" dirty="0" err="1"/>
              <a:t>mesh</a:t>
            </a:r>
            <a:r>
              <a:rPr lang="fr-CH" sz="1200" dirty="0"/>
              <a:t> (</a:t>
            </a:r>
            <a:r>
              <a:rPr lang="fr-CH" sz="1200" dirty="0" err="1"/>
              <a:t>bone</a:t>
            </a:r>
            <a:r>
              <a:rPr lang="fr-CH" sz="1200" dirty="0"/>
              <a:t> + </a:t>
            </a:r>
            <a:r>
              <a:rPr lang="fr-CH" sz="1200" dirty="0" err="1"/>
              <a:t>keratine</a:t>
            </a:r>
            <a:r>
              <a:rPr lang="fr-CH" sz="1200" dirty="0"/>
              <a:t>)</a:t>
            </a:r>
            <a:endParaRPr lang="fr-CH" sz="900" dirty="0"/>
          </a:p>
          <a:p>
            <a:pPr algn="just"/>
            <a:endParaRPr lang="fr-CH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920099" y="759533"/>
            <a:ext cx="1844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u="sng" dirty="0" err="1"/>
              <a:t>Map</a:t>
            </a:r>
            <a:r>
              <a:rPr lang="fr-CH" sz="1200" u="sng" dirty="0"/>
              <a:t> </a:t>
            </a:r>
            <a:r>
              <a:rPr lang="fr-CH" sz="1200" u="sng" dirty="0" err="1"/>
              <a:t>keratine</a:t>
            </a:r>
            <a:r>
              <a:rPr lang="fr-CH" sz="1200" u="sng" dirty="0"/>
              <a:t> </a:t>
            </a:r>
            <a:r>
              <a:rPr lang="fr-CH" sz="1200" u="sng" dirty="0" err="1"/>
              <a:t>region</a:t>
            </a:r>
            <a:r>
              <a:rPr lang="fr-CH" sz="1200" u="sng" dirty="0"/>
              <a:t>: </a:t>
            </a:r>
            <a:r>
              <a:rPr lang="fr-CH" sz="1200" dirty="0"/>
              <a:t>Use python to </a:t>
            </a:r>
            <a:r>
              <a:rPr lang="fr-CH" sz="1200" dirty="0" err="1"/>
              <a:t>create</a:t>
            </a:r>
            <a:r>
              <a:rPr lang="fr-CH" sz="1200" dirty="0"/>
              <a:t> a black and white </a:t>
            </a:r>
            <a:r>
              <a:rPr lang="fr-CH" sz="1200" dirty="0" err="1"/>
              <a:t>map</a:t>
            </a:r>
            <a:r>
              <a:rPr lang="fr-CH" sz="1200" dirty="0"/>
              <a:t> of the </a:t>
            </a:r>
            <a:r>
              <a:rPr lang="fr-CH" sz="1200" dirty="0" err="1"/>
              <a:t>keratine</a:t>
            </a:r>
            <a:r>
              <a:rPr lang="fr-CH" sz="1200" dirty="0"/>
              <a:t> in the </a:t>
            </a:r>
            <a:r>
              <a:rPr lang="fr-CH" sz="1200" dirty="0" err="1"/>
              <a:t>horns</a:t>
            </a:r>
            <a:r>
              <a:rPr lang="fr-CH" sz="1200" dirty="0"/>
              <a:t> </a:t>
            </a:r>
            <a:r>
              <a:rPr lang="fr-CH" sz="1200" dirty="0" err="1"/>
              <a:t>that</a:t>
            </a:r>
            <a:r>
              <a:rPr lang="fr-CH" sz="1200" dirty="0"/>
              <a:t> </a:t>
            </a:r>
            <a:r>
              <a:rPr lang="fr-CH" sz="1200" dirty="0" err="1"/>
              <a:t>needs</a:t>
            </a:r>
            <a:r>
              <a:rPr lang="fr-CH" sz="1200" dirty="0"/>
              <a:t> to </a:t>
            </a:r>
            <a:r>
              <a:rPr lang="fr-CH" sz="1200" dirty="0" err="1"/>
              <a:t>be</a:t>
            </a:r>
            <a:r>
              <a:rPr lang="fr-CH" sz="1200" dirty="0"/>
              <a:t> </a:t>
            </a:r>
            <a:r>
              <a:rPr lang="fr-CH" sz="1200" dirty="0" err="1"/>
              <a:t>meshed</a:t>
            </a:r>
            <a:r>
              <a:rPr lang="fr-CH" sz="1200" dirty="0"/>
              <a:t>.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6272314" y="2646996"/>
            <a:ext cx="1894970" cy="1987220"/>
          </a:xfrm>
          <a:prstGeom prst="roundRect">
            <a:avLst>
              <a:gd name="adj" fmla="val 48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/>
          <p:cNvSpPr txBox="1"/>
          <p:nvPr/>
        </p:nvSpPr>
        <p:spPr>
          <a:xfrm>
            <a:off x="6230273" y="2651344"/>
            <a:ext cx="117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solidFill>
                  <a:schemeClr val="accent6">
                    <a:lumMod val="50000"/>
                  </a:schemeClr>
                </a:solidFill>
              </a:rPr>
              <a:t>Python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265621" y="3025956"/>
            <a:ext cx="1817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u="sng" dirty="0" err="1"/>
              <a:t>Map</a:t>
            </a:r>
            <a:r>
              <a:rPr lang="fr-CH" sz="1200" u="sng" dirty="0"/>
              <a:t> </a:t>
            </a:r>
            <a:r>
              <a:rPr lang="fr-CH" sz="1200" u="sng" dirty="0" err="1"/>
              <a:t>bone</a:t>
            </a:r>
            <a:r>
              <a:rPr lang="fr-CH" sz="1200" u="sng" dirty="0"/>
              <a:t> </a:t>
            </a:r>
            <a:r>
              <a:rPr lang="fr-CH" sz="1200" u="sng" dirty="0" err="1"/>
              <a:t>region</a:t>
            </a:r>
            <a:r>
              <a:rPr lang="fr-CH" sz="1200" u="sng" dirty="0"/>
              <a:t>:</a:t>
            </a:r>
            <a:r>
              <a:rPr lang="fr-CH" sz="1200" dirty="0"/>
              <a:t> </a:t>
            </a:r>
            <a:r>
              <a:rPr lang="fr-CH" sz="1200" dirty="0" err="1"/>
              <a:t>substract</a:t>
            </a:r>
            <a:r>
              <a:rPr lang="fr-CH" sz="1200" dirty="0"/>
              <a:t> the </a:t>
            </a:r>
            <a:r>
              <a:rPr lang="fr-CH" sz="1200" dirty="0" err="1"/>
              <a:t>keratine</a:t>
            </a:r>
            <a:r>
              <a:rPr lang="fr-CH" sz="1200" dirty="0"/>
              <a:t> </a:t>
            </a:r>
            <a:r>
              <a:rPr lang="fr-CH" sz="1200" dirty="0" err="1"/>
              <a:t>map</a:t>
            </a:r>
            <a:r>
              <a:rPr lang="fr-CH" sz="1200" dirty="0"/>
              <a:t> the </a:t>
            </a:r>
            <a:r>
              <a:rPr lang="fr-CH" sz="1200" dirty="0" err="1"/>
              <a:t>the</a:t>
            </a:r>
            <a:r>
              <a:rPr lang="fr-CH" sz="1200" dirty="0"/>
              <a:t> </a:t>
            </a:r>
            <a:r>
              <a:rPr lang="fr-CH" sz="1200" dirty="0" err="1"/>
              <a:t>whole</a:t>
            </a:r>
            <a:r>
              <a:rPr lang="fr-CH" sz="1200" dirty="0"/>
              <a:t> </a:t>
            </a:r>
            <a:r>
              <a:rPr lang="fr-CH" sz="1200" dirty="0" err="1"/>
              <a:t>mesh</a:t>
            </a:r>
            <a:r>
              <a:rPr lang="fr-CH" sz="1200" dirty="0"/>
              <a:t> </a:t>
            </a:r>
            <a:r>
              <a:rPr lang="fr-CH" sz="1200" dirty="0" err="1"/>
              <a:t>map</a:t>
            </a:r>
            <a:r>
              <a:rPr lang="fr-CH" sz="1200" dirty="0"/>
              <a:t> the </a:t>
            </a:r>
            <a:r>
              <a:rPr lang="fr-CH" sz="1200" dirty="0" err="1"/>
              <a:t>get</a:t>
            </a:r>
            <a:r>
              <a:rPr lang="fr-CH" sz="1200" dirty="0"/>
              <a:t> the </a:t>
            </a:r>
            <a:r>
              <a:rPr lang="fr-CH" sz="1200" dirty="0" err="1"/>
              <a:t>map</a:t>
            </a:r>
            <a:r>
              <a:rPr lang="fr-CH" sz="1200" dirty="0"/>
              <a:t> of </a:t>
            </a:r>
            <a:r>
              <a:rPr lang="fr-CH" sz="1200" dirty="0" err="1"/>
              <a:t>only</a:t>
            </a:r>
            <a:r>
              <a:rPr lang="fr-CH" sz="1200" dirty="0"/>
              <a:t> the </a:t>
            </a:r>
            <a:r>
              <a:rPr lang="fr-CH" sz="1200" dirty="0" err="1"/>
              <a:t>bones</a:t>
            </a:r>
            <a:r>
              <a:rPr lang="fr-CH" sz="1200" dirty="0"/>
              <a:t>!</a:t>
            </a:r>
            <a:endParaRPr lang="fr-CH" sz="900" dirty="0"/>
          </a:p>
          <a:p>
            <a:pPr algn="just"/>
            <a:endParaRPr lang="fr-CH" sz="1200" dirty="0"/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 rotWithShape="1">
          <a:blip r:embed="rId3"/>
          <a:srcRect t="30215" b="49609"/>
          <a:stretch/>
        </p:blipFill>
        <p:spPr>
          <a:xfrm>
            <a:off x="4086417" y="1461741"/>
            <a:ext cx="1819275" cy="219076"/>
          </a:xfrm>
          <a:prstGeom prst="rect">
            <a:avLst/>
          </a:prstGeom>
        </p:spPr>
      </p:pic>
      <p:cxnSp>
        <p:nvCxnSpPr>
          <p:cNvPr id="155" name="Straight Connector 154"/>
          <p:cNvCxnSpPr/>
          <p:nvPr/>
        </p:nvCxnSpPr>
        <p:spPr>
          <a:xfrm>
            <a:off x="4162685" y="1366125"/>
            <a:ext cx="1304" cy="22037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56"/>
          <p:cNvPicPr>
            <a:picLocks noChangeAspect="1"/>
          </p:cNvPicPr>
          <p:nvPr/>
        </p:nvPicPr>
        <p:blipFill rotWithShape="1">
          <a:blip r:embed="rId3"/>
          <a:srcRect l="6041" t="52519" b="32568"/>
          <a:stretch/>
        </p:blipFill>
        <p:spPr>
          <a:xfrm>
            <a:off x="4228539" y="3084970"/>
            <a:ext cx="1709375" cy="161925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 rotWithShape="1">
          <a:blip r:embed="rId3"/>
          <a:srcRect l="6041" t="66856" b="12968"/>
          <a:stretch/>
        </p:blipFill>
        <p:spPr>
          <a:xfrm>
            <a:off x="4228539" y="3283140"/>
            <a:ext cx="1709375" cy="219075"/>
          </a:xfrm>
          <a:prstGeom prst="rect">
            <a:avLst/>
          </a:prstGeom>
        </p:spPr>
      </p:pic>
      <p:cxnSp>
        <p:nvCxnSpPr>
          <p:cNvPr id="161" name="Straight Connector 160"/>
          <p:cNvCxnSpPr/>
          <p:nvPr/>
        </p:nvCxnSpPr>
        <p:spPr>
          <a:xfrm>
            <a:off x="4317371" y="1679553"/>
            <a:ext cx="7983" cy="13344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Picture 161"/>
          <p:cNvPicPr>
            <a:picLocks noChangeAspect="1"/>
          </p:cNvPicPr>
          <p:nvPr/>
        </p:nvPicPr>
        <p:blipFill rotWithShape="1">
          <a:blip r:embed="rId4"/>
          <a:srcRect t="41466" b="38623"/>
          <a:stretch/>
        </p:blipFill>
        <p:spPr>
          <a:xfrm>
            <a:off x="4010160" y="1151299"/>
            <a:ext cx="1600200" cy="214313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898" y="2673601"/>
            <a:ext cx="1105981" cy="268117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8262" y="1688518"/>
            <a:ext cx="573608" cy="227756"/>
          </a:xfrm>
          <a:prstGeom prst="rect">
            <a:avLst/>
          </a:prstGeom>
        </p:spPr>
      </p:pic>
      <p:cxnSp>
        <p:nvCxnSpPr>
          <p:cNvPr id="165" name="Straight Connector 164"/>
          <p:cNvCxnSpPr/>
          <p:nvPr/>
        </p:nvCxnSpPr>
        <p:spPr>
          <a:xfrm>
            <a:off x="4476387" y="1963319"/>
            <a:ext cx="1227" cy="6014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2823" y="1971262"/>
            <a:ext cx="1325009" cy="545953"/>
          </a:xfrm>
          <a:prstGeom prst="rect">
            <a:avLst/>
          </a:prstGeom>
        </p:spPr>
      </p:pic>
      <p:cxnSp>
        <p:nvCxnSpPr>
          <p:cNvPr id="167" name="Straight Connector 166"/>
          <p:cNvCxnSpPr/>
          <p:nvPr/>
        </p:nvCxnSpPr>
        <p:spPr>
          <a:xfrm flipV="1">
            <a:off x="3811836" y="1480644"/>
            <a:ext cx="173970" cy="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3830549" y="2505534"/>
            <a:ext cx="173970" cy="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975170" y="2088548"/>
            <a:ext cx="546632" cy="14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3995347" y="2373421"/>
            <a:ext cx="536966" cy="40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4003745" y="2373421"/>
            <a:ext cx="175" cy="138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3977551" y="1472748"/>
            <a:ext cx="1166" cy="630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7" name="Picture 2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9496" y="3967583"/>
            <a:ext cx="965470" cy="615207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 rotWithShape="1">
          <a:blip r:embed="rId3"/>
          <a:srcRect t="30215" b="49609"/>
          <a:stretch/>
        </p:blipFill>
        <p:spPr>
          <a:xfrm>
            <a:off x="8322614" y="3466005"/>
            <a:ext cx="1819275" cy="219076"/>
          </a:xfrm>
          <a:prstGeom prst="rect">
            <a:avLst/>
          </a:prstGeom>
        </p:spPr>
      </p:pic>
      <p:cxnSp>
        <p:nvCxnSpPr>
          <p:cNvPr id="176" name="Straight Connector 175"/>
          <p:cNvCxnSpPr/>
          <p:nvPr/>
        </p:nvCxnSpPr>
        <p:spPr>
          <a:xfrm>
            <a:off x="8398882" y="3370389"/>
            <a:ext cx="1304" cy="22037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176"/>
          <p:cNvPicPr>
            <a:picLocks noChangeAspect="1"/>
          </p:cNvPicPr>
          <p:nvPr/>
        </p:nvPicPr>
        <p:blipFill rotWithShape="1">
          <a:blip r:embed="rId3"/>
          <a:srcRect l="6041" t="52519" b="32568"/>
          <a:stretch/>
        </p:blipFill>
        <p:spPr>
          <a:xfrm>
            <a:off x="8464736" y="5089234"/>
            <a:ext cx="1709375" cy="16192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 rotWithShape="1">
          <a:blip r:embed="rId3"/>
          <a:srcRect l="6041" t="66856" b="12968"/>
          <a:stretch/>
        </p:blipFill>
        <p:spPr>
          <a:xfrm>
            <a:off x="8464736" y="5287404"/>
            <a:ext cx="1709375" cy="219075"/>
          </a:xfrm>
          <a:prstGeom prst="rect">
            <a:avLst/>
          </a:prstGeom>
        </p:spPr>
      </p:pic>
      <p:cxnSp>
        <p:nvCxnSpPr>
          <p:cNvPr id="181" name="Straight Connector 180"/>
          <p:cNvCxnSpPr/>
          <p:nvPr/>
        </p:nvCxnSpPr>
        <p:spPr>
          <a:xfrm>
            <a:off x="8553568" y="3683817"/>
            <a:ext cx="7983" cy="13344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1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095" y="4677865"/>
            <a:ext cx="1105981" cy="268117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4459" y="3692782"/>
            <a:ext cx="573608" cy="227756"/>
          </a:xfrm>
          <a:prstGeom prst="rect">
            <a:avLst/>
          </a:prstGeom>
        </p:spPr>
      </p:pic>
      <p:cxnSp>
        <p:nvCxnSpPr>
          <p:cNvPr id="184" name="Straight Connector 183"/>
          <p:cNvCxnSpPr/>
          <p:nvPr/>
        </p:nvCxnSpPr>
        <p:spPr>
          <a:xfrm>
            <a:off x="8712584" y="3967583"/>
            <a:ext cx="1227" cy="6014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Picture 185"/>
          <p:cNvPicPr>
            <a:picLocks noChangeAspect="1"/>
          </p:cNvPicPr>
          <p:nvPr/>
        </p:nvPicPr>
        <p:blipFill rotWithShape="1">
          <a:blip r:embed="rId4"/>
          <a:srcRect t="41466" b="38623"/>
          <a:stretch/>
        </p:blipFill>
        <p:spPr>
          <a:xfrm>
            <a:off x="8209325" y="3113306"/>
            <a:ext cx="1600200" cy="214313"/>
          </a:xfrm>
          <a:prstGeom prst="rect">
            <a:avLst/>
          </a:prstGeom>
        </p:spPr>
      </p:pic>
      <p:cxnSp>
        <p:nvCxnSpPr>
          <p:cNvPr id="187" name="Straight Arrow Connector 186"/>
          <p:cNvCxnSpPr/>
          <p:nvPr/>
        </p:nvCxnSpPr>
        <p:spPr>
          <a:xfrm>
            <a:off x="5988959" y="3218975"/>
            <a:ext cx="283355" cy="14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>
            <a:off x="5842177" y="1988701"/>
            <a:ext cx="169" cy="546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8144166" y="4094146"/>
            <a:ext cx="638509" cy="43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6" name="Picture 2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92800" y="4094146"/>
            <a:ext cx="3064512" cy="2553760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6392" y="3202656"/>
            <a:ext cx="1850795" cy="1552544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63803" y="1841076"/>
            <a:ext cx="3322507" cy="1797153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27656" y="4852834"/>
            <a:ext cx="1857414" cy="155466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8000" y="957883"/>
            <a:ext cx="2891476" cy="160230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14"/>
          <a:srcRect t="63502" b="3621"/>
          <a:stretch/>
        </p:blipFill>
        <p:spPr>
          <a:xfrm>
            <a:off x="2614" y="199581"/>
            <a:ext cx="1533525" cy="2286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3521" y="427468"/>
            <a:ext cx="1470606" cy="732174"/>
          </a:xfrm>
          <a:prstGeom prst="rect">
            <a:avLst/>
          </a:prstGeom>
        </p:spPr>
      </p:pic>
      <p:cxnSp>
        <p:nvCxnSpPr>
          <p:cNvPr id="75" name="Straight Connector 74"/>
          <p:cNvCxnSpPr/>
          <p:nvPr/>
        </p:nvCxnSpPr>
        <p:spPr>
          <a:xfrm flipH="1">
            <a:off x="147095" y="437457"/>
            <a:ext cx="2790" cy="6674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261778" y="523875"/>
            <a:ext cx="481297" cy="5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739356" y="523875"/>
            <a:ext cx="3451" cy="1601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739356" y="914400"/>
            <a:ext cx="220295" cy="61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729806" y="2114550"/>
            <a:ext cx="241869" cy="17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995458" y="2260332"/>
            <a:ext cx="1324" cy="958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842177" y="2260332"/>
            <a:ext cx="154604" cy="3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4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58" y="1029343"/>
            <a:ext cx="965470" cy="615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0215" b="49609"/>
          <a:stretch/>
        </p:blipFill>
        <p:spPr>
          <a:xfrm>
            <a:off x="358776" y="527765"/>
            <a:ext cx="1819275" cy="21907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35044" y="432149"/>
            <a:ext cx="11030" cy="18359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041" t="52519" b="32568"/>
          <a:stretch/>
        </p:blipFill>
        <p:spPr>
          <a:xfrm>
            <a:off x="491331" y="1801033"/>
            <a:ext cx="1709375" cy="161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041" t="66856" b="12968"/>
          <a:stretch/>
        </p:blipFill>
        <p:spPr>
          <a:xfrm>
            <a:off x="491331" y="1999203"/>
            <a:ext cx="1709375" cy="21907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89730" y="745577"/>
            <a:ext cx="1732" cy="9583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21" y="754542"/>
            <a:ext cx="573608" cy="22775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48746" y="1029343"/>
            <a:ext cx="1227" cy="6014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t="41466" b="38623"/>
          <a:stretch/>
        </p:blipFill>
        <p:spPr>
          <a:xfrm>
            <a:off x="245487" y="175066"/>
            <a:ext cx="1600200" cy="2143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905" y="1976426"/>
            <a:ext cx="1306183" cy="107745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2428218" y="873502"/>
            <a:ext cx="1894970" cy="1277492"/>
          </a:xfrm>
          <a:prstGeom prst="roundRect">
            <a:avLst>
              <a:gd name="adj" fmla="val 48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2386177" y="877850"/>
            <a:ext cx="117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solidFill>
                  <a:schemeClr val="accent6">
                    <a:lumMod val="50000"/>
                  </a:schemeClr>
                </a:solidFill>
              </a:rPr>
              <a:t>Python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21525" y="1252462"/>
            <a:ext cx="1817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u="sng" dirty="0" err="1"/>
              <a:t>Map</a:t>
            </a:r>
            <a:r>
              <a:rPr lang="fr-CH" sz="1200" u="sng" dirty="0"/>
              <a:t> </a:t>
            </a:r>
            <a:r>
              <a:rPr lang="fr-CH" sz="1200" u="sng" dirty="0" err="1"/>
              <a:t>multimaterial</a:t>
            </a:r>
            <a:r>
              <a:rPr lang="fr-CH" sz="1200" u="sng" dirty="0"/>
              <a:t> :</a:t>
            </a:r>
            <a:r>
              <a:rPr lang="fr-CH" sz="1200" dirty="0"/>
              <a:t>  </a:t>
            </a:r>
            <a:r>
              <a:rPr lang="fr-CH" sz="1200" dirty="0" err="1"/>
              <a:t>add</a:t>
            </a:r>
            <a:r>
              <a:rPr lang="fr-CH" sz="1200" dirty="0"/>
              <a:t> the </a:t>
            </a:r>
            <a:r>
              <a:rPr lang="fr-CH" sz="1200" dirty="0" err="1"/>
              <a:t>keratine</a:t>
            </a:r>
            <a:r>
              <a:rPr lang="fr-CH" sz="1200" dirty="0"/>
              <a:t> </a:t>
            </a:r>
            <a:r>
              <a:rPr lang="fr-CH" sz="1200" dirty="0" err="1"/>
              <a:t>map</a:t>
            </a:r>
            <a:r>
              <a:rPr lang="fr-CH" sz="1200" dirty="0"/>
              <a:t> and the </a:t>
            </a:r>
            <a:r>
              <a:rPr lang="fr-CH" sz="1200" dirty="0" err="1"/>
              <a:t>bone</a:t>
            </a:r>
            <a:r>
              <a:rPr lang="fr-CH" sz="1200" dirty="0"/>
              <a:t> </a:t>
            </a:r>
            <a:r>
              <a:rPr lang="fr-CH" sz="1200" dirty="0" err="1"/>
              <a:t>map</a:t>
            </a:r>
            <a:r>
              <a:rPr lang="fr-CH" sz="1200" dirty="0"/>
              <a:t> </a:t>
            </a:r>
            <a:r>
              <a:rPr lang="fr-CH" sz="1200" dirty="0" err="1"/>
              <a:t>into</a:t>
            </a:r>
            <a:r>
              <a:rPr lang="fr-CH" sz="1200" dirty="0"/>
              <a:t> a 2-levels </a:t>
            </a:r>
            <a:r>
              <a:rPr lang="fr-CH" sz="1200" dirty="0" err="1"/>
              <a:t>map</a:t>
            </a:r>
            <a:endParaRPr lang="fr-CH" sz="900" dirty="0"/>
          </a:p>
          <a:p>
            <a:pPr algn="just"/>
            <a:endParaRPr lang="fr-CH" sz="1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8218" y="2268125"/>
            <a:ext cx="1692791" cy="141498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1646143" y="1188244"/>
            <a:ext cx="777970" cy="1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38300" y="1035844"/>
            <a:ext cx="2388" cy="400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t="30215" b="49609"/>
          <a:stretch/>
        </p:blipFill>
        <p:spPr>
          <a:xfrm>
            <a:off x="4586813" y="1477136"/>
            <a:ext cx="1819275" cy="219076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4663081" y="1381520"/>
            <a:ext cx="0" cy="2046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6041" t="52519" b="32568"/>
          <a:stretch/>
        </p:blipFill>
        <p:spPr>
          <a:xfrm>
            <a:off x="4696713" y="3094038"/>
            <a:ext cx="1709375" cy="1619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l="6041" t="66856" b="12968"/>
          <a:stretch/>
        </p:blipFill>
        <p:spPr>
          <a:xfrm>
            <a:off x="4696713" y="3264714"/>
            <a:ext cx="1709375" cy="219075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4817768" y="1694948"/>
            <a:ext cx="6273" cy="1289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658" y="1703913"/>
            <a:ext cx="573608" cy="227756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4976783" y="1978714"/>
            <a:ext cx="1617" cy="10057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/>
          <a:srcRect t="41466" b="38623"/>
          <a:stretch/>
        </p:blipFill>
        <p:spPr>
          <a:xfrm>
            <a:off x="4473524" y="1124437"/>
            <a:ext cx="1600200" cy="214313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4470400" y="2628900"/>
            <a:ext cx="629505" cy="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70400" y="1530350"/>
            <a:ext cx="0" cy="1105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98144" y="1530350"/>
            <a:ext cx="2722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69738" y="2150994"/>
            <a:ext cx="1894970" cy="1277492"/>
          </a:xfrm>
          <a:prstGeom prst="roundRect">
            <a:avLst>
              <a:gd name="adj" fmla="val 48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6927697" y="2155342"/>
            <a:ext cx="117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solidFill>
                  <a:schemeClr val="accent6">
                    <a:lumMod val="50000"/>
                  </a:schemeClr>
                </a:solidFill>
              </a:rPr>
              <a:t>Python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63045" y="2529954"/>
            <a:ext cx="1817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u="sng" dirty="0" err="1"/>
              <a:t>Fill</a:t>
            </a:r>
            <a:r>
              <a:rPr lang="fr-CH" sz="1200" u="sng" dirty="0"/>
              <a:t> crack:</a:t>
            </a:r>
            <a:r>
              <a:rPr lang="fr-CH" sz="1200" dirty="0"/>
              <a:t>  </a:t>
            </a:r>
            <a:r>
              <a:rPr lang="fr-CH" sz="1200" dirty="0" err="1"/>
              <a:t>Fill</a:t>
            </a:r>
            <a:r>
              <a:rPr lang="fr-CH" sz="1200" dirty="0"/>
              <a:t> the crack in </a:t>
            </a:r>
            <a:r>
              <a:rPr lang="fr-CH" sz="1200" dirty="0" err="1"/>
              <a:t>between</a:t>
            </a:r>
            <a:r>
              <a:rPr lang="fr-CH" sz="1200" dirty="0"/>
              <a:t> the </a:t>
            </a:r>
            <a:r>
              <a:rPr lang="fr-CH" sz="1200" dirty="0" err="1"/>
              <a:t>keratine</a:t>
            </a:r>
            <a:r>
              <a:rPr lang="fr-CH" sz="1200" dirty="0"/>
              <a:t> and the </a:t>
            </a:r>
            <a:r>
              <a:rPr lang="fr-CH" sz="1200" dirty="0" err="1"/>
              <a:t>bone</a:t>
            </a:r>
            <a:r>
              <a:rPr lang="fr-CH" sz="1200" dirty="0"/>
              <a:t> </a:t>
            </a:r>
            <a:r>
              <a:rPr lang="fr-CH" sz="1200" dirty="0" err="1"/>
              <a:t>with</a:t>
            </a:r>
            <a:r>
              <a:rPr lang="fr-CH" sz="1200" dirty="0"/>
              <a:t> </a:t>
            </a:r>
            <a:r>
              <a:rPr lang="fr-CH" sz="1200" dirty="0" err="1"/>
              <a:t>keratine</a:t>
            </a:r>
            <a:endParaRPr lang="fr-CH" sz="900" dirty="0"/>
          </a:p>
          <a:p>
            <a:pPr algn="just"/>
            <a:endParaRPr lang="fr-CH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0123" y="4434178"/>
            <a:ext cx="1455815" cy="3042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0123" y="3379832"/>
            <a:ext cx="1306183" cy="107745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3"/>
          <a:srcRect t="30215" b="49609"/>
          <a:stretch/>
        </p:blipFill>
        <p:spPr>
          <a:xfrm>
            <a:off x="9467031" y="2880542"/>
            <a:ext cx="1819275" cy="219076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9543299" y="2784926"/>
            <a:ext cx="5632" cy="2403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3"/>
          <a:srcRect l="6041" t="52519" b="32568"/>
          <a:stretch/>
        </p:blipFill>
        <p:spPr>
          <a:xfrm>
            <a:off x="9590028" y="4821345"/>
            <a:ext cx="1709375" cy="16192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3"/>
          <a:srcRect l="6041" t="66856" b="12968"/>
          <a:stretch/>
        </p:blipFill>
        <p:spPr>
          <a:xfrm>
            <a:off x="9590028" y="4992021"/>
            <a:ext cx="1709375" cy="219075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 flipH="1">
            <a:off x="9696810" y="3098354"/>
            <a:ext cx="1175" cy="1604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8876" y="3107319"/>
            <a:ext cx="573608" cy="227756"/>
          </a:xfrm>
          <a:prstGeom prst="rect">
            <a:avLst/>
          </a:prstGeom>
        </p:spPr>
      </p:pic>
      <p:cxnSp>
        <p:nvCxnSpPr>
          <p:cNvPr id="77" name="Straight Connector 76"/>
          <p:cNvCxnSpPr/>
          <p:nvPr/>
        </p:nvCxnSpPr>
        <p:spPr>
          <a:xfrm>
            <a:off x="9857001" y="3382120"/>
            <a:ext cx="0" cy="1320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5"/>
          <a:srcRect t="41466" b="38623"/>
          <a:stretch/>
        </p:blipFill>
        <p:spPr>
          <a:xfrm>
            <a:off x="9353742" y="2527843"/>
            <a:ext cx="1600200" cy="214313"/>
          </a:xfrm>
          <a:prstGeom prst="rect">
            <a:avLst/>
          </a:prstGeom>
        </p:spPr>
      </p:pic>
      <p:cxnSp>
        <p:nvCxnSpPr>
          <p:cNvPr id="79" name="Straight Arrow Connector 78"/>
          <p:cNvCxnSpPr/>
          <p:nvPr/>
        </p:nvCxnSpPr>
        <p:spPr>
          <a:xfrm>
            <a:off x="9350618" y="4519901"/>
            <a:ext cx="6295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9350618" y="2933756"/>
            <a:ext cx="0" cy="1586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884848" y="2945452"/>
            <a:ext cx="4657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045969" y="2621950"/>
            <a:ext cx="923769" cy="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3" name="Image 4">
            <a:extLst>
              <a:ext uri="{FF2B5EF4-FFF2-40B4-BE49-F238E27FC236}">
                <a16:creationId xmlns:a16="http://schemas.microsoft.com/office/drawing/2014/main" id="{99EAA7E1-009F-F05E-3ABE-217FA722FA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0064" y="3580996"/>
            <a:ext cx="2286162" cy="125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0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7" y="989901"/>
            <a:ext cx="1306183" cy="10774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t="30215" b="49609"/>
          <a:stretch/>
        </p:blipFill>
        <p:spPr>
          <a:xfrm>
            <a:off x="157475" y="490611"/>
            <a:ext cx="1819275" cy="219076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205862" y="361017"/>
            <a:ext cx="0" cy="26873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6041" t="52519" b="32568"/>
          <a:stretch/>
        </p:blipFill>
        <p:spPr>
          <a:xfrm>
            <a:off x="273336" y="2672880"/>
            <a:ext cx="1709375" cy="1619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l="6041" t="66856" b="12968"/>
          <a:stretch/>
        </p:blipFill>
        <p:spPr>
          <a:xfrm>
            <a:off x="273336" y="2843556"/>
            <a:ext cx="1709375" cy="219075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380118" y="717388"/>
            <a:ext cx="1" cy="18372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84" y="2284588"/>
            <a:ext cx="1105981" cy="26811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20" y="717388"/>
            <a:ext cx="573608" cy="227756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541926" y="1014259"/>
            <a:ext cx="0" cy="12251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6"/>
          <a:srcRect t="41466" b="38623"/>
          <a:stretch/>
        </p:blipFill>
        <p:spPr>
          <a:xfrm>
            <a:off x="44186" y="137912"/>
            <a:ext cx="1600200" cy="214313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2877337" y="1599197"/>
            <a:ext cx="2413287" cy="1292539"/>
            <a:chOff x="6084661" y="1693145"/>
            <a:chExt cx="1397275" cy="1845606"/>
          </a:xfrm>
        </p:grpSpPr>
        <p:sp>
          <p:nvSpPr>
            <p:cNvPr id="57" name="Rounded Rectangle 56"/>
            <p:cNvSpPr/>
            <p:nvPr/>
          </p:nvSpPr>
          <p:spPr>
            <a:xfrm>
              <a:off x="6097758" y="1708372"/>
              <a:ext cx="1384178" cy="1830379"/>
            </a:xfrm>
            <a:prstGeom prst="roundRect">
              <a:avLst>
                <a:gd name="adj" fmla="val 43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84661" y="1693145"/>
              <a:ext cx="1172822" cy="439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b="1" dirty="0" err="1">
                  <a:solidFill>
                    <a:schemeClr val="accent1">
                      <a:lumMod val="50000"/>
                    </a:schemeClr>
                  </a:solidFill>
                </a:rPr>
                <a:t>Medtool</a:t>
              </a:r>
              <a:endParaRPr lang="en-GB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2845538" y="1968529"/>
            <a:ext cx="24450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u="sng" dirty="0"/>
              <a:t>032 – apply mesh:</a:t>
            </a:r>
            <a:r>
              <a:rPr lang="en-US" sz="1000" dirty="0"/>
              <a:t> using the map, a 3D TET mesh is created. It respects the borders of the different levels of the map. It is saved as an </a:t>
            </a:r>
            <a:r>
              <a:rPr lang="en-US" sz="1000" dirty="0" err="1"/>
              <a:t>inp</a:t>
            </a:r>
            <a:r>
              <a:rPr lang="en-US" sz="1000" dirty="0"/>
              <a:t> file, with all the levels saved in different sets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9576" y="2997740"/>
            <a:ext cx="1145714" cy="1957476"/>
          </a:xfrm>
          <a:prstGeom prst="rect">
            <a:avLst/>
          </a:prstGeom>
        </p:spPr>
      </p:pic>
      <p:cxnSp>
        <p:nvCxnSpPr>
          <p:cNvPr id="61" name="Straight Arrow Connector 60"/>
          <p:cNvCxnSpPr/>
          <p:nvPr/>
        </p:nvCxnSpPr>
        <p:spPr>
          <a:xfrm flipV="1">
            <a:off x="1976750" y="2155518"/>
            <a:ext cx="900587" cy="12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068081" y="3976478"/>
            <a:ext cx="145876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Note the </a:t>
            </a:r>
            <a:r>
              <a:rPr lang="fr-CH" sz="900" dirty="0" err="1"/>
              <a:t>name</a:t>
            </a:r>
            <a:r>
              <a:rPr lang="fr-CH" sz="900" dirty="0"/>
              <a:t> of the </a:t>
            </a:r>
            <a:r>
              <a:rPr lang="fr-CH" sz="900" dirty="0" err="1"/>
              <a:t>two</a:t>
            </a:r>
            <a:r>
              <a:rPr lang="fr-CH" sz="900" dirty="0"/>
              <a:t> sets. </a:t>
            </a:r>
            <a:r>
              <a:rPr lang="fr-CH" sz="900" dirty="0" err="1"/>
              <a:t>They</a:t>
            </a:r>
            <a:r>
              <a:rPr lang="fr-CH" sz="900" dirty="0"/>
              <a:t> are call «TET» </a:t>
            </a:r>
            <a:r>
              <a:rPr lang="fr-CH" sz="900" dirty="0" err="1"/>
              <a:t>because</a:t>
            </a:r>
            <a:r>
              <a:rPr lang="fr-CH" sz="900" dirty="0"/>
              <a:t> made of </a:t>
            </a:r>
            <a:r>
              <a:rPr lang="fr-CH" sz="900" dirty="0" err="1"/>
              <a:t>tet</a:t>
            </a:r>
            <a:r>
              <a:rPr lang="fr-CH" sz="900" dirty="0"/>
              <a:t> </a:t>
            </a:r>
            <a:r>
              <a:rPr lang="fr-CH" sz="900" dirty="0" err="1"/>
              <a:t>elements</a:t>
            </a:r>
            <a:r>
              <a:rPr lang="fr-CH" sz="900" dirty="0"/>
              <a:t>, </a:t>
            </a:r>
            <a:r>
              <a:rPr lang="fr-CH" sz="900" dirty="0" err="1"/>
              <a:t>followed</a:t>
            </a:r>
            <a:r>
              <a:rPr lang="fr-CH" sz="900" dirty="0"/>
              <a:t> by a </a:t>
            </a:r>
            <a:r>
              <a:rPr lang="fr-CH" sz="900" dirty="0" err="1"/>
              <a:t>number</a:t>
            </a:r>
            <a:r>
              <a:rPr lang="fr-CH" sz="900" dirty="0"/>
              <a:t> </a:t>
            </a:r>
            <a:r>
              <a:rPr lang="fr-CH" sz="900" dirty="0" err="1"/>
              <a:t>corresponding</a:t>
            </a:r>
            <a:r>
              <a:rPr lang="fr-CH" sz="900" dirty="0"/>
              <a:t> to the </a:t>
            </a:r>
            <a:r>
              <a:rPr lang="fr-CH" sz="900" dirty="0" err="1"/>
              <a:t>grey</a:t>
            </a:r>
            <a:r>
              <a:rPr lang="fr-CH" sz="900" dirty="0"/>
              <a:t> </a:t>
            </a:r>
            <a:r>
              <a:rPr lang="fr-CH" sz="900" dirty="0" err="1"/>
              <a:t>level</a:t>
            </a:r>
            <a:r>
              <a:rPr lang="fr-CH" sz="900" dirty="0"/>
              <a:t> of the input </a:t>
            </a:r>
            <a:r>
              <a:rPr lang="fr-CH" sz="900" dirty="0" err="1"/>
              <a:t>map</a:t>
            </a:r>
            <a:r>
              <a:rPr lang="fr-CH" sz="900" dirty="0"/>
              <a:t>! </a:t>
            </a:r>
            <a:endParaRPr lang="en-GB" sz="900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3"/>
          <a:srcRect t="30215" b="49609"/>
          <a:stretch/>
        </p:blipFill>
        <p:spPr>
          <a:xfrm>
            <a:off x="5901012" y="2058540"/>
            <a:ext cx="1819275" cy="219076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5941590" y="1962314"/>
            <a:ext cx="6764" cy="1056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3"/>
          <a:srcRect l="6041" t="52519" b="32568"/>
          <a:stretch/>
        </p:blipFill>
        <p:spPr>
          <a:xfrm>
            <a:off x="6026848" y="2311249"/>
            <a:ext cx="1709375" cy="16192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3"/>
          <a:srcRect l="6041" t="66856" b="12968"/>
          <a:stretch/>
        </p:blipFill>
        <p:spPr>
          <a:xfrm>
            <a:off x="6018377" y="2825726"/>
            <a:ext cx="1709375" cy="219075"/>
          </a:xfrm>
          <a:prstGeom prst="rect">
            <a:avLst/>
          </a:prstGeom>
        </p:spPr>
      </p:pic>
      <p:cxnSp>
        <p:nvCxnSpPr>
          <p:cNvPr id="68" name="Straight Connector 67"/>
          <p:cNvCxnSpPr/>
          <p:nvPr/>
        </p:nvCxnSpPr>
        <p:spPr>
          <a:xfrm>
            <a:off x="6154247" y="2509635"/>
            <a:ext cx="5057" cy="2810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6"/>
          <a:srcRect t="41466" b="38623"/>
          <a:stretch/>
        </p:blipFill>
        <p:spPr>
          <a:xfrm>
            <a:off x="5787723" y="1705841"/>
            <a:ext cx="1600200" cy="214313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0160" y="2539530"/>
            <a:ext cx="695325" cy="295275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V="1">
            <a:off x="5290624" y="2661874"/>
            <a:ext cx="975014" cy="6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0675" y="1877799"/>
            <a:ext cx="1564369" cy="1323462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78561" y="1877799"/>
            <a:ext cx="1498088" cy="129594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1293" y="2003418"/>
            <a:ext cx="1455815" cy="3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3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0215" b="49609"/>
          <a:stretch/>
        </p:blipFill>
        <p:spPr>
          <a:xfrm>
            <a:off x="290348" y="525161"/>
            <a:ext cx="1819275" cy="21907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30926" y="428935"/>
            <a:ext cx="6764" cy="1056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41" t="52519" b="32568"/>
          <a:stretch/>
        </p:blipFill>
        <p:spPr>
          <a:xfrm>
            <a:off x="413345" y="779284"/>
            <a:ext cx="1709375" cy="161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041" t="66856" b="12968"/>
          <a:stretch/>
        </p:blipFill>
        <p:spPr>
          <a:xfrm>
            <a:off x="407713" y="1292347"/>
            <a:ext cx="1709375" cy="21907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43583" y="976256"/>
            <a:ext cx="5057" cy="2810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41466" b="38623"/>
          <a:stretch/>
        </p:blipFill>
        <p:spPr>
          <a:xfrm>
            <a:off x="177059" y="172462"/>
            <a:ext cx="1600200" cy="2143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96" y="1006151"/>
            <a:ext cx="695325" cy="295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b="65672"/>
          <a:stretch/>
        </p:blipFill>
        <p:spPr>
          <a:xfrm>
            <a:off x="308567" y="2247067"/>
            <a:ext cx="1533525" cy="2386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32192" b="36301"/>
          <a:stretch/>
        </p:blipFill>
        <p:spPr>
          <a:xfrm>
            <a:off x="308567" y="2485760"/>
            <a:ext cx="1533525" cy="2190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t="63502" b="3621"/>
          <a:stretch/>
        </p:blipFill>
        <p:spPr>
          <a:xfrm>
            <a:off x="308566" y="2736119"/>
            <a:ext cx="1533525" cy="2286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41375" y="2234645"/>
            <a:ext cx="1525" cy="10648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t="23610" b="57510"/>
          <a:stretch/>
        </p:blipFill>
        <p:spPr>
          <a:xfrm>
            <a:off x="177058" y="1980137"/>
            <a:ext cx="1600200" cy="2032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482907" y="2964719"/>
            <a:ext cx="4773" cy="319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526875" y="1412296"/>
            <a:ext cx="2413287" cy="1292539"/>
            <a:chOff x="6084661" y="1693145"/>
            <a:chExt cx="1397275" cy="1845606"/>
          </a:xfrm>
        </p:grpSpPr>
        <p:sp>
          <p:nvSpPr>
            <p:cNvPr id="26" name="Rounded Rectangle 25"/>
            <p:cNvSpPr/>
            <p:nvPr/>
          </p:nvSpPr>
          <p:spPr>
            <a:xfrm>
              <a:off x="6097758" y="1708372"/>
              <a:ext cx="1384178" cy="1830379"/>
            </a:xfrm>
            <a:prstGeom prst="roundRect">
              <a:avLst>
                <a:gd name="adj" fmla="val 43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4661" y="1693145"/>
              <a:ext cx="1172822" cy="439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b="1" dirty="0" err="1">
                  <a:solidFill>
                    <a:schemeClr val="accent1">
                      <a:lumMod val="50000"/>
                    </a:schemeClr>
                  </a:solidFill>
                </a:rPr>
                <a:t>Medtool</a:t>
              </a:r>
              <a:endParaRPr lang="en-GB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495076" y="1781628"/>
            <a:ext cx="24450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u="sng" dirty="0"/>
              <a:t>033 – apply material:</a:t>
            </a:r>
            <a:r>
              <a:rPr lang="en-US" sz="1000" dirty="0"/>
              <a:t> The filtered images are used as reference. Maps material properties to each element according to density.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178407" y="1904738"/>
            <a:ext cx="309769" cy="1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157712" y="1153788"/>
            <a:ext cx="13795" cy="2218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0" idx="3"/>
          </p:cNvCxnSpPr>
          <p:nvPr/>
        </p:nvCxnSpPr>
        <p:spPr>
          <a:xfrm flipH="1" flipV="1">
            <a:off x="1324821" y="1153789"/>
            <a:ext cx="862119" cy="4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6059" y="1292346"/>
            <a:ext cx="4917477" cy="444343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909" y="2922816"/>
            <a:ext cx="1513012" cy="753287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 flipH="1">
            <a:off x="1638984" y="3134618"/>
            <a:ext cx="5055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791384" y="3372743"/>
            <a:ext cx="373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0606" y="3134618"/>
            <a:ext cx="1681895" cy="13837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8115" y="4683453"/>
            <a:ext cx="2126876" cy="114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Empa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Foucher, Corentin</dc:creator>
  <cp:lastModifiedBy>Foucher, Corentin</cp:lastModifiedBy>
  <cp:revision>1</cp:revision>
  <dcterms:created xsi:type="dcterms:W3CDTF">2025-03-24T13:11:04Z</dcterms:created>
  <dcterms:modified xsi:type="dcterms:W3CDTF">2025-03-24T13:12:16Z</dcterms:modified>
</cp:coreProperties>
</file>