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/>
            </a:lvl1pPr>
          </a:lstStyle>
          <a:p>
            <a:pPr/>
            <a:r>
              <a:t>Autor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ld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ild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ild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/>
            </a:lvl1pPr>
          </a:lstStyle>
          <a:p>
            <a:pPr/>
            <a:r>
              <a:t>Autor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GT America Mono Medium"/>
              </a:defRPr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sz="5335">
                <a:latin typeface="+mn-lt"/>
                <a:ea typeface="+mn-ea"/>
                <a:cs typeface="+mn-cs"/>
                <a:sym typeface="GT America Mono Medium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sz="5335">
                <a:latin typeface="+mn-lt"/>
                <a:ea typeface="+mn-ea"/>
                <a:cs typeface="+mn-cs"/>
                <a:sym typeface="GT America Mono Medium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sz="5335">
                <a:latin typeface="+mn-lt"/>
                <a:ea typeface="+mn-ea"/>
                <a:cs typeface="+mn-cs"/>
                <a:sym typeface="GT America Mono Medium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sz="5335">
                <a:latin typeface="+mn-lt"/>
                <a:ea typeface="+mn-ea"/>
                <a:cs typeface="+mn-cs"/>
                <a:sym typeface="GT America Mono Medium"/>
              </a:defRPr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GT America Mono Medium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GT America Mono Medium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GT America Mono Medium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GT America Mono Medium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GT America Mono Medium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GT America Mono Medium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GT America Mono Medium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GT America Mono Medium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GT America Mono Medium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T America Light"/>
          <a:ea typeface="GT America Light"/>
          <a:cs typeface="GT America Light"/>
          <a:sym typeface="GT America Light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T America Light"/>
          <a:ea typeface="GT America Light"/>
          <a:cs typeface="GT America Light"/>
          <a:sym typeface="GT America Light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T America Light"/>
          <a:ea typeface="GT America Light"/>
          <a:cs typeface="GT America Light"/>
          <a:sym typeface="GT America Light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T America Light"/>
          <a:ea typeface="GT America Light"/>
          <a:cs typeface="GT America Light"/>
          <a:sym typeface="GT America Light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T America Light"/>
          <a:ea typeface="GT America Light"/>
          <a:cs typeface="GT America Light"/>
          <a:sym typeface="GT America Light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T America Light"/>
          <a:ea typeface="GT America Light"/>
          <a:cs typeface="GT America Light"/>
          <a:sym typeface="GT America Light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T America Light"/>
          <a:ea typeface="GT America Light"/>
          <a:cs typeface="GT America Light"/>
          <a:sym typeface="GT America Light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T America Light"/>
          <a:ea typeface="GT America Light"/>
          <a:cs typeface="GT America Light"/>
          <a:sym typeface="GT America Light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T America Light"/>
          <a:ea typeface="GT America Light"/>
          <a:cs typeface="GT America Light"/>
          <a:sym typeface="GT Amer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drian Ludwig, Codrin Podoleanu WiSe20/21 Hochschule Augsburg Interaktion/Programmierung"/>
          <p:cNvSpPr txBox="1"/>
          <p:nvPr>
            <p:ph type="body" idx="21"/>
          </p:nvPr>
        </p:nvSpPr>
        <p:spPr>
          <a:xfrm>
            <a:off x="1206499" y="11839048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Adrian Ludwig, Codrin Podoleanu WiSe20/21 Hochschule Augsburg Interaktion/Programmierung</a:t>
            </a:r>
          </a:p>
        </p:txBody>
      </p:sp>
      <p:sp>
        <p:nvSpPr>
          <p:cNvPr id="152" name="Granny Synt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Granny Synth</a:t>
            </a:r>
          </a:p>
        </p:txBody>
      </p:sp>
      <p:sp>
        <p:nvSpPr>
          <p:cNvPr id="153" name="Pure-Data basierter Granularsynthesiz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Pure-Data basierter Granularsynthesizer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Agenda</a:t>
            </a:r>
          </a:p>
        </p:txBody>
      </p:sp>
      <p:sp>
        <p:nvSpPr>
          <p:cNvPr id="156" name="Motiv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  <a:p>
            <a:pPr/>
            <a:r>
              <a:t>Konzept</a:t>
            </a:r>
          </a:p>
          <a:p>
            <a:pPr lvl="1"/>
            <a:r>
              <a:t>Inspiration</a:t>
            </a:r>
          </a:p>
          <a:p>
            <a:pPr lvl="1"/>
            <a:r>
              <a:t>Hardware</a:t>
            </a:r>
          </a:p>
          <a:p>
            <a:pPr lvl="1"/>
            <a:r>
              <a:t>Software</a:t>
            </a:r>
          </a:p>
          <a:p>
            <a:pPr/>
            <a:r>
              <a:t>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Motivation</a:t>
            </a:r>
          </a:p>
        </p:txBody>
      </p:sp>
      <p:sp>
        <p:nvSpPr>
          <p:cNvPr id="159" name="Granularsynthesizer für Livesitu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Granularsynthesizer für Livesituation</a:t>
            </a:r>
          </a:p>
          <a:p>
            <a:pPr/>
            <a:r>
              <a:t>Wenige, verhältnismäßig teure Standalone Lösungen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onzept/Inspi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Konzept/Inspiration</a:t>
            </a:r>
          </a:p>
        </p:txBody>
      </p:sp>
      <p:sp>
        <p:nvSpPr>
          <p:cNvPr id="162" name="Monolake  M4L Granulator…"/>
          <p:cNvSpPr txBox="1"/>
          <p:nvPr>
            <p:ph type="body" sz="half" idx="1"/>
          </p:nvPr>
        </p:nvSpPr>
        <p:spPr>
          <a:xfrm>
            <a:off x="996153" y="3568050"/>
            <a:ext cx="10008182" cy="8256012"/>
          </a:xfrm>
          <a:prstGeom prst="rect">
            <a:avLst/>
          </a:prstGeom>
        </p:spPr>
        <p:txBody>
          <a:bodyPr/>
          <a:lstStyle/>
          <a:p>
            <a:pPr/>
            <a:r>
              <a:t>Monolake  M4L Granulator</a:t>
            </a:r>
          </a:p>
          <a:p>
            <a:pPr/>
            <a:r>
              <a:t>Critter and Guitari Organelle</a:t>
            </a:r>
          </a:p>
          <a:p>
            <a:pPr/>
            <a:r>
              <a:t>Electrosmith Daisy</a:t>
            </a:r>
          </a:p>
        </p:txBody>
      </p:sp>
      <p:pic>
        <p:nvPicPr>
          <p:cNvPr id="163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498" t="2297" r="498" b="2297"/>
          <a:stretch>
            <a:fillRect/>
          </a:stretch>
        </p:blipFill>
        <p:spPr>
          <a:xfrm>
            <a:off x="10370872" y="2564746"/>
            <a:ext cx="12434035" cy="2984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2121" y="7145742"/>
            <a:ext cx="12184285" cy="3721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Bild" descr="Bild"/>
          <p:cNvPicPr>
            <a:picLocks noChangeAspect="1"/>
          </p:cNvPicPr>
          <p:nvPr/>
        </p:nvPicPr>
        <p:blipFill>
          <a:blip r:embed="rId4">
            <a:extLst/>
          </a:blip>
          <a:srcRect l="17038" t="15678" r="14319" b="15678"/>
          <a:stretch>
            <a:fillRect/>
          </a:stretch>
        </p:blipFill>
        <p:spPr>
          <a:xfrm>
            <a:off x="17005439" y="5600932"/>
            <a:ext cx="5945595" cy="755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onzept/Hard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Konzept/Hardware</a:t>
            </a:r>
          </a:p>
        </p:txBody>
      </p:sp>
      <p:sp>
        <p:nvSpPr>
          <p:cNvPr id="168" name="Raspberry Pi 3…"/>
          <p:cNvSpPr txBox="1"/>
          <p:nvPr>
            <p:ph type="body" sz="half" idx="1"/>
          </p:nvPr>
        </p:nvSpPr>
        <p:spPr>
          <a:xfrm>
            <a:off x="996153" y="3632772"/>
            <a:ext cx="10008182" cy="8256012"/>
          </a:xfrm>
          <a:prstGeom prst="rect">
            <a:avLst/>
          </a:prstGeom>
        </p:spPr>
        <p:txBody>
          <a:bodyPr/>
          <a:lstStyle/>
          <a:p>
            <a:pPr/>
            <a:r>
              <a:t>Raspberry Pi 3</a:t>
            </a:r>
          </a:p>
          <a:p>
            <a:pPr/>
            <a:r>
              <a:t>5 Switchencoder (Ky040)</a:t>
            </a:r>
          </a:p>
          <a:p>
            <a:pPr/>
            <a:r>
              <a:t>20x4 LCD-Display + IC2 Adapter</a:t>
            </a:r>
          </a:p>
          <a:p>
            <a:pPr/>
            <a:r>
              <a:t>Breadboard</a:t>
            </a:r>
          </a:p>
          <a:p>
            <a:pPr/>
            <a:r>
              <a:t>40-pin Adapter Breadboard</a:t>
            </a:r>
          </a:p>
          <a:p>
            <a:pPr/>
            <a:r>
              <a:t>Gehäuse aus Restholz</a:t>
            </a:r>
          </a:p>
        </p:txBody>
      </p:sp>
      <p:pic>
        <p:nvPicPr>
          <p:cNvPr id="169" name="granny_synth_Steckplatine.png" descr="granny_synth_Steckplatin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909"/>
          <a:stretch>
            <a:fillRect/>
          </a:stretch>
        </p:blipFill>
        <p:spPr>
          <a:xfrm>
            <a:off x="11333653" y="2502689"/>
            <a:ext cx="11067103" cy="10210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onzept/Soft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Konzept/Software</a:t>
            </a:r>
          </a:p>
        </p:txBody>
      </p:sp>
      <p:sp>
        <p:nvSpPr>
          <p:cNvPr id="172" name="Pure Data…"/>
          <p:cNvSpPr txBox="1"/>
          <p:nvPr>
            <p:ph type="body" sz="half" idx="1"/>
          </p:nvPr>
        </p:nvSpPr>
        <p:spPr>
          <a:xfrm>
            <a:off x="996153" y="3632772"/>
            <a:ext cx="10008182" cy="8256012"/>
          </a:xfrm>
          <a:prstGeom prst="rect">
            <a:avLst/>
          </a:prstGeom>
        </p:spPr>
        <p:txBody>
          <a:bodyPr/>
          <a:lstStyle/>
          <a:p>
            <a:pPr/>
            <a:r>
              <a:t>Pure Data</a:t>
            </a:r>
          </a:p>
          <a:p>
            <a:pPr/>
            <a:r>
              <a:t>Python</a:t>
            </a:r>
          </a:p>
          <a:p>
            <a:pPr/>
            <a:r>
              <a:t>Kommunikation über OSC</a:t>
            </a:r>
          </a:p>
        </p:txBody>
      </p:sp>
      <p:pic>
        <p:nvPicPr>
          <p:cNvPr id="17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2926" y="1533590"/>
            <a:ext cx="11468101" cy="1132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emon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?"/>
          <p:cNvSpPr txBox="1"/>
          <p:nvPr/>
        </p:nvSpPr>
        <p:spPr>
          <a:xfrm>
            <a:off x="12191999" y="6426199"/>
            <a:ext cx="3971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GT America Light"/>
                <a:ea typeface="GT America Light"/>
                <a:cs typeface="GT America Light"/>
                <a:sym typeface="GT America Light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GT America Mono Medium"/>
        <a:ea typeface="GT America Mono Medium"/>
        <a:cs typeface="GT America Mono Medium"/>
      </a:majorFont>
      <a:minorFont>
        <a:latin typeface="GT America Mono Medium"/>
        <a:ea typeface="GT America Mono Medium"/>
        <a:cs typeface="GT America Mono Medium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GT America Mono Medium"/>
        <a:ea typeface="GT America Mono Medium"/>
        <a:cs typeface="GT America Mono Medium"/>
      </a:majorFont>
      <a:minorFont>
        <a:latin typeface="GT America Mono Medium"/>
        <a:ea typeface="GT America Mono Medium"/>
        <a:cs typeface="GT America Mono Medium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