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4DB83F-3400-4B86-BDA5-F7A0F8B682F7}" type="datetimeFigureOut">
              <a:rPr lang="en-US" smtClean="0"/>
              <a:t>11/24/2021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37F2ABB-DE9D-4D24-B1D7-83A7B68BD75F}" type="slidenum">
              <a:rPr lang="en-US" smtClean="0"/>
              <a:t>‹#›</a:t>
            </a:fld>
            <a:endParaRPr lang="en-US"/>
          </a:p>
        </p:txBody>
      </p:sp>
    </p:spTree>
    <p:extLst>
      <p:ext uri="{BB962C8B-B14F-4D97-AF65-F5344CB8AC3E}">
        <p14:creationId xmlns:p14="http://schemas.microsoft.com/office/powerpoint/2010/main" val="125973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DB83F-3400-4B86-BDA5-F7A0F8B682F7}"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F2ABB-DE9D-4D24-B1D7-83A7B68BD75F}" type="slidenum">
              <a:rPr lang="en-US" smtClean="0"/>
              <a:t>‹#›</a:t>
            </a:fld>
            <a:endParaRPr lang="en-US"/>
          </a:p>
        </p:txBody>
      </p:sp>
    </p:spTree>
    <p:extLst>
      <p:ext uri="{BB962C8B-B14F-4D97-AF65-F5344CB8AC3E}">
        <p14:creationId xmlns:p14="http://schemas.microsoft.com/office/powerpoint/2010/main" val="64301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4DB83F-3400-4B86-BDA5-F7A0F8B682F7}"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F2ABB-DE9D-4D24-B1D7-83A7B68BD75F}" type="slidenum">
              <a:rPr lang="en-US" smtClean="0"/>
              <a:t>‹#›</a:t>
            </a:fld>
            <a:endParaRPr lang="en-US"/>
          </a:p>
        </p:txBody>
      </p:sp>
    </p:spTree>
    <p:extLst>
      <p:ext uri="{BB962C8B-B14F-4D97-AF65-F5344CB8AC3E}">
        <p14:creationId xmlns:p14="http://schemas.microsoft.com/office/powerpoint/2010/main" val="338463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4DB83F-3400-4B86-BDA5-F7A0F8B682F7}"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F2ABB-DE9D-4D24-B1D7-83A7B68BD75F}" type="slidenum">
              <a:rPr lang="en-US" smtClean="0"/>
              <a:t>‹#›</a:t>
            </a:fld>
            <a:endParaRPr lang="en-US"/>
          </a:p>
        </p:txBody>
      </p:sp>
    </p:spTree>
    <p:extLst>
      <p:ext uri="{BB962C8B-B14F-4D97-AF65-F5344CB8AC3E}">
        <p14:creationId xmlns:p14="http://schemas.microsoft.com/office/powerpoint/2010/main" val="1017475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4DB83F-3400-4B86-BDA5-F7A0F8B682F7}"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F2ABB-DE9D-4D24-B1D7-83A7B68BD75F}" type="slidenum">
              <a:rPr lang="en-US" smtClean="0"/>
              <a:t>‹#›</a:t>
            </a:fld>
            <a:endParaRPr lang="en-US"/>
          </a:p>
        </p:txBody>
      </p:sp>
    </p:spTree>
    <p:extLst>
      <p:ext uri="{BB962C8B-B14F-4D97-AF65-F5344CB8AC3E}">
        <p14:creationId xmlns:p14="http://schemas.microsoft.com/office/powerpoint/2010/main" val="553669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4DB83F-3400-4B86-BDA5-F7A0F8B682F7}"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F2ABB-DE9D-4D24-B1D7-83A7B68BD75F}" type="slidenum">
              <a:rPr lang="en-US" smtClean="0"/>
              <a:t>‹#›</a:t>
            </a:fld>
            <a:endParaRPr lang="en-US"/>
          </a:p>
        </p:txBody>
      </p:sp>
    </p:spTree>
    <p:extLst>
      <p:ext uri="{BB962C8B-B14F-4D97-AF65-F5344CB8AC3E}">
        <p14:creationId xmlns:p14="http://schemas.microsoft.com/office/powerpoint/2010/main" val="944215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4DB83F-3400-4B86-BDA5-F7A0F8B682F7}"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F2ABB-DE9D-4D24-B1D7-83A7B68BD75F}" type="slidenum">
              <a:rPr lang="en-US" smtClean="0"/>
              <a:t>‹#›</a:t>
            </a:fld>
            <a:endParaRPr lang="en-US"/>
          </a:p>
        </p:txBody>
      </p:sp>
    </p:spTree>
    <p:extLst>
      <p:ext uri="{BB962C8B-B14F-4D97-AF65-F5344CB8AC3E}">
        <p14:creationId xmlns:p14="http://schemas.microsoft.com/office/powerpoint/2010/main" val="2492712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DB83F-3400-4B86-BDA5-F7A0F8B682F7}"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F2ABB-DE9D-4D24-B1D7-83A7B68BD75F}" type="slidenum">
              <a:rPr lang="en-US" smtClean="0"/>
              <a:t>‹#›</a:t>
            </a:fld>
            <a:endParaRPr lang="en-US"/>
          </a:p>
        </p:txBody>
      </p:sp>
    </p:spTree>
    <p:extLst>
      <p:ext uri="{BB962C8B-B14F-4D97-AF65-F5344CB8AC3E}">
        <p14:creationId xmlns:p14="http://schemas.microsoft.com/office/powerpoint/2010/main" val="1500614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DB83F-3400-4B86-BDA5-F7A0F8B682F7}"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F2ABB-DE9D-4D24-B1D7-83A7B68BD75F}" type="slidenum">
              <a:rPr lang="en-US" smtClean="0"/>
              <a:t>‹#›</a:t>
            </a:fld>
            <a:endParaRPr lang="en-US"/>
          </a:p>
        </p:txBody>
      </p:sp>
    </p:spTree>
    <p:extLst>
      <p:ext uri="{BB962C8B-B14F-4D97-AF65-F5344CB8AC3E}">
        <p14:creationId xmlns:p14="http://schemas.microsoft.com/office/powerpoint/2010/main" val="79875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DB83F-3400-4B86-BDA5-F7A0F8B682F7}"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37F2ABB-DE9D-4D24-B1D7-83A7B68BD75F}" type="slidenum">
              <a:rPr lang="en-US" smtClean="0"/>
              <a:t>‹#›</a:t>
            </a:fld>
            <a:endParaRPr lang="en-US"/>
          </a:p>
        </p:txBody>
      </p:sp>
    </p:spTree>
    <p:extLst>
      <p:ext uri="{BB962C8B-B14F-4D97-AF65-F5344CB8AC3E}">
        <p14:creationId xmlns:p14="http://schemas.microsoft.com/office/powerpoint/2010/main" val="3824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4DB83F-3400-4B86-BDA5-F7A0F8B682F7}"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F2ABB-DE9D-4D24-B1D7-83A7B68BD75F}" type="slidenum">
              <a:rPr lang="en-US" smtClean="0"/>
              <a:t>‹#›</a:t>
            </a:fld>
            <a:endParaRPr lang="en-US"/>
          </a:p>
        </p:txBody>
      </p:sp>
    </p:spTree>
    <p:extLst>
      <p:ext uri="{BB962C8B-B14F-4D97-AF65-F5344CB8AC3E}">
        <p14:creationId xmlns:p14="http://schemas.microsoft.com/office/powerpoint/2010/main" val="284110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4DB83F-3400-4B86-BDA5-F7A0F8B682F7}"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F2ABB-DE9D-4D24-B1D7-83A7B68BD75F}" type="slidenum">
              <a:rPr lang="en-US" smtClean="0"/>
              <a:t>‹#›</a:t>
            </a:fld>
            <a:endParaRPr lang="en-US"/>
          </a:p>
        </p:txBody>
      </p:sp>
    </p:spTree>
    <p:extLst>
      <p:ext uri="{BB962C8B-B14F-4D97-AF65-F5344CB8AC3E}">
        <p14:creationId xmlns:p14="http://schemas.microsoft.com/office/powerpoint/2010/main" val="348729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4DB83F-3400-4B86-BDA5-F7A0F8B682F7}"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7F2ABB-DE9D-4D24-B1D7-83A7B68BD75F}" type="slidenum">
              <a:rPr lang="en-US" smtClean="0"/>
              <a:t>‹#›</a:t>
            </a:fld>
            <a:endParaRPr lang="en-US"/>
          </a:p>
        </p:txBody>
      </p:sp>
    </p:spTree>
    <p:extLst>
      <p:ext uri="{BB962C8B-B14F-4D97-AF65-F5344CB8AC3E}">
        <p14:creationId xmlns:p14="http://schemas.microsoft.com/office/powerpoint/2010/main" val="39908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4DB83F-3400-4B86-BDA5-F7A0F8B682F7}"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7F2ABB-DE9D-4D24-B1D7-83A7B68BD75F}" type="slidenum">
              <a:rPr lang="en-US" smtClean="0"/>
              <a:t>‹#›</a:t>
            </a:fld>
            <a:endParaRPr lang="en-US"/>
          </a:p>
        </p:txBody>
      </p:sp>
    </p:spTree>
    <p:extLst>
      <p:ext uri="{BB962C8B-B14F-4D97-AF65-F5344CB8AC3E}">
        <p14:creationId xmlns:p14="http://schemas.microsoft.com/office/powerpoint/2010/main" val="370505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DB83F-3400-4B86-BDA5-F7A0F8B682F7}"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7F2ABB-DE9D-4D24-B1D7-83A7B68BD75F}" type="slidenum">
              <a:rPr lang="en-US" smtClean="0"/>
              <a:t>‹#›</a:t>
            </a:fld>
            <a:endParaRPr lang="en-US"/>
          </a:p>
        </p:txBody>
      </p:sp>
    </p:spTree>
    <p:extLst>
      <p:ext uri="{BB962C8B-B14F-4D97-AF65-F5344CB8AC3E}">
        <p14:creationId xmlns:p14="http://schemas.microsoft.com/office/powerpoint/2010/main" val="370832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DB83F-3400-4B86-BDA5-F7A0F8B682F7}"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F2ABB-DE9D-4D24-B1D7-83A7B68BD75F}" type="slidenum">
              <a:rPr lang="en-US" smtClean="0"/>
              <a:t>‹#›</a:t>
            </a:fld>
            <a:endParaRPr lang="en-US"/>
          </a:p>
        </p:txBody>
      </p:sp>
    </p:spTree>
    <p:extLst>
      <p:ext uri="{BB962C8B-B14F-4D97-AF65-F5344CB8AC3E}">
        <p14:creationId xmlns:p14="http://schemas.microsoft.com/office/powerpoint/2010/main" val="4117241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DB83F-3400-4B86-BDA5-F7A0F8B682F7}"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F2ABB-DE9D-4D24-B1D7-83A7B68BD75F}" type="slidenum">
              <a:rPr lang="en-US" smtClean="0"/>
              <a:t>‹#›</a:t>
            </a:fld>
            <a:endParaRPr lang="en-US"/>
          </a:p>
        </p:txBody>
      </p:sp>
    </p:spTree>
    <p:extLst>
      <p:ext uri="{BB962C8B-B14F-4D97-AF65-F5344CB8AC3E}">
        <p14:creationId xmlns:p14="http://schemas.microsoft.com/office/powerpoint/2010/main" val="333097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4DB83F-3400-4B86-BDA5-F7A0F8B682F7}" type="datetimeFigureOut">
              <a:rPr lang="en-US" smtClean="0"/>
              <a:t>11/24/2021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7F2ABB-DE9D-4D24-B1D7-83A7B68BD75F}" type="slidenum">
              <a:rPr lang="en-US" smtClean="0"/>
              <a:t>‹#›</a:t>
            </a:fld>
            <a:endParaRPr lang="en-US"/>
          </a:p>
        </p:txBody>
      </p:sp>
    </p:spTree>
    <p:extLst>
      <p:ext uri="{BB962C8B-B14F-4D97-AF65-F5344CB8AC3E}">
        <p14:creationId xmlns:p14="http://schemas.microsoft.com/office/powerpoint/2010/main" val="1952351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8F39D-F5B0-4B40-A2CA-9259E020ACC9}"/>
              </a:ext>
            </a:extLst>
          </p:cNvPr>
          <p:cNvSpPr>
            <a:spLocks noGrp="1"/>
          </p:cNvSpPr>
          <p:nvPr>
            <p:ph type="ctrTitle"/>
          </p:nvPr>
        </p:nvSpPr>
        <p:spPr/>
        <p:txBody>
          <a:bodyPr/>
          <a:lstStyle/>
          <a:p>
            <a:r>
              <a:rPr lang="en-US"/>
              <a:t>BROKEN ACCESS CONTROL</a:t>
            </a:r>
          </a:p>
        </p:txBody>
      </p:sp>
      <p:sp>
        <p:nvSpPr>
          <p:cNvPr id="3" name="Subtitle 2">
            <a:extLst>
              <a:ext uri="{FF2B5EF4-FFF2-40B4-BE49-F238E27FC236}">
                <a16:creationId xmlns:a16="http://schemas.microsoft.com/office/drawing/2014/main" id="{64FADE3C-4BAC-4897-9FF2-1885F8375698}"/>
              </a:ext>
            </a:extLst>
          </p:cNvPr>
          <p:cNvSpPr>
            <a:spLocks noGrp="1"/>
          </p:cNvSpPr>
          <p:nvPr>
            <p:ph type="subTitle" idx="1"/>
          </p:nvPr>
        </p:nvSpPr>
        <p:spPr/>
        <p:txBody>
          <a:bodyPr/>
          <a:lstStyle/>
          <a:p>
            <a:r>
              <a:rPr lang="en-US"/>
              <a:t>TOP 10 OWASP 2021</a:t>
            </a:r>
          </a:p>
          <a:p>
            <a:r>
              <a:rPr lang="en-US"/>
              <a:t>-ChienPD4-</a:t>
            </a:r>
          </a:p>
        </p:txBody>
      </p:sp>
    </p:spTree>
    <p:extLst>
      <p:ext uri="{BB962C8B-B14F-4D97-AF65-F5344CB8AC3E}">
        <p14:creationId xmlns:p14="http://schemas.microsoft.com/office/powerpoint/2010/main" val="380470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01DAF5-04B3-405F-8040-3FC1AF0AFF7B}"/>
              </a:ext>
            </a:extLst>
          </p:cNvPr>
          <p:cNvSpPr txBox="1"/>
          <p:nvPr/>
        </p:nvSpPr>
        <p:spPr>
          <a:xfrm>
            <a:off x="1553227" y="726510"/>
            <a:ext cx="10196187" cy="4613058"/>
          </a:xfrm>
          <a:prstGeom prst="rect">
            <a:avLst/>
          </a:prstGeom>
          <a:noFill/>
        </p:spPr>
        <p:txBody>
          <a:bodyPr wrap="square" rtlCol="0">
            <a:spAutoFit/>
          </a:bodyPr>
          <a:lstStyle/>
          <a:p>
            <a:pPr marL="400050" lvl="0" indent="-400050" algn="just">
              <a:lnSpc>
                <a:spcPct val="150000"/>
              </a:lnSpc>
              <a:buAutoNum type="romanUcPeriod"/>
            </a:pPr>
            <a:r>
              <a:rPr lang="en-US" sz="1800" b="1">
                <a:effectLst/>
                <a:latin typeface="Times New Roman" panose="02020603050405020304" pitchFamily="18" charset="0"/>
                <a:ea typeface="Calibri" panose="020F0502020204030204" pitchFamily="34" charset="0"/>
              </a:rPr>
              <a:t>Khái niệm :</a:t>
            </a:r>
          </a:p>
          <a:p>
            <a:pPr lvl="0" algn="just">
              <a:lnSpc>
                <a:spcPct val="150000"/>
              </a:lnSpc>
            </a:pPr>
            <a:endParaRPr lang="en-US" sz="1800" b="1">
              <a:effectLst/>
              <a:latin typeface="Times New Roman" panose="02020603050405020304" pitchFamily="18" charset="0"/>
              <a:ea typeface="Calibri" panose="020F0502020204030204" pitchFamily="34" charset="0"/>
            </a:endParaRPr>
          </a:p>
          <a:p>
            <a:pPr marL="342900" lvl="0" indent="-342900" algn="just">
              <a:lnSpc>
                <a:spcPct val="150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 Kiểm soát truy cập hay ủy quyền là cách một ứng dụng web cấp cho người dùng quyền truy cập vào một số tài nguyên chứ không phải những tài nguyên khác.</a:t>
            </a:r>
          </a:p>
          <a:p>
            <a:pPr marL="342900" indent="-342900" algn="just">
              <a:lnSpc>
                <a:spcPct val="150000"/>
              </a:lnSpc>
              <a:buFont typeface="Times New Roman" panose="02020603050405020304" pitchFamily="18" charset="0"/>
              <a:buChar char="-"/>
            </a:pPr>
            <a:r>
              <a:rPr lang="en-US">
                <a:latin typeface="Times New Roman" panose="02020603050405020304" pitchFamily="18" charset="0"/>
                <a:ea typeface="Calibri" panose="020F0502020204030204" pitchFamily="34" charset="0"/>
              </a:rPr>
              <a:t> </a:t>
            </a:r>
            <a:r>
              <a:rPr lang="en-US" sz="1800">
                <a:effectLst/>
                <a:latin typeface="Times New Roman" panose="02020603050405020304" pitchFamily="18" charset="0"/>
                <a:ea typeface="Calibri" panose="020F0502020204030204" pitchFamily="34" charset="0"/>
              </a:rPr>
              <a:t>Các tài nguyên này chủ yếu thuộc hai loại:</a:t>
            </a:r>
          </a:p>
          <a:p>
            <a:pPr algn="just">
              <a:lnSpc>
                <a:spcPct val="150000"/>
              </a:lnSpc>
            </a:pPr>
            <a:r>
              <a:rPr lang="en-US" sz="1800">
                <a:effectLst/>
                <a:latin typeface="Times New Roman" panose="02020603050405020304" pitchFamily="18" charset="0"/>
                <a:ea typeface="Calibri" panose="020F0502020204030204" pitchFamily="34" charset="0"/>
              </a:rPr>
              <a:t>	+  Dữ liệu nhạy cảm (chỉ nên được truy cập bởi những người dùng được chọn ) </a:t>
            </a:r>
          </a:p>
          <a:p>
            <a:pPr algn="just">
              <a:lnSpc>
                <a:spcPct val="150000"/>
              </a:lnSpc>
            </a:pPr>
            <a:r>
              <a:rPr lang="en-US">
                <a:latin typeface="Times New Roman" panose="02020603050405020304" pitchFamily="18" charset="0"/>
                <a:ea typeface="Calibri" panose="020F0502020204030204" pitchFamily="34" charset="0"/>
              </a:rPr>
              <a:t>	+ C</a:t>
            </a:r>
            <a:r>
              <a:rPr lang="en-US" sz="1800">
                <a:effectLst/>
                <a:latin typeface="Times New Roman" panose="02020603050405020304" pitchFamily="18" charset="0"/>
                <a:ea typeface="Calibri" panose="020F0502020204030204" pitchFamily="34" charset="0"/>
              </a:rPr>
              <a:t>ác chức năng có thể sửa đổi dữ liệu trên máy chủ hoặc thậm chí sửa đổi chức năng của máy chủ. </a:t>
            </a:r>
          </a:p>
          <a:p>
            <a:pPr marL="342900" indent="-342900" algn="just">
              <a:lnSpc>
                <a:spcPct val="150000"/>
              </a:lnSpc>
              <a:buFont typeface="Times New Roman" panose="02020603050405020304" pitchFamily="18" charset="0"/>
              <a:buChar char="-"/>
            </a:pPr>
            <a:r>
              <a:rPr lang="en-US" sz="1800">
                <a:effectLst/>
                <a:latin typeface="Times New Roman" panose="02020603050405020304" pitchFamily="18" charset="0"/>
                <a:ea typeface="Calibri" panose="020F0502020204030204" pitchFamily="34" charset="0"/>
              </a:rPr>
              <a:t> Kiểm tra ủy quyền được thực hiện sau khi xác thực: khi người dùng truy cập một trang web, trước tiên họ phải tự xác thực, tức là đăng nhập, sau đó nếu họ cố gắng truy cập vào một tài nguyên, máy chủ sẽ kiểm tra xem họ có được ủy quyền để làm như vậy hay không.</a:t>
            </a:r>
          </a:p>
          <a:p>
            <a:pPr marL="342900" lvl="0" indent="-342900" algn="just">
              <a:lnSpc>
                <a:spcPct val="150000"/>
              </a:lnSpc>
              <a:buFont typeface="Times New Roman" panose="02020603050405020304" pitchFamily="18" charset="0"/>
              <a:buChar char="-"/>
            </a:pPr>
            <a:endParaRPr lang="en-US" sz="180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67580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01DAF5-04B3-405F-8040-3FC1AF0AFF7B}"/>
              </a:ext>
            </a:extLst>
          </p:cNvPr>
          <p:cNvSpPr txBox="1"/>
          <p:nvPr/>
        </p:nvSpPr>
        <p:spPr>
          <a:xfrm>
            <a:off x="1553227" y="726510"/>
            <a:ext cx="10196187" cy="4197559"/>
          </a:xfrm>
          <a:prstGeom prst="rect">
            <a:avLst/>
          </a:prstGeom>
          <a:noFill/>
        </p:spPr>
        <p:txBody>
          <a:bodyPr wrap="square" rtlCol="0">
            <a:spAutoFit/>
          </a:bodyPr>
          <a:lstStyle/>
          <a:p>
            <a:pPr lvl="0" algn="just">
              <a:lnSpc>
                <a:spcPct val="150000"/>
              </a:lnSpc>
            </a:pPr>
            <a:r>
              <a:rPr lang="en-US" sz="1800" b="1">
                <a:effectLst/>
                <a:latin typeface="Times New Roman" panose="02020603050405020304" pitchFamily="18" charset="0"/>
                <a:ea typeface="Calibri" panose="020F0502020204030204" pitchFamily="34" charset="0"/>
              </a:rPr>
              <a:t>II. Lỗ hổng :</a:t>
            </a:r>
          </a:p>
          <a:p>
            <a:pPr lvl="0" algn="just">
              <a:lnSpc>
                <a:spcPct val="150000"/>
              </a:lnSpc>
            </a:pPr>
            <a:endParaRPr lang="en-US" b="1">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Vi phạm nguyên tắc ít đặc quyền nhất hoặc bị từ chối theo mặc định, trong đó quyền truy cập chỉ nên được cấp cho các khả năng, vai trò hoặc người dùng cụ thể, nhưng có sẵn cho bất kỳ ai.</a:t>
            </a:r>
          </a:p>
          <a:p>
            <a:pPr marL="342900" lvl="0" indent="-342900" algn="just">
              <a:lnSpc>
                <a:spcPct val="15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Bỏ qua kiểm tra kiểm soát truy cập bằng cách sửa đổi URL (giả mạo tham số hoặc buộc duyệt), trạng thái ứng dụng nội bộ hoặc trang HTML hoặc bằng cách sử dụng công cụ tấn công sửa đổi các yêu cầu API.</a:t>
            </a:r>
          </a:p>
          <a:p>
            <a:pPr marL="342900" lvl="0" indent="-342900" algn="just">
              <a:lnSpc>
                <a:spcPct val="15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Cho phép xem hoặc chỉnh sửa tài khoản của người khác, bằng cách cung cấp số nhận dạng duy nhất (tham chiếu đối tượng trực tiếp không an toàn)</a:t>
            </a:r>
          </a:p>
          <a:p>
            <a:pPr marL="342900" lvl="0" indent="-342900" algn="just">
              <a:lnSpc>
                <a:spcPct val="15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Truy cập API với các điều khiển truy cập bị thiếu cho POST, PUT và DELETE.</a:t>
            </a:r>
          </a:p>
          <a:p>
            <a:pPr lvl="0" algn="just">
              <a:lnSpc>
                <a:spcPct val="150000"/>
              </a:lnSpc>
            </a:pPr>
            <a:endParaRPr lang="en-US" sz="1800" b="1">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6934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01DAF5-04B3-405F-8040-3FC1AF0AFF7B}"/>
              </a:ext>
            </a:extLst>
          </p:cNvPr>
          <p:cNvSpPr txBox="1"/>
          <p:nvPr/>
        </p:nvSpPr>
        <p:spPr>
          <a:xfrm>
            <a:off x="1553227" y="726510"/>
            <a:ext cx="10196187" cy="4613058"/>
          </a:xfrm>
          <a:prstGeom prst="rect">
            <a:avLst/>
          </a:prstGeom>
          <a:noFill/>
        </p:spPr>
        <p:txBody>
          <a:bodyPr wrap="square" rtlCol="0">
            <a:spAutoFit/>
          </a:bodyPr>
          <a:lstStyle/>
          <a:p>
            <a:pPr lvl="0" algn="just">
              <a:lnSpc>
                <a:spcPct val="150000"/>
              </a:lnSpc>
            </a:pPr>
            <a:r>
              <a:rPr lang="en-US" sz="1800" b="1">
                <a:effectLst/>
                <a:latin typeface="Times New Roman" panose="02020603050405020304" pitchFamily="18" charset="0"/>
                <a:ea typeface="Calibri" panose="020F0502020204030204" pitchFamily="34" charset="0"/>
              </a:rPr>
              <a:t>II. Lỗ hổng :</a:t>
            </a:r>
          </a:p>
          <a:p>
            <a:pPr lvl="0" algn="just">
              <a:lnSpc>
                <a:spcPct val="150000"/>
              </a:lnSpc>
            </a:pPr>
            <a:endParaRPr lang="en-US" b="1">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Nâng cao đặc quyền. Hoạt động với tư cách người dùng mà không cần đăng nhập hoặc đóng vai trò quản trị viên khi đăng nhập với tư cách người dùng.</a:t>
            </a:r>
          </a:p>
          <a:p>
            <a:pPr marL="342900" lvl="0" indent="-342900" algn="just">
              <a:lnSpc>
                <a:spcPct val="15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Thao tác siêu dữ liệu, chẳng hạn như phát lại hoặc giả mạo mã thông báo kiểm soát truy cập JSON Web Token (JWT) hoặc cookie hoặc trường ẩn bị thao túng để nâng cao đặc quyền hoặc lạm dụng việc vô hiệu hóa JWT.</a:t>
            </a:r>
          </a:p>
          <a:p>
            <a:pPr marL="342900" lvl="0" indent="-342900" algn="just">
              <a:lnSpc>
                <a:spcPct val="15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Cấu hình sai CORS cho phép truy cập API từ các nguồn gốc trái phép  không đáng tin cậy.</a:t>
            </a:r>
          </a:p>
          <a:p>
            <a:pPr marL="342900" lvl="0" indent="-342900" algn="just">
              <a:lnSpc>
                <a:spcPct val="15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Buộc duyệt đến các trang được xác thực với tư cách là người dùng chưa được xác thực hoặc đến các trang được đặc quyền với tư cách là người dùng chuẩn.</a:t>
            </a:r>
          </a:p>
          <a:p>
            <a:pPr lvl="0" algn="just">
              <a:lnSpc>
                <a:spcPct val="150000"/>
              </a:lnSpc>
            </a:pPr>
            <a:endParaRPr lang="en-US" sz="1800" b="1">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85963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01DAF5-04B3-405F-8040-3FC1AF0AFF7B}"/>
              </a:ext>
            </a:extLst>
          </p:cNvPr>
          <p:cNvSpPr txBox="1"/>
          <p:nvPr/>
        </p:nvSpPr>
        <p:spPr>
          <a:xfrm>
            <a:off x="1465544" y="425885"/>
            <a:ext cx="10196187" cy="5859553"/>
          </a:xfrm>
          <a:prstGeom prst="rect">
            <a:avLst/>
          </a:prstGeom>
          <a:noFill/>
        </p:spPr>
        <p:txBody>
          <a:bodyPr wrap="square" rtlCol="0">
            <a:spAutoFit/>
          </a:bodyPr>
          <a:lstStyle/>
          <a:p>
            <a:pPr lvl="0" algn="just">
              <a:lnSpc>
                <a:spcPct val="150000"/>
              </a:lnSpc>
            </a:pPr>
            <a:r>
              <a:rPr lang="en-US" sz="1800" b="1">
                <a:effectLst/>
                <a:latin typeface="Times New Roman" panose="02020603050405020304" pitchFamily="18" charset="0"/>
                <a:ea typeface="Calibri" panose="020F0502020204030204" pitchFamily="34" charset="0"/>
              </a:rPr>
              <a:t>III. Kịch bản tấn công .</a:t>
            </a:r>
          </a:p>
          <a:p>
            <a:pPr lvl="0" algn="just">
              <a:lnSpc>
                <a:spcPct val="150000"/>
              </a:lnSpc>
            </a:pPr>
            <a:endParaRPr lang="en-US" b="1">
              <a:latin typeface="Times New Roman" panose="02020603050405020304" pitchFamily="18" charset="0"/>
              <a:ea typeface="Calibri" panose="020F0502020204030204" pitchFamily="34" charset="0"/>
            </a:endParaRPr>
          </a:p>
          <a:p>
            <a:pPr marL="342900" lvl="0" indent="-342900" algn="just">
              <a:lnSpc>
                <a:spcPct val="150000"/>
              </a:lnSpc>
              <a:buAutoNum type="alphaLcPeriod"/>
            </a:pPr>
            <a:r>
              <a:rPr lang="vi-VN" b="0" i="0">
                <a:effectLst/>
                <a:latin typeface="Times New Roman" panose="02020603050405020304" pitchFamily="18" charset="0"/>
                <a:cs typeface="Times New Roman" panose="02020603050405020304" pitchFamily="18" charset="0"/>
              </a:rPr>
              <a:t>Ứng dụng sử dụng dữ liệu chưa được xác minh trong lệnh gọi SQL đang truy cập thông tin tài khoản:</a:t>
            </a:r>
            <a:endParaRPr lang="en-US" b="0" i="0">
              <a:effectLst/>
              <a:latin typeface="Times New Roman" panose="02020603050405020304" pitchFamily="18" charset="0"/>
              <a:cs typeface="Times New Roman" panose="02020603050405020304" pitchFamily="18" charset="0"/>
            </a:endParaRPr>
          </a:p>
          <a:p>
            <a:pPr marL="342900" lvl="0" indent="-342900" algn="just">
              <a:lnSpc>
                <a:spcPct val="150000"/>
              </a:lnSpc>
              <a:buAutoNum type="alphaLcPeriod"/>
            </a:pPr>
            <a:endParaRPr lang="en-US">
              <a:latin typeface="Times New Roman" panose="02020603050405020304" pitchFamily="18" charset="0"/>
              <a:cs typeface="Times New Roman" panose="02020603050405020304" pitchFamily="18" charset="0"/>
            </a:endParaRPr>
          </a:p>
          <a:p>
            <a:pPr lvl="0" algn="just">
              <a:lnSpc>
                <a:spcPct val="150000"/>
              </a:lnSpc>
            </a:pPr>
            <a:endParaRPr lang="en-US" b="0" i="0">
              <a:effectLst/>
              <a:latin typeface="Times New Roman" panose="02020603050405020304" pitchFamily="18" charset="0"/>
              <a:cs typeface="Times New Roman" panose="02020603050405020304" pitchFamily="18" charset="0"/>
            </a:endParaRPr>
          </a:p>
          <a:p>
            <a:pPr marL="342900" lvl="0" indent="-342900" algn="just">
              <a:lnSpc>
                <a:spcPct val="150000"/>
              </a:lnSpc>
              <a:buAutoNum type="alphaLcPeriod"/>
            </a:pPr>
            <a:endParaRPr lang="en-US">
              <a:latin typeface="Times New Roman" panose="02020603050405020304" pitchFamily="18" charset="0"/>
              <a:cs typeface="Times New Roman" panose="02020603050405020304" pitchFamily="18" charset="0"/>
            </a:endParaRPr>
          </a:p>
          <a:p>
            <a:pPr lvl="0" algn="just">
              <a:lnSpc>
                <a:spcPct val="150000"/>
              </a:lnSpc>
            </a:pPr>
            <a:r>
              <a:rPr lang="vi-VN" b="0" i="0">
                <a:effectLst/>
                <a:latin typeface="Times New Roman" panose="02020603050405020304" pitchFamily="18" charset="0"/>
                <a:cs typeface="Times New Roman" panose="02020603050405020304" pitchFamily="18" charset="0"/>
              </a:rPr>
              <a:t>Kẻ tấn công chỉ cần sửa đổi tham số 'acct' của trình duyệt để gửi bất kỳ số tài khoản nào chúng muốn. Nếu không được xác minh chính xác, kẻ tấn công có thể truy cập vào tài khoản của bất kỳ người dùng nào.</a:t>
            </a:r>
            <a:endParaRPr lang="en-US" b="0" i="0">
              <a:effectLst/>
              <a:latin typeface="Times New Roman" panose="02020603050405020304" pitchFamily="18" charset="0"/>
              <a:cs typeface="Times New Roman" panose="02020603050405020304" pitchFamily="18" charset="0"/>
            </a:endParaRPr>
          </a:p>
          <a:p>
            <a:pPr lvl="0" algn="just">
              <a:lnSpc>
                <a:spcPct val="150000"/>
              </a:lnSpc>
            </a:pPr>
            <a:r>
              <a:rPr lang="en-US" b="0" i="0">
                <a:solidFill>
                  <a:srgbClr val="36464E"/>
                </a:solidFill>
                <a:effectLst/>
                <a:latin typeface="Roboto Mono"/>
              </a:rPr>
              <a:t>     </a:t>
            </a:r>
            <a:endParaRPr lang="en-US">
              <a:latin typeface="Times New Roman" panose="02020603050405020304" pitchFamily="18" charset="0"/>
              <a:cs typeface="Times New Roman" panose="02020603050405020304" pitchFamily="18" charset="0"/>
            </a:endParaRPr>
          </a:p>
          <a:p>
            <a:pPr marL="342900" lvl="0" indent="-342900" algn="just">
              <a:lnSpc>
                <a:spcPct val="150000"/>
              </a:lnSpc>
              <a:buAutoNum type="alphaLcPeriod"/>
            </a:pPr>
            <a:endParaRPr lang="en-US" b="0" i="0">
              <a:effectLst/>
              <a:latin typeface="Times New Roman" panose="02020603050405020304" pitchFamily="18" charset="0"/>
              <a:cs typeface="Times New Roman" panose="02020603050405020304" pitchFamily="18" charset="0"/>
            </a:endParaRPr>
          </a:p>
          <a:p>
            <a:pPr marL="342900" lvl="0" indent="-342900" algn="just">
              <a:lnSpc>
                <a:spcPct val="150000"/>
              </a:lnSpc>
              <a:buAutoNum type="alphaLcPeriod"/>
            </a:pPr>
            <a:endParaRPr lang="en-US">
              <a:latin typeface="Times New Roman" panose="02020603050405020304" pitchFamily="18" charset="0"/>
              <a:cs typeface="Times New Roman" panose="02020603050405020304" pitchFamily="18" charset="0"/>
            </a:endParaRPr>
          </a:p>
          <a:p>
            <a:pPr marL="342900" lvl="0" indent="-342900" algn="just">
              <a:lnSpc>
                <a:spcPct val="150000"/>
              </a:lnSpc>
              <a:buAutoNum type="alphaLcPeriod"/>
            </a:pPr>
            <a:endParaRPr lang="en-US" b="0" i="0">
              <a:effectLst/>
              <a:latin typeface="Times New Roman" panose="02020603050405020304" pitchFamily="18" charset="0"/>
              <a:cs typeface="Times New Roman" panose="02020603050405020304" pitchFamily="18" charset="0"/>
            </a:endParaRPr>
          </a:p>
          <a:p>
            <a:pPr marL="342900" lvl="0" indent="-342900" algn="just">
              <a:lnSpc>
                <a:spcPct val="150000"/>
              </a:lnSpc>
              <a:buAutoNum type="alphaLcPeriod"/>
            </a:pPr>
            <a:endParaRPr lang="en-US">
              <a:latin typeface="Times New Roman" panose="02020603050405020304" pitchFamily="18" charset="0"/>
              <a:cs typeface="Times New Roman" panose="02020603050405020304" pitchFamily="18" charset="0"/>
            </a:endParaRPr>
          </a:p>
          <a:p>
            <a:pPr marL="342900" lvl="0" indent="-342900" algn="just">
              <a:lnSpc>
                <a:spcPct val="150000"/>
              </a:lnSpc>
              <a:buAutoNum type="alphaLcPeriod"/>
            </a:pPr>
            <a:endParaRPr lang="en-US" b="0" i="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C7D1140-6E38-4EDB-921A-A07950890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592" y="1910974"/>
            <a:ext cx="9275571" cy="1007590"/>
          </a:xfrm>
          <a:prstGeom prst="rect">
            <a:avLst/>
          </a:prstGeom>
        </p:spPr>
      </p:pic>
      <p:pic>
        <p:nvPicPr>
          <p:cNvPr id="7" name="Picture 6">
            <a:extLst>
              <a:ext uri="{FF2B5EF4-FFF2-40B4-BE49-F238E27FC236}">
                <a16:creationId xmlns:a16="http://schemas.microsoft.com/office/drawing/2014/main" id="{587CDC46-89E8-41CA-8254-2989362D3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2592" y="3987714"/>
            <a:ext cx="9275571" cy="734597"/>
          </a:xfrm>
          <a:prstGeom prst="rect">
            <a:avLst/>
          </a:prstGeom>
        </p:spPr>
      </p:pic>
    </p:spTree>
    <p:extLst>
      <p:ext uri="{BB962C8B-B14F-4D97-AF65-F5344CB8AC3E}">
        <p14:creationId xmlns:p14="http://schemas.microsoft.com/office/powerpoint/2010/main" val="121006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01DAF5-04B3-405F-8040-3FC1AF0AFF7B}"/>
              </a:ext>
            </a:extLst>
          </p:cNvPr>
          <p:cNvSpPr txBox="1"/>
          <p:nvPr/>
        </p:nvSpPr>
        <p:spPr>
          <a:xfrm>
            <a:off x="1640909" y="1340285"/>
            <a:ext cx="10196187" cy="3782061"/>
          </a:xfrm>
          <a:prstGeom prst="rect">
            <a:avLst/>
          </a:prstGeom>
          <a:noFill/>
        </p:spPr>
        <p:txBody>
          <a:bodyPr wrap="square" rtlCol="0">
            <a:spAutoFit/>
          </a:bodyPr>
          <a:lstStyle/>
          <a:p>
            <a:pPr lvl="0" algn="just">
              <a:lnSpc>
                <a:spcPct val="150000"/>
              </a:lnSpc>
            </a:pPr>
            <a:r>
              <a:rPr lang="en-US" sz="1800" b="1">
                <a:effectLst/>
                <a:latin typeface="Times New Roman" panose="02020603050405020304" pitchFamily="18" charset="0"/>
                <a:ea typeface="Calibri" panose="020F0502020204030204" pitchFamily="34" charset="0"/>
              </a:rPr>
              <a:t>IV. Ngăn chặn :</a:t>
            </a:r>
          </a:p>
          <a:p>
            <a:pPr lvl="0" algn="just">
              <a:lnSpc>
                <a:spcPct val="150000"/>
              </a:lnSpc>
            </a:pPr>
            <a:endParaRPr lang="en-US" b="1">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Ngoại trừ các tài nguyên công cộng, hãy từ chối theo mặc định.</a:t>
            </a:r>
          </a:p>
          <a:p>
            <a:pPr marL="342900" lvl="0" indent="-342900" algn="just">
              <a:lnSpc>
                <a:spcPct val="15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Triển khai các cơ chế kiểm soát truy cập một lần và sử dụng lại chúng trong toàn bộ ứng dụng, bao gồm giảm thiểu việc sử dụng Chia sẻ Tài nguyên Nhiều Nguồn gốc (CORS).</a:t>
            </a:r>
          </a:p>
          <a:p>
            <a:pPr marL="342900" lvl="0" indent="-342900" algn="just">
              <a:lnSpc>
                <a:spcPct val="15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Kiểm soát truy cập mô hình nên thực thi quyền sở hữu bản ghi thay vì chấp nhận rằng người dùng có thể tạo, đọc, cập nhật hoặc xóa bất kỳ bản ghi nào.</a:t>
            </a:r>
          </a:p>
          <a:p>
            <a:pPr marL="342900" lvl="0" indent="-342900" algn="just">
              <a:lnSpc>
                <a:spcPct val="15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Các yêu cầu về giới hạn kinh doanh ứng dụng duy nhất phải được thực thi bởi các mô hình miền.</a:t>
            </a:r>
          </a:p>
          <a:p>
            <a:pPr lvl="0" algn="just">
              <a:lnSpc>
                <a:spcPct val="150000"/>
              </a:lnSpc>
            </a:pPr>
            <a:endParaRPr lang="en-US" sz="1800" b="1">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5261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01DAF5-04B3-405F-8040-3FC1AF0AFF7B}"/>
              </a:ext>
            </a:extLst>
          </p:cNvPr>
          <p:cNvSpPr txBox="1"/>
          <p:nvPr/>
        </p:nvSpPr>
        <p:spPr>
          <a:xfrm>
            <a:off x="1640909" y="1340285"/>
            <a:ext cx="10196187" cy="4613058"/>
          </a:xfrm>
          <a:prstGeom prst="rect">
            <a:avLst/>
          </a:prstGeom>
          <a:noFill/>
        </p:spPr>
        <p:txBody>
          <a:bodyPr wrap="square" rtlCol="0">
            <a:spAutoFit/>
          </a:bodyPr>
          <a:lstStyle/>
          <a:p>
            <a:pPr lvl="0" algn="just">
              <a:lnSpc>
                <a:spcPct val="150000"/>
              </a:lnSpc>
            </a:pPr>
            <a:r>
              <a:rPr lang="en-US" sz="1800" b="1">
                <a:effectLst/>
                <a:latin typeface="Times New Roman" panose="02020603050405020304" pitchFamily="18" charset="0"/>
                <a:ea typeface="Calibri" panose="020F0502020204030204" pitchFamily="34" charset="0"/>
              </a:rPr>
              <a:t>IV. Ngăn chặn :</a:t>
            </a:r>
          </a:p>
          <a:p>
            <a:pPr lvl="0" algn="just">
              <a:lnSpc>
                <a:spcPct val="150000"/>
              </a:lnSpc>
            </a:pPr>
            <a:endParaRPr lang="en-US" b="1">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Tắt danh sách thư mục máy chủ web và đảm bảo siêu dữ liệu tệp (ví dụ: .git) và tệp sao lưu không có trong gốc web.</a:t>
            </a:r>
          </a:p>
          <a:p>
            <a:pPr marL="342900" lvl="0" indent="-342900" algn="just">
              <a:lnSpc>
                <a:spcPct val="15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Ghi nhật ký các lỗi kiểm soát truy cập, cảnh báo cho quản trị viên khi thích hợp (ví dụ: các lỗi lặp lại).</a:t>
            </a:r>
          </a:p>
          <a:p>
            <a:pPr marL="342900" lvl="0" indent="-342900" algn="just">
              <a:lnSpc>
                <a:spcPct val="15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Quyền truy cập API giới hạn tỷ lệ và bộ điều khiển để giảm thiểu tác hại từ công cụ tấn công tự động.</a:t>
            </a:r>
          </a:p>
          <a:p>
            <a:pPr marL="342900" lvl="0" indent="-342900" algn="just">
              <a:lnSpc>
                <a:spcPct val="150000"/>
              </a:lnSpc>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Giá trị nhận dạng phiên trạng thái sẽ bị vô hiệu trên máy chủ sau khi đăng xuất. Các mã thông báo JWT không trạng thái nên tồn tại trong thời gian ngắn để giảm thiểu cơ hội cho kẻ tấn công. Để các JWT tồn tại lâu hơn, bạn nên tuân theo các tiêu chuẩn OAuth để thu hồi quyền truy cập.</a:t>
            </a:r>
          </a:p>
          <a:p>
            <a:pPr lvl="0" algn="just">
              <a:lnSpc>
                <a:spcPct val="150000"/>
              </a:lnSpc>
            </a:pPr>
            <a:endParaRPr lang="en-US" sz="1800">
              <a:effectLst/>
              <a:latin typeface="Times New Roman" panose="02020603050405020304" pitchFamily="18" charset="0"/>
              <a:ea typeface="Calibri" panose="020F0502020204030204" pitchFamily="34" charset="0"/>
            </a:endParaRPr>
          </a:p>
          <a:p>
            <a:pPr lvl="0" algn="just">
              <a:lnSpc>
                <a:spcPct val="150000"/>
              </a:lnSpc>
            </a:pPr>
            <a:endParaRPr lang="en-US" sz="1800" b="1">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931717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835</TotalTime>
  <Words>810</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Corbel</vt:lpstr>
      <vt:lpstr>Roboto Mono</vt:lpstr>
      <vt:lpstr>Symbol</vt:lpstr>
      <vt:lpstr>Times New Roman</vt:lpstr>
      <vt:lpstr>Parallax</vt:lpstr>
      <vt:lpstr>BROKEN ACCESS CONTROL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BROKEN ACCESS CONTROL</dc:title>
  <dc:creator>Pham Duy Chien (FIS CSD HN)</dc:creator>
  <cp:lastModifiedBy>Pham Duy Chien (FIS CSD HN)</cp:lastModifiedBy>
  <cp:revision>2</cp:revision>
  <dcterms:created xsi:type="dcterms:W3CDTF">2021-11-23T02:21:38Z</dcterms:created>
  <dcterms:modified xsi:type="dcterms:W3CDTF">2021-11-24T02:28:33Z</dcterms:modified>
</cp:coreProperties>
</file>