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3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78EEB9-D6F5-45C2-9392-9370E5646618}" type="datetimeFigureOut">
              <a:rPr lang="en-US" smtClean="0"/>
              <a:t>11/24/2021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5AAE2C4-B053-4C4E-951E-D17124A92C46}" type="slidenum">
              <a:rPr lang="en-US" smtClean="0"/>
              <a:t>‹#›</a:t>
            </a:fld>
            <a:endParaRPr lang="en-US"/>
          </a:p>
        </p:txBody>
      </p:sp>
    </p:spTree>
    <p:extLst>
      <p:ext uri="{BB962C8B-B14F-4D97-AF65-F5344CB8AC3E}">
        <p14:creationId xmlns:p14="http://schemas.microsoft.com/office/powerpoint/2010/main" val="2665735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78EEB9-D6F5-45C2-9392-9370E5646618}"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AE2C4-B053-4C4E-951E-D17124A92C46}" type="slidenum">
              <a:rPr lang="en-US" smtClean="0"/>
              <a:t>‹#›</a:t>
            </a:fld>
            <a:endParaRPr lang="en-US"/>
          </a:p>
        </p:txBody>
      </p:sp>
    </p:spTree>
    <p:extLst>
      <p:ext uri="{BB962C8B-B14F-4D97-AF65-F5344CB8AC3E}">
        <p14:creationId xmlns:p14="http://schemas.microsoft.com/office/powerpoint/2010/main" val="3584561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78EEB9-D6F5-45C2-9392-9370E5646618}"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AE2C4-B053-4C4E-951E-D17124A92C46}" type="slidenum">
              <a:rPr lang="en-US" smtClean="0"/>
              <a:t>‹#›</a:t>
            </a:fld>
            <a:endParaRPr lang="en-US"/>
          </a:p>
        </p:txBody>
      </p:sp>
    </p:spTree>
    <p:extLst>
      <p:ext uri="{BB962C8B-B14F-4D97-AF65-F5344CB8AC3E}">
        <p14:creationId xmlns:p14="http://schemas.microsoft.com/office/powerpoint/2010/main" val="2660875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78EEB9-D6F5-45C2-9392-9370E5646618}"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AE2C4-B053-4C4E-951E-D17124A92C46}" type="slidenum">
              <a:rPr lang="en-US" smtClean="0"/>
              <a:t>‹#›</a:t>
            </a:fld>
            <a:endParaRPr lang="en-US"/>
          </a:p>
        </p:txBody>
      </p:sp>
    </p:spTree>
    <p:extLst>
      <p:ext uri="{BB962C8B-B14F-4D97-AF65-F5344CB8AC3E}">
        <p14:creationId xmlns:p14="http://schemas.microsoft.com/office/powerpoint/2010/main" val="364583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78EEB9-D6F5-45C2-9392-9370E5646618}"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AE2C4-B053-4C4E-951E-D17124A92C46}" type="slidenum">
              <a:rPr lang="en-US" smtClean="0"/>
              <a:t>‹#›</a:t>
            </a:fld>
            <a:endParaRPr lang="en-US"/>
          </a:p>
        </p:txBody>
      </p:sp>
    </p:spTree>
    <p:extLst>
      <p:ext uri="{BB962C8B-B14F-4D97-AF65-F5344CB8AC3E}">
        <p14:creationId xmlns:p14="http://schemas.microsoft.com/office/powerpoint/2010/main" val="143687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78EEB9-D6F5-45C2-9392-9370E5646618}"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AE2C4-B053-4C4E-951E-D17124A92C46}" type="slidenum">
              <a:rPr lang="en-US" smtClean="0"/>
              <a:t>‹#›</a:t>
            </a:fld>
            <a:endParaRPr lang="en-US"/>
          </a:p>
        </p:txBody>
      </p:sp>
    </p:spTree>
    <p:extLst>
      <p:ext uri="{BB962C8B-B14F-4D97-AF65-F5344CB8AC3E}">
        <p14:creationId xmlns:p14="http://schemas.microsoft.com/office/powerpoint/2010/main" val="10757370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78EEB9-D6F5-45C2-9392-9370E5646618}"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AE2C4-B053-4C4E-951E-D17124A92C46}" type="slidenum">
              <a:rPr lang="en-US" smtClean="0"/>
              <a:t>‹#›</a:t>
            </a:fld>
            <a:endParaRPr lang="en-US"/>
          </a:p>
        </p:txBody>
      </p:sp>
    </p:spTree>
    <p:extLst>
      <p:ext uri="{BB962C8B-B14F-4D97-AF65-F5344CB8AC3E}">
        <p14:creationId xmlns:p14="http://schemas.microsoft.com/office/powerpoint/2010/main" val="2267170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78EEB9-D6F5-45C2-9392-9370E5646618}"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AE2C4-B053-4C4E-951E-D17124A92C46}" type="slidenum">
              <a:rPr lang="en-US" smtClean="0"/>
              <a:t>‹#›</a:t>
            </a:fld>
            <a:endParaRPr lang="en-US"/>
          </a:p>
        </p:txBody>
      </p:sp>
    </p:spTree>
    <p:extLst>
      <p:ext uri="{BB962C8B-B14F-4D97-AF65-F5344CB8AC3E}">
        <p14:creationId xmlns:p14="http://schemas.microsoft.com/office/powerpoint/2010/main" val="2580063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78EEB9-D6F5-45C2-9392-9370E5646618}"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AE2C4-B053-4C4E-951E-D17124A92C46}" type="slidenum">
              <a:rPr lang="en-US" smtClean="0"/>
              <a:t>‹#›</a:t>
            </a:fld>
            <a:endParaRPr lang="en-US"/>
          </a:p>
        </p:txBody>
      </p:sp>
    </p:spTree>
    <p:extLst>
      <p:ext uri="{BB962C8B-B14F-4D97-AF65-F5344CB8AC3E}">
        <p14:creationId xmlns:p14="http://schemas.microsoft.com/office/powerpoint/2010/main" val="252363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78EEB9-D6F5-45C2-9392-9370E5646618}"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5AAE2C4-B053-4C4E-951E-D17124A92C46}" type="slidenum">
              <a:rPr lang="en-US" smtClean="0"/>
              <a:t>‹#›</a:t>
            </a:fld>
            <a:endParaRPr lang="en-US"/>
          </a:p>
        </p:txBody>
      </p:sp>
    </p:spTree>
    <p:extLst>
      <p:ext uri="{BB962C8B-B14F-4D97-AF65-F5344CB8AC3E}">
        <p14:creationId xmlns:p14="http://schemas.microsoft.com/office/powerpoint/2010/main" val="3737717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78EEB9-D6F5-45C2-9392-9370E5646618}"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AE2C4-B053-4C4E-951E-D17124A92C46}" type="slidenum">
              <a:rPr lang="en-US" smtClean="0"/>
              <a:t>‹#›</a:t>
            </a:fld>
            <a:endParaRPr lang="en-US"/>
          </a:p>
        </p:txBody>
      </p:sp>
    </p:spTree>
    <p:extLst>
      <p:ext uri="{BB962C8B-B14F-4D97-AF65-F5344CB8AC3E}">
        <p14:creationId xmlns:p14="http://schemas.microsoft.com/office/powerpoint/2010/main" val="4128081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78EEB9-D6F5-45C2-9392-9370E5646618}"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AE2C4-B053-4C4E-951E-D17124A92C46}" type="slidenum">
              <a:rPr lang="en-US" smtClean="0"/>
              <a:t>‹#›</a:t>
            </a:fld>
            <a:endParaRPr lang="en-US"/>
          </a:p>
        </p:txBody>
      </p:sp>
    </p:spTree>
    <p:extLst>
      <p:ext uri="{BB962C8B-B14F-4D97-AF65-F5344CB8AC3E}">
        <p14:creationId xmlns:p14="http://schemas.microsoft.com/office/powerpoint/2010/main" val="93649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78EEB9-D6F5-45C2-9392-9370E5646618}" type="datetimeFigureOut">
              <a:rPr lang="en-US" smtClean="0"/>
              <a:t>11/24/2021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AAE2C4-B053-4C4E-951E-D17124A92C46}" type="slidenum">
              <a:rPr lang="en-US" smtClean="0"/>
              <a:t>‹#›</a:t>
            </a:fld>
            <a:endParaRPr lang="en-US"/>
          </a:p>
        </p:txBody>
      </p:sp>
    </p:spTree>
    <p:extLst>
      <p:ext uri="{BB962C8B-B14F-4D97-AF65-F5344CB8AC3E}">
        <p14:creationId xmlns:p14="http://schemas.microsoft.com/office/powerpoint/2010/main" val="295974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78EEB9-D6F5-45C2-9392-9370E5646618}" type="datetimeFigureOut">
              <a:rPr lang="en-US" smtClean="0"/>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AAE2C4-B053-4C4E-951E-D17124A92C46}" type="slidenum">
              <a:rPr lang="en-US" smtClean="0"/>
              <a:t>‹#›</a:t>
            </a:fld>
            <a:endParaRPr lang="en-US"/>
          </a:p>
        </p:txBody>
      </p:sp>
    </p:spTree>
    <p:extLst>
      <p:ext uri="{BB962C8B-B14F-4D97-AF65-F5344CB8AC3E}">
        <p14:creationId xmlns:p14="http://schemas.microsoft.com/office/powerpoint/2010/main" val="1718922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78EEB9-D6F5-45C2-9392-9370E5646618}" type="datetimeFigureOut">
              <a:rPr lang="en-US" smtClean="0"/>
              <a:t>11/24/2021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AAE2C4-B053-4C4E-951E-D17124A92C46}" type="slidenum">
              <a:rPr lang="en-US" smtClean="0"/>
              <a:t>‹#›</a:t>
            </a:fld>
            <a:endParaRPr lang="en-US"/>
          </a:p>
        </p:txBody>
      </p:sp>
    </p:spTree>
    <p:extLst>
      <p:ext uri="{BB962C8B-B14F-4D97-AF65-F5344CB8AC3E}">
        <p14:creationId xmlns:p14="http://schemas.microsoft.com/office/powerpoint/2010/main" val="2362059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78EEB9-D6F5-45C2-9392-9370E5646618}"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AE2C4-B053-4C4E-951E-D17124A92C46}" type="slidenum">
              <a:rPr lang="en-US" smtClean="0"/>
              <a:t>‹#›</a:t>
            </a:fld>
            <a:endParaRPr lang="en-US"/>
          </a:p>
        </p:txBody>
      </p:sp>
    </p:spTree>
    <p:extLst>
      <p:ext uri="{BB962C8B-B14F-4D97-AF65-F5344CB8AC3E}">
        <p14:creationId xmlns:p14="http://schemas.microsoft.com/office/powerpoint/2010/main" val="3871016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78EEB9-D6F5-45C2-9392-9370E5646618}"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AE2C4-B053-4C4E-951E-D17124A92C46}" type="slidenum">
              <a:rPr lang="en-US" smtClean="0"/>
              <a:t>‹#›</a:t>
            </a:fld>
            <a:endParaRPr lang="en-US"/>
          </a:p>
        </p:txBody>
      </p:sp>
    </p:spTree>
    <p:extLst>
      <p:ext uri="{BB962C8B-B14F-4D97-AF65-F5344CB8AC3E}">
        <p14:creationId xmlns:p14="http://schemas.microsoft.com/office/powerpoint/2010/main" val="3579635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78EEB9-D6F5-45C2-9392-9370E5646618}" type="datetimeFigureOut">
              <a:rPr lang="en-US" smtClean="0"/>
              <a:t>11/24/2021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5AAE2C4-B053-4C4E-951E-D17124A92C46}" type="slidenum">
              <a:rPr lang="en-US" smtClean="0"/>
              <a:t>‹#›</a:t>
            </a:fld>
            <a:endParaRPr lang="en-US"/>
          </a:p>
        </p:txBody>
      </p:sp>
    </p:spTree>
    <p:extLst>
      <p:ext uri="{BB962C8B-B14F-4D97-AF65-F5344CB8AC3E}">
        <p14:creationId xmlns:p14="http://schemas.microsoft.com/office/powerpoint/2010/main" val="3228415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FBF31-111A-4A5A-9E31-7450864F642E}"/>
              </a:ext>
            </a:extLst>
          </p:cNvPr>
          <p:cNvSpPr>
            <a:spLocks noGrp="1"/>
          </p:cNvSpPr>
          <p:nvPr>
            <p:ph type="ctrTitle"/>
          </p:nvPr>
        </p:nvSpPr>
        <p:spPr/>
        <p:txBody>
          <a:bodyPr/>
          <a:lstStyle/>
          <a:p>
            <a:r>
              <a:rPr lang="en-US" b="0" i="0">
                <a:effectLst/>
                <a:latin typeface="Roboto" panose="02000000000000000000" pitchFamily="2" charset="0"/>
              </a:rPr>
              <a:t>Cryptographic Failures</a:t>
            </a:r>
            <a:br>
              <a:rPr lang="en-US" b="0" i="0">
                <a:effectLst/>
                <a:latin typeface="Roboto" panose="02000000000000000000" pitchFamily="2" charset="0"/>
              </a:rPr>
            </a:br>
            <a:endParaRPr lang="en-US"/>
          </a:p>
        </p:txBody>
      </p:sp>
      <p:sp>
        <p:nvSpPr>
          <p:cNvPr id="3" name="Subtitle 2">
            <a:extLst>
              <a:ext uri="{FF2B5EF4-FFF2-40B4-BE49-F238E27FC236}">
                <a16:creationId xmlns:a16="http://schemas.microsoft.com/office/drawing/2014/main" id="{A20D7DA2-0BFD-4CFB-9384-6C98AAA347A5}"/>
              </a:ext>
            </a:extLst>
          </p:cNvPr>
          <p:cNvSpPr>
            <a:spLocks noGrp="1"/>
          </p:cNvSpPr>
          <p:nvPr>
            <p:ph type="subTitle" idx="1"/>
          </p:nvPr>
        </p:nvSpPr>
        <p:spPr/>
        <p:txBody>
          <a:bodyPr/>
          <a:lstStyle/>
          <a:p>
            <a:r>
              <a:rPr lang="en-US"/>
              <a:t>-TOP 10 OWASP  2021-</a:t>
            </a:r>
          </a:p>
          <a:p>
            <a:r>
              <a:rPr lang="en-US"/>
              <a:t>-ChienPD4-</a:t>
            </a:r>
          </a:p>
        </p:txBody>
      </p:sp>
    </p:spTree>
    <p:extLst>
      <p:ext uri="{BB962C8B-B14F-4D97-AF65-F5344CB8AC3E}">
        <p14:creationId xmlns:p14="http://schemas.microsoft.com/office/powerpoint/2010/main" val="803830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E03246-0928-4EDD-B09E-C207B1F85A7B}"/>
              </a:ext>
            </a:extLst>
          </p:cNvPr>
          <p:cNvSpPr>
            <a:spLocks noGrp="1"/>
          </p:cNvSpPr>
          <p:nvPr>
            <p:ph idx="1"/>
          </p:nvPr>
        </p:nvSpPr>
        <p:spPr>
          <a:xfrm>
            <a:off x="1484310" y="851771"/>
            <a:ext cx="10018713" cy="4939430"/>
          </a:xfrm>
        </p:spPr>
        <p:txBody>
          <a:bodyPr/>
          <a:lstStyle/>
          <a:p>
            <a:pPr marL="0" indent="0">
              <a:buNone/>
            </a:pPr>
            <a:r>
              <a:rPr lang="en-US" sz="2000">
                <a:latin typeface="Times New Roman" panose="02020603050405020304" pitchFamily="18" charset="0"/>
                <a:cs typeface="Times New Roman" panose="02020603050405020304" pitchFamily="18" charset="0"/>
              </a:rPr>
              <a:t>I .Khái niệm :</a:t>
            </a:r>
          </a:p>
          <a:p>
            <a:pPr marL="0" indent="0">
              <a:buNone/>
            </a:pPr>
            <a:r>
              <a:rPr lang="en-US" sz="2000">
                <a:latin typeface="Times New Roman" panose="02020603050405020304" pitchFamily="18" charset="0"/>
                <a:cs typeface="Times New Roman" panose="02020603050405020304" pitchFamily="18" charset="0"/>
              </a:rPr>
              <a:t>	- </a:t>
            </a:r>
            <a:r>
              <a:rPr lang="vi-VN" sz="1600" b="0" i="0">
                <a:solidFill>
                  <a:srgbClr val="292929"/>
                </a:solidFill>
                <a:effectLst/>
                <a:latin typeface="Times New Roman" panose="02020603050405020304" pitchFamily="18" charset="0"/>
                <a:cs typeface="Times New Roman" panose="02020603050405020304" pitchFamily="18" charset="0"/>
              </a:rPr>
              <a:t> </a:t>
            </a:r>
            <a:r>
              <a:rPr lang="vi-VN" sz="2000" b="0" i="0">
                <a:solidFill>
                  <a:srgbClr val="292929"/>
                </a:solidFill>
                <a:effectLst/>
                <a:latin typeface="Times New Roman" panose="02020603050405020304" pitchFamily="18" charset="0"/>
                <a:cs typeface="Times New Roman" panose="02020603050405020304" pitchFamily="18" charset="0"/>
              </a:rPr>
              <a:t>Dữ liệu nhạy cảm có thể bị lộ theo một số cách, nhưng mô tả về lỗ hổng này thực sự chỉ ra rằng mật mã đã không được triển khai một cách chính xác! </a:t>
            </a:r>
            <a:endParaRPr lang="en-US" sz="2000" b="0" i="0">
              <a:solidFill>
                <a:srgbClr val="292929"/>
              </a:solidFill>
              <a:effectLst/>
              <a:latin typeface="Times New Roman" panose="02020603050405020304" pitchFamily="18" charset="0"/>
              <a:cs typeface="Times New Roman" panose="02020603050405020304" pitchFamily="18" charset="0"/>
            </a:endParaRPr>
          </a:p>
          <a:p>
            <a:pPr marL="0" indent="0">
              <a:buNone/>
            </a:pPr>
            <a:r>
              <a:rPr lang="en-US" sz="2000">
                <a:solidFill>
                  <a:srgbClr val="292929"/>
                </a:solidFill>
                <a:latin typeface="charter"/>
                <a:cs typeface="Times New Roman" panose="02020603050405020304" pitchFamily="18" charset="0"/>
              </a:rPr>
              <a:t> 	- </a:t>
            </a:r>
            <a:r>
              <a:rPr lang="en-US" sz="2000" b="0" i="0">
                <a:solidFill>
                  <a:srgbClr val="292929"/>
                </a:solidFill>
                <a:effectLst/>
                <a:latin typeface="Times New Roman" panose="02020603050405020304" pitchFamily="18" charset="0"/>
                <a:cs typeface="Times New Roman" panose="02020603050405020304" pitchFamily="18" charset="0"/>
              </a:rPr>
              <a:t>Sensitive Data Exposure trước kia là một biểu hiện không phải rootcase , tuy nhiên trong phiên bản owasp này nó đề cập đến lỗ hổng mang tính gốc rễ </a:t>
            </a:r>
            <a:r>
              <a:rPr lang="en-US" sz="2000">
                <a:solidFill>
                  <a:srgbClr val="292929"/>
                </a:solidFill>
                <a:latin typeface="Times New Roman" panose="02020603050405020304" pitchFamily="18"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1784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E03246-0928-4EDD-B09E-C207B1F85A7B}"/>
              </a:ext>
            </a:extLst>
          </p:cNvPr>
          <p:cNvSpPr>
            <a:spLocks noGrp="1"/>
          </p:cNvSpPr>
          <p:nvPr>
            <p:ph idx="1"/>
          </p:nvPr>
        </p:nvSpPr>
        <p:spPr>
          <a:xfrm>
            <a:off x="1484310" y="851771"/>
            <a:ext cx="10018713" cy="4939430"/>
          </a:xfrm>
        </p:spPr>
        <p:txBody>
          <a:bodyPr/>
          <a:lstStyle/>
          <a:p>
            <a:pPr marL="0" indent="0">
              <a:buNone/>
            </a:pPr>
            <a:r>
              <a:rPr lang="en-US" sz="2000">
                <a:latin typeface="Times New Roman" panose="02020603050405020304" pitchFamily="18" charset="0"/>
                <a:cs typeface="Times New Roman" panose="02020603050405020304" pitchFamily="18" charset="0"/>
              </a:rPr>
              <a:t>II . Lỗ hổng .</a:t>
            </a:r>
          </a:p>
          <a:p>
            <a:pPr marL="0" indent="0">
              <a:buNone/>
            </a:pPr>
            <a:r>
              <a:rPr lang="en-US" sz="2000">
                <a:latin typeface="Times New Roman" panose="02020603050405020304" pitchFamily="18" charset="0"/>
                <a:cs typeface="Times New Roman" panose="02020603050405020304" pitchFamily="18" charset="0"/>
              </a:rPr>
              <a:t>	- Dữ liệu nhạy cảm được truyền qua HTTP, FTP, SMTP , … hoặc được lưu trữ dưới văn bản rõ ràng trong cơ sở dữ liệu hoặc tệp văn bản , …</a:t>
            </a:r>
          </a:p>
          <a:p>
            <a:pPr marL="0" indent="0">
              <a:buNone/>
            </a:pPr>
            <a:r>
              <a:rPr lang="en-US" sz="2000">
                <a:latin typeface="Times New Roman" panose="02020603050405020304" pitchFamily="18" charset="0"/>
                <a:cs typeface="Times New Roman" panose="02020603050405020304" pitchFamily="18" charset="0"/>
              </a:rPr>
              <a:t>	- Sử dụng các thuật toán mã hóa yếu hoặc cũ .</a:t>
            </a:r>
          </a:p>
          <a:p>
            <a:pPr marL="0" indent="0">
              <a:buNone/>
            </a:pPr>
            <a:r>
              <a:rPr lang="en-US" sz="2000">
                <a:latin typeface="Times New Roman" panose="02020603050405020304" pitchFamily="18" charset="0"/>
                <a:cs typeface="Times New Roman" panose="02020603050405020304" pitchFamily="18" charset="0"/>
              </a:rPr>
              <a:t>	- Sử dụng các khóa mã hóa yếu hay mặc định , sử dụng lại các khóa đã có tiền sử tấn công trước đó .</a:t>
            </a:r>
          </a:p>
          <a:p>
            <a:pPr marL="0" indent="0">
              <a:buNone/>
            </a:pPr>
            <a:r>
              <a:rPr lang="en-US" sz="2000">
                <a:latin typeface="Times New Roman" panose="02020603050405020304" pitchFamily="18" charset="0"/>
                <a:cs typeface="Times New Roman" panose="02020603050405020304" pitchFamily="18" charset="0"/>
              </a:rPr>
              <a:t>	- Mã hóa không được thực thi hoặc chứng chỉ trên máy chủ không được xác thực trong khi giao tiếp với nó . </a:t>
            </a:r>
          </a:p>
        </p:txBody>
      </p:sp>
    </p:spTree>
    <p:extLst>
      <p:ext uri="{BB962C8B-B14F-4D97-AF65-F5344CB8AC3E}">
        <p14:creationId xmlns:p14="http://schemas.microsoft.com/office/powerpoint/2010/main" val="2552012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E03246-0928-4EDD-B09E-C207B1F85A7B}"/>
              </a:ext>
            </a:extLst>
          </p:cNvPr>
          <p:cNvSpPr>
            <a:spLocks noGrp="1"/>
          </p:cNvSpPr>
          <p:nvPr>
            <p:ph idx="1"/>
          </p:nvPr>
        </p:nvSpPr>
        <p:spPr>
          <a:xfrm>
            <a:off x="1571992" y="1252604"/>
            <a:ext cx="10018713" cy="4939430"/>
          </a:xfrm>
        </p:spPr>
        <p:txBody>
          <a:bodyPr>
            <a:normAutofit/>
          </a:bodyPr>
          <a:lstStyle/>
          <a:p>
            <a:pPr marL="0" indent="0">
              <a:buNone/>
            </a:pPr>
            <a:r>
              <a:rPr lang="en-US" sz="2000">
                <a:latin typeface="Times New Roman" panose="02020603050405020304" pitchFamily="18" charset="0"/>
                <a:cs typeface="Times New Roman" panose="02020603050405020304" pitchFamily="18" charset="0"/>
              </a:rPr>
              <a:t>III. Kịch bản tấn công :</a:t>
            </a:r>
          </a:p>
          <a:p>
            <a:pPr marL="0" indent="0" algn="l">
              <a:buNone/>
            </a:pPr>
            <a:r>
              <a:rPr lang="en-US" sz="2000">
                <a:latin typeface="Times New Roman" panose="02020603050405020304" pitchFamily="18" charset="0"/>
                <a:cs typeface="Times New Roman" panose="02020603050405020304" pitchFamily="18" charset="0"/>
              </a:rPr>
              <a:t>	- #</a:t>
            </a:r>
            <a:r>
              <a:rPr lang="vi-VN" sz="2000" b="1" i="0">
                <a:effectLst/>
                <a:latin typeface="Times New Roman" panose="02020603050405020304" pitchFamily="18" charset="0"/>
                <a:cs typeface="Times New Roman" panose="02020603050405020304" pitchFamily="18" charset="0"/>
              </a:rPr>
              <a:t>1</a:t>
            </a:r>
            <a:r>
              <a:rPr lang="vi-VN" sz="2000" b="0" i="0">
                <a:effectLst/>
                <a:latin typeface="Times New Roman" panose="02020603050405020304" pitchFamily="18" charset="0"/>
                <a:cs typeface="Times New Roman" panose="02020603050405020304" pitchFamily="18" charset="0"/>
              </a:rPr>
              <a:t> : Một ứng dụng mã hóa số thẻ tín dụng trong cơ sở dữ liệu bằng cách sử dụng mã hóa cơ sở dữ liệu tự động. Tuy nhiên, dữ liệu này sẽ tự động được giải mã khi được truy xuất, cho phép một lỗ hổng SQL injection truy xuất số thẻ tín dụng ở dạng văn bản rõ ràng.</a:t>
            </a:r>
          </a:p>
          <a:p>
            <a:pPr marL="0" indent="0" algn="l">
              <a:buNone/>
            </a:pPr>
            <a:r>
              <a:rPr lang="en-US" sz="2000" b="1" i="0">
                <a:effectLst/>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 #2</a:t>
            </a:r>
            <a:r>
              <a:rPr lang="vi-VN" sz="2000" b="0" i="0">
                <a:effectLst/>
                <a:latin typeface="Times New Roman" panose="02020603050405020304" pitchFamily="18" charset="0"/>
                <a:cs typeface="Times New Roman" panose="02020603050405020304" pitchFamily="18" charset="0"/>
              </a:rPr>
              <a:t> : Một trang web không sử dụng hoặc thực thi TLS cho tất cả các trang hoặc hỗ trợ mã hóa yếu. Kẻ tấn công giám sát lưu lượng mạng (ví dụ: tại một mạng không dây không an toàn), hạ cấp các kết nối từ HTTPS xuống HTTP, chặn các yêu cầu và đánh cắp cookie phiên của người dùng. Sau đó, kẻ tấn công phát lại cookie này và chiếm quyền điều khiển phiên (đã được xác thực) của người dùng, truy cập hoặc sửa đổi dữ liệu cá nhân của người dùng.</a:t>
            </a:r>
          </a:p>
          <a:p>
            <a:pPr marL="0" indent="0" algn="l">
              <a:buNone/>
            </a:pPr>
            <a:r>
              <a:rPr lang="en-US" sz="2000" b="1" i="0">
                <a:effectLst/>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a:t>
            </a:r>
            <a:r>
              <a:rPr lang="vi-VN" sz="2000" b="1" i="0">
                <a:effectLst/>
                <a:latin typeface="Times New Roman" panose="02020603050405020304" pitchFamily="18" charset="0"/>
                <a:cs typeface="Times New Roman" panose="02020603050405020304" pitchFamily="18" charset="0"/>
              </a:rPr>
              <a:t> # 3</a:t>
            </a:r>
            <a:r>
              <a:rPr lang="vi-VN" sz="2000" b="0" i="0">
                <a:effectLst/>
                <a:latin typeface="Times New Roman" panose="02020603050405020304" pitchFamily="18" charset="0"/>
                <a:cs typeface="Times New Roman" panose="02020603050405020304" pitchFamily="18" charset="0"/>
              </a:rPr>
              <a:t> : Cơ sở dữ liệu mật khẩu sử dụng hàm băm đơn giản hoặc đơn giản để lưu trữ mật khẩu của mọi người. Một lỗ hổng tải lên tệp cho phép kẻ tấn công lấy cơ sở dữ liệu mật khẩu. </a:t>
            </a:r>
            <a:endParaRPr lang="en-US" sz="2000">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0290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95ECAF-A038-429A-83E6-BE78D2129114}"/>
              </a:ext>
            </a:extLst>
          </p:cNvPr>
          <p:cNvSpPr>
            <a:spLocks noGrp="1"/>
          </p:cNvSpPr>
          <p:nvPr>
            <p:ph idx="1"/>
          </p:nvPr>
        </p:nvSpPr>
        <p:spPr>
          <a:xfrm>
            <a:off x="1584518" y="1727547"/>
            <a:ext cx="10018713" cy="3124201"/>
          </a:xfrm>
        </p:spPr>
        <p:txBody>
          <a:bodyPr/>
          <a:lstStyle/>
          <a:p>
            <a:pPr marL="0" indent="0">
              <a:buNone/>
            </a:pPr>
            <a:r>
              <a:rPr lang="en-US" sz="2000">
                <a:latin typeface="Times New Roman" panose="02020603050405020304" pitchFamily="18" charset="0"/>
                <a:cs typeface="Times New Roman" panose="02020603050405020304" pitchFamily="18" charset="0"/>
              </a:rPr>
              <a:t>IV.Ngăn chặn.</a:t>
            </a:r>
          </a:p>
          <a:p>
            <a:pPr marL="0" indent="0">
              <a:buNone/>
            </a:pPr>
            <a:r>
              <a:rPr lang="en-US" sz="2000">
                <a:latin typeface="Times New Roman" panose="02020603050405020304" pitchFamily="18" charset="0"/>
                <a:cs typeface="Times New Roman" panose="02020603050405020304" pitchFamily="18" charset="0"/>
              </a:rPr>
              <a:t>	- </a:t>
            </a:r>
            <a:r>
              <a:rPr lang="vi-VN" sz="2000" b="0" i="0">
                <a:solidFill>
                  <a:srgbClr val="292929"/>
                </a:solidFill>
                <a:effectLst/>
                <a:latin typeface="Times New Roman" panose="02020603050405020304" pitchFamily="18" charset="0"/>
                <a:cs typeface="Times New Roman" panose="02020603050405020304" pitchFamily="18" charset="0"/>
              </a:rPr>
              <a:t>Phân tích tất cả dữ liệu nhạy cảm mà bạn hoặc ứng dụng của bạn xử lý và đảm bảo rằng dữ liệu đó được mã hóa ở chế độ nghỉ cũng như khi chuyển tiếp.</a:t>
            </a:r>
          </a:p>
          <a:p>
            <a:pPr marL="0" indent="0" algn="l">
              <a:buNone/>
            </a:pPr>
            <a:r>
              <a:rPr lang="en-US" sz="2000" b="0" i="0">
                <a:solidFill>
                  <a:srgbClr val="292929"/>
                </a:solidFill>
                <a:effectLst/>
                <a:latin typeface="Times New Roman" panose="02020603050405020304" pitchFamily="18" charset="0"/>
                <a:cs typeface="Times New Roman" panose="02020603050405020304" pitchFamily="18" charset="0"/>
              </a:rPr>
              <a:t>	- </a:t>
            </a:r>
            <a:r>
              <a:rPr lang="vi-VN" sz="2000" b="0" i="0">
                <a:solidFill>
                  <a:srgbClr val="292929"/>
                </a:solidFill>
                <a:effectLst/>
                <a:latin typeface="Times New Roman" panose="02020603050405020304" pitchFamily="18" charset="0"/>
                <a:cs typeface="Times New Roman" panose="02020603050405020304" pitchFamily="18" charset="0"/>
              </a:rPr>
              <a:t>Sử dụng các sơ đồ mã hóa mạnh mẽ và được thiết lập tốt và nếu có lỗ hổng trong một sơ đồ đang được sử dụng trong các ứng dụng hiện có, hãy đảm bảo cập nhật nó.</a:t>
            </a:r>
          </a:p>
          <a:p>
            <a:pPr marL="0" indent="0" algn="l">
              <a:buNone/>
            </a:pPr>
            <a:r>
              <a:rPr lang="en-US" sz="2000" b="0" i="0">
                <a:solidFill>
                  <a:srgbClr val="292929"/>
                </a:solidFill>
                <a:effectLst/>
                <a:latin typeface="Times New Roman" panose="02020603050405020304" pitchFamily="18" charset="0"/>
                <a:cs typeface="Times New Roman" panose="02020603050405020304" pitchFamily="18" charset="0"/>
              </a:rPr>
              <a:t>	- </a:t>
            </a:r>
            <a:r>
              <a:rPr lang="vi-VN" sz="2000" b="0" i="0">
                <a:solidFill>
                  <a:srgbClr val="292929"/>
                </a:solidFill>
                <a:effectLst/>
                <a:latin typeface="Times New Roman" panose="02020603050405020304" pitchFamily="18" charset="0"/>
                <a:cs typeface="Times New Roman" panose="02020603050405020304" pitchFamily="18" charset="0"/>
              </a:rPr>
              <a:t>Không bao giờ lưu vào bộ nhớ cache bất kỳ dữ liệu nhạy cảm nào.</a:t>
            </a:r>
          </a:p>
          <a:p>
            <a:pPr marL="0" indent="0" algn="l">
              <a:buNone/>
            </a:pPr>
            <a:r>
              <a:rPr lang="en-US" sz="2000" b="0" i="0">
                <a:solidFill>
                  <a:srgbClr val="292929"/>
                </a:solidFill>
                <a:effectLst/>
                <a:latin typeface="Times New Roman" panose="02020603050405020304" pitchFamily="18" charset="0"/>
                <a:cs typeface="Times New Roman" panose="02020603050405020304" pitchFamily="18" charset="0"/>
              </a:rPr>
              <a:t>	- </a:t>
            </a:r>
            <a:r>
              <a:rPr lang="vi-VN" sz="2000" b="0" i="0">
                <a:solidFill>
                  <a:srgbClr val="292929"/>
                </a:solidFill>
                <a:effectLst/>
                <a:latin typeface="Times New Roman" panose="02020603050405020304" pitchFamily="18" charset="0"/>
                <a:cs typeface="Times New Roman" panose="02020603050405020304" pitchFamily="18" charset="0"/>
              </a:rPr>
              <a:t>Mật khẩu bạn đang lưu trữ phải được</a:t>
            </a:r>
            <a:r>
              <a:rPr lang="en-US" sz="2000" b="0" i="0">
                <a:solidFill>
                  <a:srgbClr val="292929"/>
                </a:solidFill>
                <a:effectLst/>
                <a:latin typeface="Times New Roman" panose="02020603050405020304" pitchFamily="18" charset="0"/>
                <a:cs typeface="Times New Roman" panose="02020603050405020304" pitchFamily="18" charset="0"/>
              </a:rPr>
              <a:t> hashed and salted.</a:t>
            </a:r>
            <a:r>
              <a:rPr lang="vi-VN" sz="2000" b="0" i="0">
                <a:solidFill>
                  <a:srgbClr val="292929"/>
                </a:solidFill>
                <a:effectLst/>
                <a:latin typeface="Times New Roman" panose="02020603050405020304" pitchFamily="18" charset="0"/>
                <a:cs typeface="Times New Roman" panose="02020603050405020304" pitchFamily="18" charset="0"/>
              </a:rPr>
              <a:t> </a:t>
            </a:r>
          </a:p>
          <a:p>
            <a:pPr marL="0" indent="0">
              <a:buNone/>
            </a:pPr>
            <a:endParaRPr lang="en-US" sz="2000">
              <a:latin typeface="Times New Roman" panose="02020603050405020304" pitchFamily="18" charset="0"/>
              <a:cs typeface="Times New Roman" panose="02020603050405020304" pitchFamily="18" charset="0"/>
            </a:endParaRPr>
          </a:p>
          <a:p>
            <a:pPr marL="0" indent="0">
              <a:buNone/>
            </a:pPr>
            <a:endParaRPr lang="en-US"/>
          </a:p>
        </p:txBody>
      </p:sp>
    </p:spTree>
    <p:extLst>
      <p:ext uri="{BB962C8B-B14F-4D97-AF65-F5344CB8AC3E}">
        <p14:creationId xmlns:p14="http://schemas.microsoft.com/office/powerpoint/2010/main" val="4895044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47</TotalTime>
  <Words>547</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charter</vt:lpstr>
      <vt:lpstr>Corbel</vt:lpstr>
      <vt:lpstr>Roboto</vt:lpstr>
      <vt:lpstr>Times New Roman</vt:lpstr>
      <vt:lpstr>Parallax</vt:lpstr>
      <vt:lpstr>Cryptographic Failures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Cryptographic Failures </dc:title>
  <dc:creator>Pham Duy Chien (FIS CSD HN)</dc:creator>
  <cp:lastModifiedBy>Pham Duy Chien (FIS CSD HN)</cp:lastModifiedBy>
  <cp:revision>1</cp:revision>
  <dcterms:created xsi:type="dcterms:W3CDTF">2021-11-24T02:29:35Z</dcterms:created>
  <dcterms:modified xsi:type="dcterms:W3CDTF">2021-11-24T03:17:01Z</dcterms:modified>
</cp:coreProperties>
</file>