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176597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11BF6-40B4-45CC-9680-5E821B8A78B1}"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362659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1789855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365408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2344808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229475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107030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2335262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50566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327977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11BF6-40B4-45CC-9680-5E821B8A78B1}"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253361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D11BF6-40B4-45CC-9680-5E821B8A78B1}"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307085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D11BF6-40B4-45CC-9680-5E821B8A78B1}"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273850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D11BF6-40B4-45CC-9680-5E821B8A78B1}"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321943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11BF6-40B4-45CC-9680-5E821B8A78B1}"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111697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11BF6-40B4-45CC-9680-5E821B8A78B1}"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339730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11BF6-40B4-45CC-9680-5E821B8A78B1}"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86BA0-BCC3-440C-8AC1-80F25432DA20}" type="slidenum">
              <a:rPr lang="en-US" smtClean="0"/>
              <a:t>‹#›</a:t>
            </a:fld>
            <a:endParaRPr lang="en-US"/>
          </a:p>
        </p:txBody>
      </p:sp>
    </p:spTree>
    <p:extLst>
      <p:ext uri="{BB962C8B-B14F-4D97-AF65-F5344CB8AC3E}">
        <p14:creationId xmlns:p14="http://schemas.microsoft.com/office/powerpoint/2010/main" val="14631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D11BF6-40B4-45CC-9680-5E821B8A78B1}"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D86BA0-BCC3-440C-8AC1-80F25432DA20}" type="slidenum">
              <a:rPr lang="en-US" smtClean="0"/>
              <a:t>‹#›</a:t>
            </a:fld>
            <a:endParaRPr lang="en-US"/>
          </a:p>
        </p:txBody>
      </p:sp>
    </p:spTree>
    <p:extLst>
      <p:ext uri="{BB962C8B-B14F-4D97-AF65-F5344CB8AC3E}">
        <p14:creationId xmlns:p14="http://schemas.microsoft.com/office/powerpoint/2010/main" val="4137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6234-5B14-447C-B5A3-6A19374FB808}"/>
              </a:ext>
            </a:extLst>
          </p:cNvPr>
          <p:cNvSpPr>
            <a:spLocks noGrp="1"/>
          </p:cNvSpPr>
          <p:nvPr>
            <p:ph type="ctrTitle"/>
          </p:nvPr>
        </p:nvSpPr>
        <p:spPr/>
        <p:txBody>
          <a:bodyPr>
            <a:normAutofit fontScale="90000"/>
          </a:bodyPr>
          <a:lstStyle/>
          <a:p>
            <a:r>
              <a:rPr lang="en-US" b="0" i="0">
                <a:effectLst/>
                <a:latin typeface="Roboto" panose="02000000000000000000" pitchFamily="2" charset="0"/>
              </a:rPr>
              <a:t>Identification and Authentication Failures</a:t>
            </a:r>
            <a:br>
              <a:rPr lang="en-US" b="0" i="0">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7EC7D10B-3617-4DC5-8D41-078E47E23EFC}"/>
              </a:ext>
            </a:extLst>
          </p:cNvPr>
          <p:cNvSpPr>
            <a:spLocks noGrp="1"/>
          </p:cNvSpPr>
          <p:nvPr>
            <p:ph type="subTitle" idx="1"/>
          </p:nvPr>
        </p:nvSpPr>
        <p:spPr/>
        <p:txBody>
          <a:bodyPr/>
          <a:lstStyle/>
          <a:p>
            <a:r>
              <a:rPr lang="en-US"/>
              <a:t>-TOP 10 OSWAP 2021-</a:t>
            </a:r>
          </a:p>
          <a:p>
            <a:r>
              <a:rPr lang="en-US"/>
              <a:t>-ChienPD4-</a:t>
            </a:r>
          </a:p>
        </p:txBody>
      </p:sp>
    </p:spTree>
    <p:extLst>
      <p:ext uri="{BB962C8B-B14F-4D97-AF65-F5344CB8AC3E}">
        <p14:creationId xmlns:p14="http://schemas.microsoft.com/office/powerpoint/2010/main" val="70192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DFCFF-C1F0-40BF-B423-675DD311BD3A}"/>
              </a:ext>
            </a:extLst>
          </p:cNvPr>
          <p:cNvSpPr>
            <a:spLocks noGrp="1"/>
          </p:cNvSpPr>
          <p:nvPr>
            <p:ph idx="1"/>
          </p:nvPr>
        </p:nvSpPr>
        <p:spPr>
          <a:xfrm>
            <a:off x="1484310" y="1102291"/>
            <a:ext cx="10018713" cy="4759890"/>
          </a:xfrm>
        </p:spPr>
        <p:txBody>
          <a:bodyPr>
            <a:normAutofit fontScale="92500" lnSpcReduction="10000"/>
          </a:bodyPr>
          <a:lstStyle/>
          <a:p>
            <a:pPr marL="0" indent="0">
              <a:buNone/>
            </a:pPr>
            <a:r>
              <a:rPr lang="en-US" sz="2200" b="1">
                <a:latin typeface="Times New Roman" panose="02020603050405020304" pitchFamily="18" charset="0"/>
                <a:cs typeface="Times New Roman" panose="02020603050405020304" pitchFamily="18" charset="0"/>
              </a:rPr>
              <a:t>I. Khái niệm :</a:t>
            </a:r>
          </a:p>
          <a:p>
            <a:pPr marL="0" indent="0">
              <a:buNone/>
            </a:pPr>
            <a:r>
              <a:rPr lang="en-US" sz="2200">
                <a:latin typeface="Times New Roman" panose="02020603050405020304" pitchFamily="18" charset="0"/>
                <a:cs typeface="Times New Roman" panose="02020603050405020304" pitchFamily="18" charset="0"/>
              </a:rPr>
              <a:t>	- </a:t>
            </a:r>
            <a:r>
              <a:rPr lang="vi-VN" sz="2200" b="0" i="0">
                <a:solidFill>
                  <a:schemeClr val="tx1">
                    <a:lumMod val="95000"/>
                    <a:lumOff val="5000"/>
                  </a:schemeClr>
                </a:solidFill>
                <a:effectLst/>
                <a:latin typeface="Times New Roman" panose="02020603050405020304" pitchFamily="18" charset="0"/>
                <a:cs typeface="Times New Roman" panose="02020603050405020304" pitchFamily="18" charset="0"/>
              </a:rPr>
              <a:t>Xác thực người dùng </a:t>
            </a:r>
            <a:r>
              <a:rPr lang="en-US" sz="2200" b="0" i="0">
                <a:solidFill>
                  <a:schemeClr val="tx1">
                    <a:lumMod val="95000"/>
                    <a:lumOff val="5000"/>
                  </a:schemeClr>
                </a:solidFill>
                <a:effectLst/>
                <a:latin typeface="Times New Roman" panose="02020603050405020304" pitchFamily="18" charset="0"/>
                <a:cs typeface="Times New Roman" panose="02020603050405020304" pitchFamily="18" charset="0"/>
              </a:rPr>
              <a:t>là một </a:t>
            </a:r>
            <a:r>
              <a:rPr lang="vi-VN" sz="2200" b="0" i="0">
                <a:solidFill>
                  <a:schemeClr val="tx1">
                    <a:lumMod val="95000"/>
                    <a:lumOff val="5000"/>
                  </a:schemeClr>
                </a:solidFill>
                <a:effectLst/>
                <a:latin typeface="Times New Roman" panose="02020603050405020304" pitchFamily="18" charset="0"/>
                <a:cs typeface="Times New Roman" panose="02020603050405020304" pitchFamily="18" charset="0"/>
              </a:rPr>
              <a:t> quy trình đảm bảo chỉ những người dùng được ủy quyền mới có quyền truy cập vào dữ liệu và chức năng được kiểm soát - là nền tảng cơ bản của bảo mật web và ứng dụng</a:t>
            </a:r>
            <a:r>
              <a:rPr lang="en-US" sz="2200" b="0" i="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0" indent="0">
              <a:buNone/>
            </a:pPr>
            <a:r>
              <a:rPr lang="en-US" sz="2200">
                <a:latin typeface="Times New Roman" panose="02020603050405020304" pitchFamily="18" charset="0"/>
                <a:cs typeface="Times New Roman" panose="02020603050405020304" pitchFamily="18" charset="0"/>
              </a:rPr>
              <a:t>	- </a:t>
            </a:r>
            <a:r>
              <a:rPr lang="vi-VN" sz="2200" b="0" i="0">
                <a:solidFill>
                  <a:schemeClr val="tx1">
                    <a:lumMod val="95000"/>
                    <a:lumOff val="5000"/>
                  </a:schemeClr>
                </a:solidFill>
                <a:effectLst/>
                <a:latin typeface="Times New Roman" panose="02020603050405020304" pitchFamily="18" charset="0"/>
                <a:cs typeface="Times New Roman" panose="02020603050405020304" pitchFamily="18" charset="0"/>
              </a:rPr>
              <a:t>Giữ tên người dùng và mật khẩu an toàn và đảm bảo người dùng độc hại không thể chiếm quyền điều khiển phiên của người dùng hợp pháp là điều cần lưu ý khi thiết kế các tính năng bảo mật</a:t>
            </a:r>
            <a:r>
              <a:rPr lang="en-US" sz="2200" b="0" i="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vi-VN" sz="2200" b="0" i="0">
                <a:solidFill>
                  <a:schemeClr val="tx1">
                    <a:lumMod val="95000"/>
                    <a:lumOff val="5000"/>
                  </a:schemeClr>
                </a:solidFill>
                <a:effectLst/>
                <a:latin typeface="Times New Roman" panose="02020603050405020304" pitchFamily="18" charset="0"/>
                <a:cs typeface="Times New Roman" panose="02020603050405020304" pitchFamily="18" charset="0"/>
              </a:rPr>
              <a:t> nhưng việc triển khai kém và lỗi người dùng thường dẫn đến các </a:t>
            </a:r>
            <a:r>
              <a:rPr lang="en-US" sz="2200" b="0" i="0">
                <a:solidFill>
                  <a:schemeClr val="tx1">
                    <a:lumMod val="95000"/>
                    <a:lumOff val="5000"/>
                  </a:schemeClr>
                </a:solidFill>
                <a:effectLst/>
                <a:latin typeface="Times New Roman" panose="02020603050405020304" pitchFamily="18" charset="0"/>
                <a:cs typeface="Times New Roman" panose="02020603050405020304" pitchFamily="18" charset="0"/>
              </a:rPr>
              <a:t>lỗ hổng </a:t>
            </a:r>
            <a:r>
              <a:rPr lang="vi-VN" sz="2200" b="0" i="0">
                <a:solidFill>
                  <a:schemeClr val="tx1">
                    <a:lumMod val="95000"/>
                    <a:lumOff val="5000"/>
                  </a:schemeClr>
                </a:solidFill>
                <a:effectLst/>
                <a:latin typeface="Times New Roman" panose="02020603050405020304" pitchFamily="18" charset="0"/>
                <a:cs typeface="Times New Roman" panose="02020603050405020304" pitchFamily="18" charset="0"/>
              </a:rPr>
              <a:t>xác thực</a:t>
            </a:r>
            <a:r>
              <a:rPr lang="en-US" sz="2200" b="0" i="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0" indent="0">
              <a:buNone/>
            </a:pPr>
            <a:r>
              <a:rPr lang="en-US" sz="2200">
                <a:solidFill>
                  <a:schemeClr val="tx1">
                    <a:lumMod val="95000"/>
                    <a:lumOff val="5000"/>
                  </a:schemeClr>
                </a:solidFill>
                <a:latin typeface="Times New Roman" panose="02020603050405020304" pitchFamily="18" charset="0"/>
                <a:cs typeface="Times New Roman" panose="02020603050405020304" pitchFamily="18" charset="0"/>
              </a:rPr>
              <a:t>	- </a:t>
            </a:r>
            <a:r>
              <a:rPr lang="vi-VN" sz="2200" b="0" i="0">
                <a:solidFill>
                  <a:schemeClr val="tx1">
                    <a:lumMod val="95000"/>
                    <a:lumOff val="5000"/>
                  </a:schemeClr>
                </a:solidFill>
                <a:effectLst/>
                <a:latin typeface="Times New Roman" panose="02020603050405020304" pitchFamily="18" charset="0"/>
                <a:cs typeface="Times New Roman" panose="02020603050405020304" pitchFamily="18" charset="0"/>
              </a:rPr>
              <a:t>Rủi ro xác thực  không bị giới hạn trong một mẫu tấn công đã định hoặc lỗ hổng cụ thể. Một ứng dụng trở nên dễ bị tấn công khi các biện pháp kiểm soát xác thực người dùng được triển khai không đúng cách hoặc bị bỏ qua hoàn toàn.</a:t>
            </a:r>
            <a:br>
              <a:rPr lang="vi-VN" sz="2200">
                <a:solidFill>
                  <a:schemeClr val="tx1">
                    <a:lumMod val="95000"/>
                    <a:lumOff val="5000"/>
                  </a:schemeClr>
                </a:solidFill>
                <a:latin typeface="Times New Roman" panose="02020603050405020304" pitchFamily="18" charset="0"/>
                <a:cs typeface="Times New Roman" panose="02020603050405020304" pitchFamily="18" charset="0"/>
              </a:rPr>
            </a:br>
            <a:br>
              <a:rPr lang="vi-VN" sz="1600"/>
            </a:br>
            <a:br>
              <a:rPr lang="vi-VN"/>
            </a:br>
            <a:br>
              <a:rPr lang="vi-VN"/>
            </a:br>
            <a:br>
              <a:rPr lang="vi-VN"/>
            </a:br>
            <a:endParaRPr lang="en-US"/>
          </a:p>
        </p:txBody>
      </p:sp>
    </p:spTree>
    <p:extLst>
      <p:ext uri="{BB962C8B-B14F-4D97-AF65-F5344CB8AC3E}">
        <p14:creationId xmlns:p14="http://schemas.microsoft.com/office/powerpoint/2010/main" val="393928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73585-9B6D-420D-B916-075AD9049886}"/>
              </a:ext>
            </a:extLst>
          </p:cNvPr>
          <p:cNvSpPr>
            <a:spLocks noGrp="1"/>
          </p:cNvSpPr>
          <p:nvPr>
            <p:ph idx="1"/>
          </p:nvPr>
        </p:nvSpPr>
        <p:spPr>
          <a:xfrm>
            <a:off x="1484310" y="576197"/>
            <a:ext cx="10018713" cy="5215003"/>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II. Lỗ hổng.</a:t>
            </a:r>
          </a:p>
          <a:p>
            <a:pPr marL="0" indent="0" algn="l">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Cho phép các cuộc tấn công tự động như nhồi nhét thông tin xác thực, trong đó kẻ tấn </a:t>
            </a:r>
            <a:r>
              <a:rPr lang="en-US" sz="2000" b="0" i="0">
                <a:effectLst/>
                <a:latin typeface="Times New Roman" panose="02020603050405020304" pitchFamily="18" charset="0"/>
                <a:cs typeface="Times New Roman" panose="02020603050405020304" pitchFamily="18" charset="0"/>
              </a:rPr>
              <a:t>		</a:t>
            </a:r>
            <a:r>
              <a:rPr lang="vi-VN" sz="2000" b="0" i="0">
                <a:effectLst/>
                <a:latin typeface="Times New Roman" panose="02020603050405020304" pitchFamily="18" charset="0"/>
                <a:cs typeface="Times New Roman" panose="02020603050405020304" pitchFamily="18" charset="0"/>
              </a:rPr>
              <a:t>công có danh sách tên người dùng và mật khẩu hợp lệ.</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Cho phép </a:t>
            </a:r>
            <a:r>
              <a:rPr lang="en-US" sz="2000" b="0" i="0">
                <a:effectLst/>
                <a:latin typeface="Times New Roman" panose="02020603050405020304" pitchFamily="18" charset="0"/>
                <a:cs typeface="Times New Roman" panose="02020603050405020304" pitchFamily="18" charset="0"/>
              </a:rPr>
              <a:t>brute force</a:t>
            </a:r>
            <a:r>
              <a:rPr lang="vi-VN" sz="2000" b="0" i="0">
                <a:effectLst/>
                <a:latin typeface="Times New Roman" panose="02020603050405020304" pitchFamily="18" charset="0"/>
                <a:cs typeface="Times New Roman" panose="02020603050405020304" pitchFamily="18" charset="0"/>
              </a:rPr>
              <a:t> hoặc các cuộc tấn công tự động khác.</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Cho phép các mật khẩu mặc định, yếu hoặc nổi tiếng</a:t>
            </a:r>
            <a:r>
              <a:rPr lang="en-US" sz="2000" b="0" i="0">
                <a:effectLst/>
                <a:latin typeface="Times New Roman" panose="02020603050405020304" pitchFamily="18" charset="0"/>
                <a:cs typeface="Times New Roman" panose="02020603050405020304" pitchFamily="18" charset="0"/>
              </a:rPr>
              <a:t>.</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Sử dụng các quy trình khôi phục thông tin xác thực yếu hoặc không hiệu quả và quên mật </a:t>
            </a:r>
            <a:r>
              <a:rPr lang="en-US" sz="2000" b="0" i="0">
                <a:effectLst/>
                <a:latin typeface="Times New Roman" panose="02020603050405020304" pitchFamily="18" charset="0"/>
                <a:cs typeface="Times New Roman" panose="02020603050405020304" pitchFamily="18" charset="0"/>
              </a:rPr>
              <a:t>	</a:t>
            </a:r>
            <a:r>
              <a:rPr lang="vi-VN" sz="2000" b="0" i="0">
                <a:effectLst/>
                <a:latin typeface="Times New Roman" panose="02020603050405020304" pitchFamily="18" charset="0"/>
                <a:cs typeface="Times New Roman" panose="02020603050405020304" pitchFamily="18" charset="0"/>
              </a:rPr>
              <a:t>khẩu, chẳng hạn như "câu trả lời dựa trên kiến ​​thức", không thể được thực hiện an toàn.</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Sử dụng kho dữ liệu mật khẩu văn bản thuần túy, được mã hóa hoặc băm yếu </a:t>
            </a:r>
            <a:r>
              <a:rPr lang="en-US" sz="2000" b="0" i="0">
                <a:effectLst/>
                <a:latin typeface="Times New Roman" panose="02020603050405020304" pitchFamily="18" charset="0"/>
                <a:cs typeface="Times New Roman" panose="02020603050405020304" pitchFamily="18" charset="0"/>
              </a:rPr>
              <a:t>.</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Có xác thực đa yếu tố bị thiếu hoặc không hiệu quả.</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Hiển thị mã định danh phiên trong URL.</a:t>
            </a:r>
            <a:endParaRPr lang="en-US" sz="2000" b="0" i="0">
              <a:effectLst/>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Sử dụng lại mã định danh phiên sau khi đăng nhập thành công.</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Không làm mất hiệu lực chính xác các ID phiên. </a:t>
            </a: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09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EEC47-D88E-4C86-AD8F-28C20A889792}"/>
              </a:ext>
            </a:extLst>
          </p:cNvPr>
          <p:cNvSpPr>
            <a:spLocks noGrp="1"/>
          </p:cNvSpPr>
          <p:nvPr>
            <p:ph idx="1"/>
          </p:nvPr>
        </p:nvSpPr>
        <p:spPr>
          <a:xfrm>
            <a:off x="1484310" y="951979"/>
            <a:ext cx="10018713" cy="4839222"/>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III. Kịch bản tấn công.</a:t>
            </a:r>
          </a:p>
          <a:p>
            <a:pPr marL="0" indent="0" algn="l">
              <a:buNone/>
            </a:pPr>
            <a:r>
              <a:rPr lang="en-US" sz="2000">
                <a:latin typeface="Times New Roman" panose="02020603050405020304" pitchFamily="18" charset="0"/>
                <a:cs typeface="Times New Roman" panose="02020603050405020304" pitchFamily="18" charset="0"/>
              </a:rPr>
              <a:t>	 </a:t>
            </a:r>
            <a:r>
              <a:rPr lang="vi-VN" sz="2000" b="1" i="0">
                <a:effectLst/>
                <a:latin typeface="Times New Roman" panose="02020603050405020304" pitchFamily="18" charset="0"/>
                <a:cs typeface="Times New Roman" panose="02020603050405020304" pitchFamily="18" charset="0"/>
              </a:rPr>
              <a:t>Tình huống # 1:</a:t>
            </a:r>
            <a:r>
              <a:rPr lang="vi-VN" sz="2000" b="0" i="0">
                <a:effectLst/>
                <a:latin typeface="Times New Roman" panose="02020603050405020304" pitchFamily="18" charset="0"/>
                <a:cs typeface="Times New Roman" panose="02020603050405020304" pitchFamily="18" charset="0"/>
              </a:rPr>
              <a:t> Nhồi nhét thông tin xác thực, sử dụng danh sách các mật khẩu đã biết, là một cuộc tấn công phổ biến. Giả sử một ứng dụng không triển khai bảo vệ chống nhồi nhét thông tin xác thực hoặc đe dọa tự động. Trong trường hợp đó, ứng dụng có thể được sử dụng như một </a:t>
            </a:r>
            <a:r>
              <a:rPr lang="en-US" sz="2000" b="0" i="0">
                <a:effectLst/>
                <a:latin typeface="Times New Roman" panose="02020603050405020304" pitchFamily="18" charset="0"/>
                <a:cs typeface="Times New Roman" panose="02020603050405020304" pitchFamily="18" charset="0"/>
              </a:rPr>
              <a:t>công cụ để đoán </a:t>
            </a:r>
            <a:r>
              <a:rPr lang="vi-VN" sz="2000" b="0" i="0">
                <a:effectLst/>
                <a:latin typeface="Times New Roman" panose="02020603050405020304" pitchFamily="18" charset="0"/>
                <a:cs typeface="Times New Roman" panose="02020603050405020304" pitchFamily="18" charset="0"/>
              </a:rPr>
              <a:t>mật khẩu </a:t>
            </a:r>
            <a:r>
              <a:rPr lang="en-US" sz="2000" b="0" i="0">
                <a:effectLst/>
                <a:latin typeface="Times New Roman" panose="02020603050405020304" pitchFamily="18" charset="0"/>
                <a:cs typeface="Times New Roman" panose="02020603050405020304" pitchFamily="18" charset="0"/>
              </a:rPr>
              <a:t>nhằm</a:t>
            </a:r>
            <a:r>
              <a:rPr lang="vi-VN" sz="2000" b="0" i="0">
                <a:effectLst/>
                <a:latin typeface="Times New Roman" panose="02020603050405020304" pitchFamily="18" charset="0"/>
                <a:cs typeface="Times New Roman" panose="02020603050405020304" pitchFamily="18" charset="0"/>
              </a:rPr>
              <a:t> xác định xem thông tin xác thực có hợp lệ hay không.</a:t>
            </a:r>
          </a:p>
          <a:p>
            <a:pPr marL="0" indent="0" algn="l">
              <a:buNone/>
            </a:pPr>
            <a:r>
              <a:rPr lang="en-US" sz="2000" b="1" i="0">
                <a:effectLst/>
                <a:latin typeface="Times New Roman" panose="02020603050405020304" pitchFamily="18" charset="0"/>
                <a:cs typeface="Times New Roman" panose="02020603050405020304" pitchFamily="18" charset="0"/>
              </a:rPr>
              <a:t>	</a:t>
            </a:r>
            <a:r>
              <a:rPr lang="vi-VN" sz="2000" b="1" i="0">
                <a:effectLst/>
                <a:latin typeface="Times New Roman" panose="02020603050405020304" pitchFamily="18" charset="0"/>
                <a:cs typeface="Times New Roman" panose="02020603050405020304" pitchFamily="18" charset="0"/>
              </a:rPr>
              <a:t>Tình huống # 2:</a:t>
            </a:r>
            <a:r>
              <a:rPr lang="vi-VN" sz="2000" b="0" i="0">
                <a:effectLst/>
                <a:latin typeface="Times New Roman" panose="02020603050405020304" pitchFamily="18" charset="0"/>
                <a:cs typeface="Times New Roman" panose="02020603050405020304" pitchFamily="18" charset="0"/>
              </a:rPr>
              <a:t> Hầu hết các cuộc tấn công xác thực xảy ra do việc tiếp tục sử dụng mật khẩu như một yếu tố duy nhất. Sau khi được xem xét, các phương pháp hay nhất, xoay vòng mật khẩu và các yêu cầu về độ phức tạp khuyến khích người dùng sử dụng và sử dụng lại các mật khẩu yếu. Các tổ chức được khuyến nghị dừng các phương pháp này theo NIST 800-63 và sử dụng xác thực đa yếu tố.</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86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001EB-2576-4E50-993D-6DA3340FB683}"/>
              </a:ext>
            </a:extLst>
          </p:cNvPr>
          <p:cNvSpPr>
            <a:spLocks noGrp="1"/>
          </p:cNvSpPr>
          <p:nvPr>
            <p:ph idx="1"/>
          </p:nvPr>
        </p:nvSpPr>
        <p:spPr>
          <a:xfrm>
            <a:off x="1622097" y="1127342"/>
            <a:ext cx="10018713" cy="5152373"/>
          </a:xfrm>
        </p:spPr>
        <p:txBody>
          <a:bodyPr>
            <a:noAutofit/>
          </a:bodyPr>
          <a:lstStyle/>
          <a:p>
            <a:pPr marL="0" indent="0">
              <a:buNone/>
            </a:pPr>
            <a:r>
              <a:rPr lang="en-US" sz="2000" b="1">
                <a:latin typeface="Times New Roman" panose="02020603050405020304" pitchFamily="18" charset="0"/>
                <a:cs typeface="Times New Roman" panose="02020603050405020304" pitchFamily="18" charset="0"/>
              </a:rPr>
              <a:t>IV. Ngăn chặn.</a:t>
            </a:r>
          </a:p>
          <a:p>
            <a:pPr marL="0" indent="0" algn="l">
              <a:buNone/>
            </a:pPr>
            <a:r>
              <a:rPr lang="en-US" sz="2000" b="0" i="0">
                <a:effectLst/>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T</a:t>
            </a:r>
            <a:r>
              <a:rPr lang="vi-VN" sz="2000" b="0" i="0">
                <a:effectLst/>
                <a:latin typeface="Times New Roman" panose="02020603050405020304" pitchFamily="18" charset="0"/>
                <a:cs typeface="Times New Roman" panose="02020603050405020304" pitchFamily="18" charset="0"/>
              </a:rPr>
              <a:t>riển khai xác thực đa yếu tố để ngăn chặn các cuộc tấn công tự động</a:t>
            </a:r>
            <a:r>
              <a:rPr lang="en-US" sz="2000" b="0" i="0">
                <a:effectLst/>
                <a:latin typeface="Times New Roman" panose="02020603050405020304" pitchFamily="18" charset="0"/>
                <a:cs typeface="Times New Roman" panose="02020603050405020304" pitchFamily="18" charset="0"/>
              </a:rPr>
              <a:t> brute force , đánh cắp phiên </a:t>
            </a:r>
            <a:r>
              <a:rPr lang="vi-VN" sz="2000" b="0" i="0">
                <a:effectLst/>
                <a:latin typeface="Times New Roman" panose="02020603050405020304" pitchFamily="18" charset="0"/>
                <a:cs typeface="Times New Roman" panose="02020603050405020304" pitchFamily="18" charset="0"/>
              </a:rPr>
              <a:t>.</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Không gửi hoặc triển khai với bất kỳ thông tin đăng nhập mặc định nào, đặc biệt là đối với người dùng quản trị.</a:t>
            </a:r>
            <a:endParaRPr lang="en-US" sz="2000" b="0" i="0">
              <a:effectLst/>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Thực hiện kiểm tra mật khẩu yếu</a:t>
            </a:r>
            <a:r>
              <a:rPr lang="en-US" sz="2000" b="0" i="0">
                <a:effectLst/>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Điều chỉnh độ dài, độ phức tạp và các chính sách xoay vòng của mật khẩu theo hướng dẫn của Viện Tiêu chuẩn và Công nghệ Quốc gia (NIST) 800-63b </a:t>
            </a:r>
            <a:r>
              <a:rPr lang="en-US" sz="2000" b="0" i="0">
                <a:effectLst/>
                <a:latin typeface="Times New Roman" panose="02020603050405020304" pitchFamily="18" charset="0"/>
                <a:cs typeface="Times New Roman" panose="02020603050405020304" pitchFamily="18" charset="0"/>
              </a:rPr>
              <a:t>.</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Đảm bảo các đường dẫn đăng ký, khôi phục thông tin xác thực và API bằng cách sử dụng các thông báo giống nhau cho tất cả các kết quả.</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Hạn chế hoặc trì hoãn các lần đăng nhập không thành công. Ghi nhật ký tất cả các lỗi và cảnh báo cho quản trị viên khi phát hiện thấy hành vi</a:t>
            </a:r>
            <a:r>
              <a:rPr lang="en-US" sz="2000" b="0" i="0">
                <a:effectLst/>
                <a:latin typeface="Times New Roman" panose="02020603050405020304" pitchFamily="18" charset="0"/>
                <a:cs typeface="Times New Roman" panose="02020603050405020304" pitchFamily="18" charset="0"/>
              </a:rPr>
              <a:t> khả nghi.</a:t>
            </a:r>
            <a:endParaRPr lang="vi-VN" sz="2000" b="0" i="0">
              <a:effectLst/>
              <a:latin typeface="Times New Roman" panose="02020603050405020304" pitchFamily="18" charset="0"/>
              <a:cs typeface="Times New Roman" panose="02020603050405020304" pitchFamily="18" charset="0"/>
            </a:endParaRP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Sử dụng trình quản lý phiên tích hợp, an toàn, phía máy chủ tạo ID phiên ngẫu nhiên mới với entropy cao sau khi đăng nhập. Giá trị phiên không được có trong URL, được lưu trữ an toàn và bị vô hiệu sau khi đăng xuất, không hoạt động và hết thời gian chờ tuyệt đối.</a:t>
            </a: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262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34</TotalTime>
  <Words>810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Roboto</vt:lpstr>
      <vt:lpstr>Times New Roman</vt:lpstr>
      <vt:lpstr>Parallax</vt:lpstr>
      <vt:lpstr>Identification and Authentication Failures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Authentication Failures </dc:title>
  <dc:creator>Pham Duy Chien (FIS CSD HN)</dc:creator>
  <cp:lastModifiedBy>Pham Duy Chien (FIS CSD HN)</cp:lastModifiedBy>
  <cp:revision>1</cp:revision>
  <dcterms:created xsi:type="dcterms:W3CDTF">2021-11-24T12:47:07Z</dcterms:created>
  <dcterms:modified xsi:type="dcterms:W3CDTF">2021-11-24T13:21:17Z</dcterms:modified>
</cp:coreProperties>
</file>