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98A0F6-9CED-49B8-A00F-D844A204CA15}" type="datetimeFigureOut">
              <a:rPr lang="en-US" smtClean="0"/>
              <a:t>11/24/2021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A2EFB0F-2815-46FF-8197-24C452FDD094}" type="slidenum">
              <a:rPr lang="en-US" smtClean="0"/>
              <a:t>‹#›</a:t>
            </a:fld>
            <a:endParaRPr lang="en-US"/>
          </a:p>
        </p:txBody>
      </p:sp>
    </p:spTree>
    <p:extLst>
      <p:ext uri="{BB962C8B-B14F-4D97-AF65-F5344CB8AC3E}">
        <p14:creationId xmlns:p14="http://schemas.microsoft.com/office/powerpoint/2010/main" val="213158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98A0F6-9CED-49B8-A00F-D844A204CA15}"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EFB0F-2815-46FF-8197-24C452FDD094}" type="slidenum">
              <a:rPr lang="en-US" smtClean="0"/>
              <a:t>‹#›</a:t>
            </a:fld>
            <a:endParaRPr lang="en-US"/>
          </a:p>
        </p:txBody>
      </p:sp>
    </p:spTree>
    <p:extLst>
      <p:ext uri="{BB962C8B-B14F-4D97-AF65-F5344CB8AC3E}">
        <p14:creationId xmlns:p14="http://schemas.microsoft.com/office/powerpoint/2010/main" val="303087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8A0F6-9CED-49B8-A00F-D844A204CA15}"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EFB0F-2815-46FF-8197-24C452FDD094}" type="slidenum">
              <a:rPr lang="en-US" smtClean="0"/>
              <a:t>‹#›</a:t>
            </a:fld>
            <a:endParaRPr lang="en-US"/>
          </a:p>
        </p:txBody>
      </p:sp>
    </p:spTree>
    <p:extLst>
      <p:ext uri="{BB962C8B-B14F-4D97-AF65-F5344CB8AC3E}">
        <p14:creationId xmlns:p14="http://schemas.microsoft.com/office/powerpoint/2010/main" val="2704619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8A0F6-9CED-49B8-A00F-D844A204CA15}"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EFB0F-2815-46FF-8197-24C452FDD094}" type="slidenum">
              <a:rPr lang="en-US" smtClean="0"/>
              <a:t>‹#›</a:t>
            </a:fld>
            <a:endParaRPr lang="en-US"/>
          </a:p>
        </p:txBody>
      </p:sp>
    </p:spTree>
    <p:extLst>
      <p:ext uri="{BB962C8B-B14F-4D97-AF65-F5344CB8AC3E}">
        <p14:creationId xmlns:p14="http://schemas.microsoft.com/office/powerpoint/2010/main" val="1750548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8A0F6-9CED-49B8-A00F-D844A204CA15}"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EFB0F-2815-46FF-8197-24C452FDD094}" type="slidenum">
              <a:rPr lang="en-US" smtClean="0"/>
              <a:t>‹#›</a:t>
            </a:fld>
            <a:endParaRPr lang="en-US"/>
          </a:p>
        </p:txBody>
      </p:sp>
    </p:spTree>
    <p:extLst>
      <p:ext uri="{BB962C8B-B14F-4D97-AF65-F5344CB8AC3E}">
        <p14:creationId xmlns:p14="http://schemas.microsoft.com/office/powerpoint/2010/main" val="762697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8A0F6-9CED-49B8-A00F-D844A204CA15}"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EFB0F-2815-46FF-8197-24C452FDD094}" type="slidenum">
              <a:rPr lang="en-US" smtClean="0"/>
              <a:t>‹#›</a:t>
            </a:fld>
            <a:endParaRPr lang="en-US"/>
          </a:p>
        </p:txBody>
      </p:sp>
    </p:spTree>
    <p:extLst>
      <p:ext uri="{BB962C8B-B14F-4D97-AF65-F5344CB8AC3E}">
        <p14:creationId xmlns:p14="http://schemas.microsoft.com/office/powerpoint/2010/main" val="2388091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8A0F6-9CED-49B8-A00F-D844A204CA15}"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EFB0F-2815-46FF-8197-24C452FDD094}" type="slidenum">
              <a:rPr lang="en-US" smtClean="0"/>
              <a:t>‹#›</a:t>
            </a:fld>
            <a:endParaRPr lang="en-US"/>
          </a:p>
        </p:txBody>
      </p:sp>
    </p:spTree>
    <p:extLst>
      <p:ext uri="{BB962C8B-B14F-4D97-AF65-F5344CB8AC3E}">
        <p14:creationId xmlns:p14="http://schemas.microsoft.com/office/powerpoint/2010/main" val="552124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8A0F6-9CED-49B8-A00F-D844A204CA15}"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EFB0F-2815-46FF-8197-24C452FDD094}" type="slidenum">
              <a:rPr lang="en-US" smtClean="0"/>
              <a:t>‹#›</a:t>
            </a:fld>
            <a:endParaRPr lang="en-US"/>
          </a:p>
        </p:txBody>
      </p:sp>
    </p:spTree>
    <p:extLst>
      <p:ext uri="{BB962C8B-B14F-4D97-AF65-F5344CB8AC3E}">
        <p14:creationId xmlns:p14="http://schemas.microsoft.com/office/powerpoint/2010/main" val="1783325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8A0F6-9CED-49B8-A00F-D844A204CA15}"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EFB0F-2815-46FF-8197-24C452FDD094}" type="slidenum">
              <a:rPr lang="en-US" smtClean="0"/>
              <a:t>‹#›</a:t>
            </a:fld>
            <a:endParaRPr lang="en-US"/>
          </a:p>
        </p:txBody>
      </p:sp>
    </p:spTree>
    <p:extLst>
      <p:ext uri="{BB962C8B-B14F-4D97-AF65-F5344CB8AC3E}">
        <p14:creationId xmlns:p14="http://schemas.microsoft.com/office/powerpoint/2010/main" val="1697861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8A0F6-9CED-49B8-A00F-D844A204CA15}"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A2EFB0F-2815-46FF-8197-24C452FDD094}" type="slidenum">
              <a:rPr lang="en-US" smtClean="0"/>
              <a:t>‹#›</a:t>
            </a:fld>
            <a:endParaRPr lang="en-US"/>
          </a:p>
        </p:txBody>
      </p:sp>
    </p:spTree>
    <p:extLst>
      <p:ext uri="{BB962C8B-B14F-4D97-AF65-F5344CB8AC3E}">
        <p14:creationId xmlns:p14="http://schemas.microsoft.com/office/powerpoint/2010/main" val="103091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8A0F6-9CED-49B8-A00F-D844A204CA15}"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2EFB0F-2815-46FF-8197-24C452FDD094}" type="slidenum">
              <a:rPr lang="en-US" smtClean="0"/>
              <a:t>‹#›</a:t>
            </a:fld>
            <a:endParaRPr lang="en-US"/>
          </a:p>
        </p:txBody>
      </p:sp>
    </p:spTree>
    <p:extLst>
      <p:ext uri="{BB962C8B-B14F-4D97-AF65-F5344CB8AC3E}">
        <p14:creationId xmlns:p14="http://schemas.microsoft.com/office/powerpoint/2010/main" val="3886471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98A0F6-9CED-49B8-A00F-D844A204CA15}"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EFB0F-2815-46FF-8197-24C452FDD094}" type="slidenum">
              <a:rPr lang="en-US" smtClean="0"/>
              <a:t>‹#›</a:t>
            </a:fld>
            <a:endParaRPr lang="en-US"/>
          </a:p>
        </p:txBody>
      </p:sp>
    </p:spTree>
    <p:extLst>
      <p:ext uri="{BB962C8B-B14F-4D97-AF65-F5344CB8AC3E}">
        <p14:creationId xmlns:p14="http://schemas.microsoft.com/office/powerpoint/2010/main" val="3707589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98A0F6-9CED-49B8-A00F-D844A204CA15}" type="datetimeFigureOut">
              <a:rPr lang="en-US" smtClean="0"/>
              <a:t>11/24/2021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2EFB0F-2815-46FF-8197-24C452FDD094}" type="slidenum">
              <a:rPr lang="en-US" smtClean="0"/>
              <a:t>‹#›</a:t>
            </a:fld>
            <a:endParaRPr lang="en-US"/>
          </a:p>
        </p:txBody>
      </p:sp>
    </p:spTree>
    <p:extLst>
      <p:ext uri="{BB962C8B-B14F-4D97-AF65-F5344CB8AC3E}">
        <p14:creationId xmlns:p14="http://schemas.microsoft.com/office/powerpoint/2010/main" val="1263183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8A0F6-9CED-49B8-A00F-D844A204CA15}" type="datetimeFigureOut">
              <a:rPr lang="en-US" smtClean="0"/>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2EFB0F-2815-46FF-8197-24C452FDD094}" type="slidenum">
              <a:rPr lang="en-US" smtClean="0"/>
              <a:t>‹#›</a:t>
            </a:fld>
            <a:endParaRPr lang="en-US"/>
          </a:p>
        </p:txBody>
      </p:sp>
    </p:spTree>
    <p:extLst>
      <p:ext uri="{BB962C8B-B14F-4D97-AF65-F5344CB8AC3E}">
        <p14:creationId xmlns:p14="http://schemas.microsoft.com/office/powerpoint/2010/main" val="1050215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98A0F6-9CED-49B8-A00F-D844A204CA15}" type="datetimeFigureOut">
              <a:rPr lang="en-US" smtClean="0"/>
              <a:t>11/24/2021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2EFB0F-2815-46FF-8197-24C452FDD094}" type="slidenum">
              <a:rPr lang="en-US" smtClean="0"/>
              <a:t>‹#›</a:t>
            </a:fld>
            <a:endParaRPr lang="en-US"/>
          </a:p>
        </p:txBody>
      </p:sp>
    </p:spTree>
    <p:extLst>
      <p:ext uri="{BB962C8B-B14F-4D97-AF65-F5344CB8AC3E}">
        <p14:creationId xmlns:p14="http://schemas.microsoft.com/office/powerpoint/2010/main" val="4078899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98A0F6-9CED-49B8-A00F-D844A204CA15}"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EFB0F-2815-46FF-8197-24C452FDD094}" type="slidenum">
              <a:rPr lang="en-US" smtClean="0"/>
              <a:t>‹#›</a:t>
            </a:fld>
            <a:endParaRPr lang="en-US"/>
          </a:p>
        </p:txBody>
      </p:sp>
    </p:spTree>
    <p:extLst>
      <p:ext uri="{BB962C8B-B14F-4D97-AF65-F5344CB8AC3E}">
        <p14:creationId xmlns:p14="http://schemas.microsoft.com/office/powerpoint/2010/main" val="3037754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98A0F6-9CED-49B8-A00F-D844A204CA15}"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2EFB0F-2815-46FF-8197-24C452FDD094}" type="slidenum">
              <a:rPr lang="en-US" smtClean="0"/>
              <a:t>‹#›</a:t>
            </a:fld>
            <a:endParaRPr lang="en-US"/>
          </a:p>
        </p:txBody>
      </p:sp>
    </p:spTree>
    <p:extLst>
      <p:ext uri="{BB962C8B-B14F-4D97-AF65-F5344CB8AC3E}">
        <p14:creationId xmlns:p14="http://schemas.microsoft.com/office/powerpoint/2010/main" val="981415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F98A0F6-9CED-49B8-A00F-D844A204CA15}" type="datetimeFigureOut">
              <a:rPr lang="en-US" smtClean="0"/>
              <a:t>11/24/2021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2EFB0F-2815-46FF-8197-24C452FDD094}" type="slidenum">
              <a:rPr lang="en-US" smtClean="0"/>
              <a:t>‹#›</a:t>
            </a:fld>
            <a:endParaRPr lang="en-US"/>
          </a:p>
        </p:txBody>
      </p:sp>
    </p:spTree>
    <p:extLst>
      <p:ext uri="{BB962C8B-B14F-4D97-AF65-F5344CB8AC3E}">
        <p14:creationId xmlns:p14="http://schemas.microsoft.com/office/powerpoint/2010/main" val="40791561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3FC05-161B-4369-AAF6-52F35DC1E0C7}"/>
              </a:ext>
            </a:extLst>
          </p:cNvPr>
          <p:cNvSpPr>
            <a:spLocks noGrp="1"/>
          </p:cNvSpPr>
          <p:nvPr>
            <p:ph type="ctrTitle"/>
          </p:nvPr>
        </p:nvSpPr>
        <p:spPr/>
        <p:txBody>
          <a:bodyPr/>
          <a:lstStyle/>
          <a:p>
            <a:r>
              <a:rPr lang="en-US"/>
              <a:t>INJECTON</a:t>
            </a:r>
          </a:p>
        </p:txBody>
      </p:sp>
      <p:sp>
        <p:nvSpPr>
          <p:cNvPr id="3" name="Subtitle 2">
            <a:extLst>
              <a:ext uri="{FF2B5EF4-FFF2-40B4-BE49-F238E27FC236}">
                <a16:creationId xmlns:a16="http://schemas.microsoft.com/office/drawing/2014/main" id="{12973970-0C21-4755-ABE8-FC5ABAF2A8B2}"/>
              </a:ext>
            </a:extLst>
          </p:cNvPr>
          <p:cNvSpPr>
            <a:spLocks noGrp="1"/>
          </p:cNvSpPr>
          <p:nvPr>
            <p:ph type="subTitle" idx="1"/>
          </p:nvPr>
        </p:nvSpPr>
        <p:spPr/>
        <p:txBody>
          <a:bodyPr/>
          <a:lstStyle/>
          <a:p>
            <a:r>
              <a:rPr lang="en-US"/>
              <a:t>-TOP 10 OWASP 2021-</a:t>
            </a:r>
          </a:p>
          <a:p>
            <a:r>
              <a:rPr lang="en-US"/>
              <a:t>-ChienPD4-</a:t>
            </a:r>
          </a:p>
        </p:txBody>
      </p:sp>
    </p:spTree>
    <p:extLst>
      <p:ext uri="{BB962C8B-B14F-4D97-AF65-F5344CB8AC3E}">
        <p14:creationId xmlns:p14="http://schemas.microsoft.com/office/powerpoint/2010/main" val="1071397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BE7608-85BE-4D87-B9A9-3B515FFFA073}"/>
              </a:ext>
            </a:extLst>
          </p:cNvPr>
          <p:cNvSpPr>
            <a:spLocks noGrp="1"/>
          </p:cNvSpPr>
          <p:nvPr>
            <p:ph idx="1"/>
          </p:nvPr>
        </p:nvSpPr>
        <p:spPr>
          <a:xfrm>
            <a:off x="1471784" y="1866899"/>
            <a:ext cx="10018713" cy="3124201"/>
          </a:xfrm>
        </p:spPr>
        <p:txBody>
          <a:bodyPr>
            <a:normAutofit/>
          </a:bodyPr>
          <a:lstStyle/>
          <a:p>
            <a:pPr marL="0" indent="0">
              <a:buNone/>
            </a:pPr>
            <a:r>
              <a:rPr lang="en-US" sz="2000">
                <a:latin typeface="Times New Roman" panose="02020603050405020304" pitchFamily="18" charset="0"/>
                <a:cs typeface="Times New Roman" panose="02020603050405020304" pitchFamily="18" charset="0"/>
              </a:rPr>
              <a:t>I. Khái niệm.</a:t>
            </a:r>
          </a:p>
          <a:p>
            <a:pPr marL="0" indent="0">
              <a:buNone/>
            </a:pPr>
            <a:r>
              <a:rPr lang="en-US" sz="2000" b="0" i="0">
                <a:solidFill>
                  <a:srgbClr val="292929"/>
                </a:solidFill>
                <a:effectLst/>
                <a:latin typeface="Times New Roman" panose="02020603050405020304" pitchFamily="18" charset="0"/>
                <a:cs typeface="Times New Roman" panose="02020603050405020304" pitchFamily="18" charset="0"/>
              </a:rPr>
              <a:t>	- </a:t>
            </a:r>
            <a:r>
              <a:rPr lang="vi-VN" sz="2000" b="0" i="0">
                <a:solidFill>
                  <a:srgbClr val="292929"/>
                </a:solidFill>
                <a:effectLst/>
                <a:latin typeface="Times New Roman" panose="02020603050405020304" pitchFamily="18" charset="0"/>
                <a:cs typeface="Times New Roman" panose="02020603050405020304" pitchFamily="18" charset="0"/>
              </a:rPr>
              <a:t>Đầu vào của người dùng là gốc rễ của mọi </a:t>
            </a:r>
            <a:r>
              <a:rPr lang="en-US" sz="2000" b="0" i="0">
                <a:solidFill>
                  <a:srgbClr val="292929"/>
                </a:solidFill>
                <a:effectLst/>
                <a:latin typeface="Times New Roman" panose="02020603050405020304" pitchFamily="18" charset="0"/>
                <a:cs typeface="Times New Roman" panose="02020603050405020304" pitchFamily="18" charset="0"/>
              </a:rPr>
              <a:t>cuộc tấn công inject </a:t>
            </a:r>
            <a:r>
              <a:rPr lang="vi-VN" sz="2000" b="0" i="0">
                <a:solidFill>
                  <a:srgbClr val="292929"/>
                </a:solidFill>
                <a:effectLst/>
                <a:latin typeface="Times New Roman" panose="02020603050405020304" pitchFamily="18" charset="0"/>
                <a:cs typeface="Times New Roman" panose="02020603050405020304" pitchFamily="18" charset="0"/>
              </a:rPr>
              <a:t>… Và đó là lý do tại sao nếu đầu vào của người dùng được hoàn toàn tin cậy, không có bất kỳ sự khử trùng, lọc hoặc thoát nào, thì một người dùng độc hại có thể kiểm soát phản hồi do ứng dụng tạo ra và thậm chí có thể kiểm soát các máy chủ. </a:t>
            </a:r>
            <a:endParaRPr lang="en-US" sz="2000" b="0" i="0">
              <a:solidFill>
                <a:srgbClr val="292929"/>
              </a:solidFill>
              <a:effectLst/>
              <a:latin typeface="Times New Roman" panose="02020603050405020304" pitchFamily="18" charset="0"/>
              <a:cs typeface="Times New Roman" panose="02020603050405020304" pitchFamily="18" charset="0"/>
            </a:endParaRPr>
          </a:p>
          <a:p>
            <a:pPr marL="0" indent="0">
              <a:buNone/>
            </a:pPr>
            <a:r>
              <a:rPr lang="en-US" sz="2000">
                <a:solidFill>
                  <a:srgbClr val="292929"/>
                </a:solidFill>
                <a:latin typeface="Times New Roman" panose="02020603050405020304" pitchFamily="18" charset="0"/>
                <a:cs typeface="Times New Roman" panose="02020603050405020304" pitchFamily="18" charset="0"/>
              </a:rPr>
              <a:t>	- </a:t>
            </a:r>
            <a:r>
              <a:rPr lang="vi-VN" sz="2000" b="0" i="0">
                <a:solidFill>
                  <a:srgbClr val="292929"/>
                </a:solidFill>
                <a:effectLst/>
                <a:latin typeface="Times New Roman" panose="02020603050405020304" pitchFamily="18" charset="0"/>
                <a:cs typeface="Times New Roman" panose="02020603050405020304" pitchFamily="18" charset="0"/>
              </a:rPr>
              <a:t>Điều này xảy ra khi dữ liệu do người dùng gửi đi bị trộn lẫn với trình thông dịch (như công cụ cơ sở dữ liệu, trình bao, công cụ mẫu, v.v.) dẫn đến các cuộc tấn công</a:t>
            </a:r>
            <a:r>
              <a:rPr lang="en-US" sz="2000" b="0" i="0">
                <a:solidFill>
                  <a:srgbClr val="292929"/>
                </a:solidFill>
                <a:effectLst/>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307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D6E16E-7848-4A07-9223-CCBCC4CF7473}"/>
              </a:ext>
            </a:extLst>
          </p:cNvPr>
          <p:cNvSpPr>
            <a:spLocks noGrp="1"/>
          </p:cNvSpPr>
          <p:nvPr>
            <p:ph idx="1"/>
          </p:nvPr>
        </p:nvSpPr>
        <p:spPr>
          <a:xfrm>
            <a:off x="1434205" y="1265129"/>
            <a:ext cx="10018713" cy="4070959"/>
          </a:xfrm>
        </p:spPr>
        <p:txBody>
          <a:bodyPr>
            <a:normAutofit/>
          </a:bodyPr>
          <a:lstStyle/>
          <a:p>
            <a:pPr marL="0" indent="0">
              <a:buNone/>
            </a:pPr>
            <a:r>
              <a:rPr lang="en-US" sz="2000">
                <a:latin typeface="Times New Roman" panose="02020603050405020304" pitchFamily="18" charset="0"/>
                <a:cs typeface="Times New Roman" panose="02020603050405020304" pitchFamily="18" charset="0"/>
              </a:rPr>
              <a:t>II. Lỗ hổng .</a:t>
            </a:r>
          </a:p>
          <a:p>
            <a:pPr marL="0" indent="0" algn="l">
              <a:buNone/>
            </a:pPr>
            <a:r>
              <a:rPr lang="en-US" sz="2000">
                <a:latin typeface="Times New Roman" panose="02020603050405020304" pitchFamily="18" charset="0"/>
                <a:cs typeface="Times New Roman" panose="02020603050405020304" pitchFamily="18" charset="0"/>
              </a:rPr>
              <a:t>	- </a:t>
            </a:r>
            <a:r>
              <a:rPr lang="en-US" sz="2000" b="0" i="0">
                <a:solidFill>
                  <a:srgbClr val="292929"/>
                </a:solidFill>
                <a:effectLst/>
                <a:latin typeface="Times New Roman" panose="02020603050405020304" pitchFamily="18" charset="0"/>
                <a:cs typeface="Times New Roman" panose="02020603050405020304" pitchFamily="18" charset="0"/>
              </a:rPr>
              <a:t>SQL/NoSQL Injection</a:t>
            </a:r>
          </a:p>
          <a:p>
            <a:pPr marL="0" indent="0" algn="l">
              <a:buNone/>
            </a:pPr>
            <a:r>
              <a:rPr lang="en-US" sz="2000" b="0" i="0">
                <a:solidFill>
                  <a:srgbClr val="292929"/>
                </a:solidFill>
                <a:effectLst/>
                <a:latin typeface="Times New Roman" panose="02020603050405020304" pitchFamily="18" charset="0"/>
                <a:cs typeface="Times New Roman" panose="02020603050405020304" pitchFamily="18" charset="0"/>
              </a:rPr>
              <a:t>	- Command Injection</a:t>
            </a:r>
          </a:p>
          <a:p>
            <a:pPr marL="0" indent="0" algn="l">
              <a:buNone/>
            </a:pPr>
            <a:r>
              <a:rPr lang="en-US" sz="2000" b="0" i="0">
                <a:solidFill>
                  <a:srgbClr val="292929"/>
                </a:solidFill>
                <a:effectLst/>
                <a:latin typeface="Times New Roman" panose="02020603050405020304" pitchFamily="18" charset="0"/>
                <a:cs typeface="Times New Roman" panose="02020603050405020304" pitchFamily="18" charset="0"/>
              </a:rPr>
              <a:t>	- Server Side Template Injection</a:t>
            </a:r>
          </a:p>
          <a:p>
            <a:pPr marL="0" indent="0" algn="l">
              <a:buNone/>
            </a:pPr>
            <a:r>
              <a:rPr lang="en-US" sz="2000" b="0" i="0">
                <a:solidFill>
                  <a:srgbClr val="292929"/>
                </a:solidFill>
                <a:effectLst/>
                <a:latin typeface="Times New Roman" panose="02020603050405020304" pitchFamily="18" charset="0"/>
                <a:cs typeface="Times New Roman" panose="02020603050405020304" pitchFamily="18" charset="0"/>
              </a:rPr>
              <a:t>	- Header Injection</a:t>
            </a:r>
          </a:p>
          <a:p>
            <a:pPr marL="0" indent="0" algn="l">
              <a:buNone/>
            </a:pPr>
            <a:r>
              <a:rPr lang="en-US" sz="2000">
                <a:solidFill>
                  <a:srgbClr val="292929"/>
                </a:solidFill>
                <a:latin typeface="Times New Roman" panose="02020603050405020304" pitchFamily="18" charset="0"/>
                <a:cs typeface="Times New Roman" panose="02020603050405020304" pitchFamily="18" charset="0"/>
              </a:rPr>
              <a:t>	- </a:t>
            </a:r>
            <a:r>
              <a:rPr lang="en-US" sz="2000" b="0" i="0">
                <a:solidFill>
                  <a:srgbClr val="292929"/>
                </a:solidFill>
                <a:effectLst/>
                <a:latin typeface="Times New Roman" panose="02020603050405020304" pitchFamily="18" charset="0"/>
                <a:cs typeface="Times New Roman" panose="02020603050405020304" pitchFamily="18" charset="0"/>
              </a:rPr>
              <a:t>Content Injection (XSS, HTML Injection, CSS Injection)</a:t>
            </a:r>
          </a:p>
          <a:p>
            <a:pPr marL="0" indent="0" algn="l">
              <a:buNone/>
            </a:pPr>
            <a:r>
              <a:rPr lang="en-US" sz="2000" b="0" i="0">
                <a:solidFill>
                  <a:srgbClr val="292929"/>
                </a:solidFill>
                <a:effectLst/>
                <a:latin typeface="Times New Roman" panose="02020603050405020304" pitchFamily="18" charset="0"/>
                <a:cs typeface="Times New Roman" panose="02020603050405020304" pitchFamily="18" charset="0"/>
              </a:rPr>
              <a:t>and much much more…</a:t>
            </a:r>
          </a:p>
          <a:p>
            <a:pPr marL="0" indent="0">
              <a:buNone/>
            </a:pPr>
            <a:endParaRPr lang="en-US"/>
          </a:p>
        </p:txBody>
      </p:sp>
    </p:spTree>
    <p:extLst>
      <p:ext uri="{BB962C8B-B14F-4D97-AF65-F5344CB8AC3E}">
        <p14:creationId xmlns:p14="http://schemas.microsoft.com/office/powerpoint/2010/main" val="3343871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D6E16E-7848-4A07-9223-CCBCC4CF7473}"/>
              </a:ext>
            </a:extLst>
          </p:cNvPr>
          <p:cNvSpPr>
            <a:spLocks noGrp="1"/>
          </p:cNvSpPr>
          <p:nvPr>
            <p:ph idx="1"/>
          </p:nvPr>
        </p:nvSpPr>
        <p:spPr>
          <a:xfrm>
            <a:off x="1434205" y="1265129"/>
            <a:ext cx="10018713" cy="4070959"/>
          </a:xfrm>
        </p:spPr>
        <p:txBody>
          <a:bodyPr>
            <a:normAutofit/>
          </a:bodyPr>
          <a:lstStyle/>
          <a:p>
            <a:pPr marL="0" indent="0">
              <a:buNone/>
            </a:pPr>
            <a:r>
              <a:rPr lang="en-US" sz="2000">
                <a:latin typeface="Times New Roman" panose="02020603050405020304" pitchFamily="18" charset="0"/>
                <a:cs typeface="Times New Roman" panose="02020603050405020304" pitchFamily="18" charset="0"/>
              </a:rPr>
              <a:t>II. Lỗ hổng .</a:t>
            </a:r>
          </a:p>
          <a:p>
            <a:pPr marL="0" indent="0" algn="l">
              <a:buNone/>
            </a:pPr>
            <a:r>
              <a:rPr lang="en-US" sz="2000">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Dữ liệu do người dùng cung cấp không được ứng dụng xác thực, lọc hoặc làm sạch.</a:t>
            </a:r>
          </a:p>
          <a:p>
            <a:pPr marL="0" indent="0" algn="l">
              <a:buNone/>
            </a:pPr>
            <a:r>
              <a:rPr lang="en-US" sz="2000" b="0" i="0">
                <a:effectLst/>
                <a:latin typeface="Times New Roman" panose="02020603050405020304" pitchFamily="18" charset="0"/>
                <a:cs typeface="Times New Roman" panose="02020603050405020304" pitchFamily="18" charset="0"/>
              </a:rPr>
              <a:t>	-</a:t>
            </a:r>
            <a:r>
              <a:rPr lang="vi-VN" sz="2000" b="0" i="0">
                <a:effectLst/>
                <a:latin typeface="Times New Roman" panose="02020603050405020304" pitchFamily="18" charset="0"/>
                <a:cs typeface="Times New Roman" panose="02020603050405020304" pitchFamily="18" charset="0"/>
              </a:rPr>
              <a:t>Truy vấn động hoặc lệnh gọi không tham số hóa mà không có tính năng thoát nhận biết ngữ cảnh được sử dụng trực tiếp trong trình thông dịch.</a:t>
            </a: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Dữ liệu thù địch được sử dụng trong các tham số tìm kiếm của ánh xạ quan hệ đối tượng (ORM) để trích xuất các bản ghi nhạy cảm, bổ sung.</a:t>
            </a: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Dữ liệu thù địch được sử dụng trực tiếp hoặc nối. SQL hoặc lệnh chứa cấu trúc và dữ liệu độc hại trong các truy vấn động, lệnh hoặc thủ tục được lưu trữ.</a:t>
            </a:r>
          </a:p>
          <a:p>
            <a:pPr marL="0" indent="0" algn="l">
              <a:buNone/>
            </a:pPr>
            <a:endParaRPr lang="en-US"/>
          </a:p>
        </p:txBody>
      </p:sp>
    </p:spTree>
    <p:extLst>
      <p:ext uri="{BB962C8B-B14F-4D97-AF65-F5344CB8AC3E}">
        <p14:creationId xmlns:p14="http://schemas.microsoft.com/office/powerpoint/2010/main" val="126654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927E6E-7BA8-4F16-B012-A60ABC4174DA}"/>
              </a:ext>
            </a:extLst>
          </p:cNvPr>
          <p:cNvSpPr>
            <a:spLocks noGrp="1"/>
          </p:cNvSpPr>
          <p:nvPr>
            <p:ph idx="1"/>
          </p:nvPr>
        </p:nvSpPr>
        <p:spPr>
          <a:xfrm>
            <a:off x="1484310" y="864297"/>
            <a:ext cx="10018713" cy="4926904"/>
          </a:xfrm>
        </p:spPr>
        <p:txBody>
          <a:bodyPr/>
          <a:lstStyle/>
          <a:p>
            <a:pPr marL="0" indent="0">
              <a:buNone/>
            </a:pPr>
            <a:r>
              <a:rPr lang="en-US" sz="2000">
                <a:latin typeface="Times New Roman" panose="02020603050405020304" pitchFamily="18" charset="0"/>
                <a:cs typeface="Times New Roman" panose="02020603050405020304" pitchFamily="18" charset="0"/>
              </a:rPr>
              <a:t>III. Kịch bản tấn công .</a:t>
            </a:r>
          </a:p>
          <a:p>
            <a:pPr marL="0" indent="0">
              <a:buNone/>
            </a:pPr>
            <a:r>
              <a:rPr lang="en-US" sz="2000" b="0" i="0">
                <a:effectLst/>
                <a:latin typeface="Times New Roman" panose="02020603050405020304" pitchFamily="18" charset="0"/>
                <a:cs typeface="Times New Roman" panose="02020603050405020304" pitchFamily="18" charset="0"/>
              </a:rPr>
              <a:t> 	- Một ứng dụng sử dụng dữ liệu không đáng tin cậy trong việc xây dựng lệnh gọi SQL dễ bị tấn công sau:</a:t>
            </a:r>
          </a:p>
          <a:p>
            <a:pPr marL="0" indent="0">
              <a:buNone/>
            </a:pPr>
            <a:endParaRPr lang="en-US" b="0" i="0">
              <a:effectLst/>
              <a:latin typeface="Roboto" panose="02000000000000000000" pitchFamily="2" charset="0"/>
            </a:endParaRPr>
          </a:p>
          <a:p>
            <a:pPr marL="0" indent="0">
              <a:buNone/>
            </a:pPr>
            <a:endParaRPr lang="en-US"/>
          </a:p>
          <a:p>
            <a:pPr marL="0" indent="0">
              <a:buNone/>
            </a:pPr>
            <a:r>
              <a:rPr lang="en-US"/>
              <a:t>	- </a:t>
            </a:r>
            <a:r>
              <a:rPr lang="en-US" sz="2000">
                <a:latin typeface="Times New Roman" panose="02020603050405020304" pitchFamily="18" charset="0"/>
                <a:cs typeface="Times New Roman" panose="02020603050405020304" pitchFamily="18" charset="0"/>
              </a:rPr>
              <a:t>K</a:t>
            </a:r>
            <a:r>
              <a:rPr lang="en-US" sz="2000" b="0" i="0">
                <a:effectLst/>
                <a:latin typeface="Times New Roman" panose="02020603050405020304" pitchFamily="18" charset="0"/>
                <a:cs typeface="Times New Roman" panose="02020603050405020304" pitchFamily="18" charset="0"/>
              </a:rPr>
              <a:t>ẻ tấn công sửa đổi giá trị tham số 'id' trong trình duyệt của họ để gửi: ‘ or ' 1 '=' 1</a:t>
            </a:r>
            <a:endParaRPr lang="en-US" sz="2000">
              <a:latin typeface="Times New Roman" panose="02020603050405020304" pitchFamily="18" charset="0"/>
              <a:cs typeface="Times New Roman" panose="02020603050405020304" pitchFamily="18" charset="0"/>
            </a:endParaRPr>
          </a:p>
          <a:p>
            <a:pPr marL="0" indent="0">
              <a:buNone/>
            </a:pPr>
            <a:endParaRPr lang="en-US"/>
          </a:p>
          <a:p>
            <a:pPr marL="0" indent="0">
              <a:buNone/>
            </a:pPr>
            <a:endParaRPr lang="en-US"/>
          </a:p>
          <a:p>
            <a:pPr marL="0" indent="0">
              <a:buNone/>
            </a:pPr>
            <a:endParaRPr lang="en-US"/>
          </a:p>
          <a:p>
            <a:pPr marL="0" indent="0">
              <a:buNone/>
            </a:pPr>
            <a:endParaRPr lang="en-US"/>
          </a:p>
        </p:txBody>
      </p:sp>
      <p:pic>
        <p:nvPicPr>
          <p:cNvPr id="5" name="Picture 4">
            <a:extLst>
              <a:ext uri="{FF2B5EF4-FFF2-40B4-BE49-F238E27FC236}">
                <a16:creationId xmlns:a16="http://schemas.microsoft.com/office/drawing/2014/main" id="{AFFBD9A9-6F2D-4321-8D53-288B3DDF3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562" y="2337892"/>
            <a:ext cx="9082207" cy="718459"/>
          </a:xfrm>
          <a:prstGeom prst="rect">
            <a:avLst/>
          </a:prstGeom>
        </p:spPr>
      </p:pic>
      <p:pic>
        <p:nvPicPr>
          <p:cNvPr id="7" name="Picture 6">
            <a:extLst>
              <a:ext uri="{FF2B5EF4-FFF2-40B4-BE49-F238E27FC236}">
                <a16:creationId xmlns:a16="http://schemas.microsoft.com/office/drawing/2014/main" id="{FD7C36E1-AB8B-4A7E-A8D5-C2A94A70F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2562" y="4119204"/>
            <a:ext cx="9082207" cy="718459"/>
          </a:xfrm>
          <a:prstGeom prst="rect">
            <a:avLst/>
          </a:prstGeom>
        </p:spPr>
      </p:pic>
    </p:spTree>
    <p:extLst>
      <p:ext uri="{BB962C8B-B14F-4D97-AF65-F5344CB8AC3E}">
        <p14:creationId xmlns:p14="http://schemas.microsoft.com/office/powerpoint/2010/main" val="3196924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3C9ABF-4325-4C6E-AD2A-B4A5C36128DD}"/>
              </a:ext>
            </a:extLst>
          </p:cNvPr>
          <p:cNvSpPr>
            <a:spLocks noGrp="1"/>
          </p:cNvSpPr>
          <p:nvPr>
            <p:ph idx="1"/>
          </p:nvPr>
        </p:nvSpPr>
        <p:spPr>
          <a:xfrm>
            <a:off x="1484310" y="1302707"/>
            <a:ext cx="10018713" cy="4488493"/>
          </a:xfrm>
        </p:spPr>
        <p:txBody>
          <a:bodyPr>
            <a:normAutofit/>
          </a:bodyPr>
          <a:lstStyle/>
          <a:p>
            <a:pPr marL="0" indent="0">
              <a:buNone/>
            </a:pPr>
            <a:r>
              <a:rPr lang="en-US" sz="2000">
                <a:latin typeface="Times New Roman" panose="02020603050405020304" pitchFamily="18" charset="0"/>
                <a:cs typeface="Times New Roman" panose="02020603050405020304" pitchFamily="18" charset="0"/>
              </a:rPr>
              <a:t>IV. Ngăn chặn .</a:t>
            </a:r>
          </a:p>
          <a:p>
            <a:pPr marL="0" indent="0" algn="l">
              <a:buNone/>
            </a:pPr>
            <a:r>
              <a:rPr lang="en-US" sz="2000">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Tùy chọn ưu tiên là sử dụng một API an toàn, tránh sử dụng hoàn toàn trình thông dịch, cung cấp giao diện được tham số hóa hoặc chuyển sang Công cụ ánh xạ quan hệ đối tượng (ORM).</a:t>
            </a: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Sử dụng xác thực đầu vào phía máy chủ tích cực. Đây không phải là biện pháp bảo vệ hoàn toàn vì nhiều ứng dụng yêu cầu các ký tự đặc biệt, chẳng hạn như vùng văn bản hoặc API cho các ứng dụng di động.</a:t>
            </a:r>
          </a:p>
          <a:p>
            <a:pPr marL="0" indent="0" algn="l">
              <a:buNone/>
            </a:pP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Đối với bất kỳ truy vấn động nào còn lại, hãy thoát các ký tự đặc biệt bằng cách sử dụng cú pháp thoát cụ thể cho trình thông dịch đó.</a:t>
            </a:r>
            <a:br>
              <a:rPr lang="vi-VN" sz="2000" b="0" i="0">
                <a:effectLst/>
                <a:latin typeface="Times New Roman" panose="02020603050405020304" pitchFamily="18" charset="0"/>
                <a:cs typeface="Times New Roman" panose="02020603050405020304" pitchFamily="18" charset="0"/>
              </a:rPr>
            </a:br>
            <a:r>
              <a:rPr lang="en-US" sz="2000" b="0" i="0">
                <a:effectLst/>
                <a:latin typeface="Times New Roman" panose="02020603050405020304" pitchFamily="18" charset="0"/>
                <a:cs typeface="Times New Roman" panose="02020603050405020304" pitchFamily="18" charset="0"/>
              </a:rPr>
              <a:t>	- </a:t>
            </a:r>
            <a:r>
              <a:rPr lang="vi-VN" sz="2000" b="0" i="0">
                <a:effectLst/>
                <a:latin typeface="Times New Roman" panose="02020603050405020304" pitchFamily="18" charset="0"/>
                <a:cs typeface="Times New Roman" panose="02020603050405020304" pitchFamily="18" charset="0"/>
              </a:rPr>
              <a:t>Sử dụng LIMIT và các điều khiển SQL khác trong các truy vấn để ngăn tiết lộ hàng loạt các bản ghi trong trường hợp đưa vào SQL.</a:t>
            </a:r>
          </a:p>
          <a:p>
            <a:pPr marL="0" indent="0">
              <a:buNone/>
            </a:pP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6815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20</TotalTime>
  <Words>544</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Corbel</vt:lpstr>
      <vt:lpstr>Roboto</vt:lpstr>
      <vt:lpstr>Times New Roman</vt:lpstr>
      <vt:lpstr>Parallax</vt:lpstr>
      <vt:lpstr>INJECTON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INJECTON</dc:title>
  <dc:creator>Pham Duy Chien (FIS CSD HN)</dc:creator>
  <cp:lastModifiedBy>Pham Duy Chien (FIS CSD HN)</cp:lastModifiedBy>
  <cp:revision>1</cp:revision>
  <dcterms:created xsi:type="dcterms:W3CDTF">2021-11-24T03:24:09Z</dcterms:created>
  <dcterms:modified xsi:type="dcterms:W3CDTF">2021-11-24T03:44:36Z</dcterms:modified>
</cp:coreProperties>
</file>