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242176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1A25D-9B77-4327-BB9B-68C06B1193E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33539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4199836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1957055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3258522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39259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306578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171991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303395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279565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1A25D-9B77-4327-BB9B-68C06B1193E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41762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1A25D-9B77-4327-BB9B-68C06B1193E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81372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1A25D-9B77-4327-BB9B-68C06B1193E4}"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64742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1A25D-9B77-4327-BB9B-68C06B1193E4}"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177564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1A25D-9B77-4327-BB9B-68C06B1193E4}"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20923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1A25D-9B77-4327-BB9B-68C06B1193E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131940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1A25D-9B77-4327-BB9B-68C06B1193E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1CF23-F262-4817-84FB-D9E83B5F926E}" type="slidenum">
              <a:rPr lang="en-US" smtClean="0"/>
              <a:t>‹#›</a:t>
            </a:fld>
            <a:endParaRPr lang="en-US"/>
          </a:p>
        </p:txBody>
      </p:sp>
    </p:spTree>
    <p:extLst>
      <p:ext uri="{BB962C8B-B14F-4D97-AF65-F5344CB8AC3E}">
        <p14:creationId xmlns:p14="http://schemas.microsoft.com/office/powerpoint/2010/main" val="236031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B1A25D-9B77-4327-BB9B-68C06B1193E4}"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01CF23-F262-4817-84FB-D9E83B5F926E}" type="slidenum">
              <a:rPr lang="en-US" smtClean="0"/>
              <a:t>‹#›</a:t>
            </a:fld>
            <a:endParaRPr lang="en-US"/>
          </a:p>
        </p:txBody>
      </p:sp>
    </p:spTree>
    <p:extLst>
      <p:ext uri="{BB962C8B-B14F-4D97-AF65-F5344CB8AC3E}">
        <p14:creationId xmlns:p14="http://schemas.microsoft.com/office/powerpoint/2010/main" val="15298824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2962-8EC8-4631-892D-DD27F5E22DCD}"/>
              </a:ext>
            </a:extLst>
          </p:cNvPr>
          <p:cNvSpPr>
            <a:spLocks noGrp="1"/>
          </p:cNvSpPr>
          <p:nvPr>
            <p:ph type="ctrTitle"/>
          </p:nvPr>
        </p:nvSpPr>
        <p:spPr/>
        <p:txBody>
          <a:bodyPr/>
          <a:lstStyle/>
          <a:p>
            <a:r>
              <a:rPr lang="en-US" b="0" i="0">
                <a:effectLst/>
                <a:latin typeface="Roboto" panose="02000000000000000000" pitchFamily="2" charset="0"/>
              </a:rPr>
              <a:t>Insecure Design</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CB867CA7-0357-4C04-BD8B-C7CD5793651D}"/>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235902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2A5DA-9DA5-4233-BB27-C35F95A25064}"/>
              </a:ext>
            </a:extLst>
          </p:cNvPr>
          <p:cNvSpPr>
            <a:spLocks noGrp="1"/>
          </p:cNvSpPr>
          <p:nvPr>
            <p:ph idx="1"/>
          </p:nvPr>
        </p:nvSpPr>
        <p:spPr>
          <a:xfrm>
            <a:off x="1484310" y="1589760"/>
            <a:ext cx="10018713" cy="3124201"/>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 Khái niệm :</a:t>
            </a:r>
          </a:p>
          <a:p>
            <a:pPr marL="0" indent="0">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Thiết kế không an toàn là một phạm trù rộng đại diện cho các điểm yếu khác nhau, được biểu thị là “thiết kế kiểm soát thiếu hoặc không hiệu quả”</a:t>
            </a:r>
            <a:r>
              <a:rPr lang="en-US" sz="2000" b="0" i="0">
                <a:effectLst/>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	- M</a:t>
            </a:r>
            <a:r>
              <a:rPr lang="vi-VN" sz="2000" b="0" i="0">
                <a:effectLst/>
                <a:latin typeface="Times New Roman" panose="02020603050405020304" pitchFamily="18" charset="0"/>
                <a:cs typeface="Times New Roman" panose="02020603050405020304" pitchFamily="18" charset="0"/>
              </a:rPr>
              <a:t>ột thiết kế không an toàn không thể được sửa chữa bằng cách triển khai hoàn hảo, các biện pháp kiểm soát bảo mật cần thiết chưa bao giờ được tạo ra để chống lại các cuộc tấn công cụ thể.</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Thiết kế an toàn là một phương pháp đánh giá liên tục các mối đe dọa và đảm bảo rằng mã được thiết kế và thử nghiệm mạnh mẽ để ngăn chặn các phương pháp tấn công đã biết.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48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02DB6-05C5-4E3D-A4D8-6F48FF45C637}"/>
              </a:ext>
            </a:extLst>
          </p:cNvPr>
          <p:cNvSpPr>
            <a:spLocks noGrp="1"/>
          </p:cNvSpPr>
          <p:nvPr>
            <p:ph idx="1"/>
          </p:nvPr>
        </p:nvSpPr>
        <p:spPr>
          <a:xfrm>
            <a:off x="1484310" y="964505"/>
            <a:ext cx="10018713" cy="4826696"/>
          </a:xfrm>
        </p:spPr>
        <p:txBody>
          <a:bodyPr/>
          <a:lstStyle/>
          <a:p>
            <a:pPr marL="0" indent="0">
              <a:buNone/>
            </a:pPr>
            <a:r>
              <a:rPr lang="en-US" sz="2000">
                <a:latin typeface="Times New Roman" panose="02020603050405020304" pitchFamily="18" charset="0"/>
                <a:cs typeface="Times New Roman" panose="02020603050405020304" pitchFamily="18" charset="0"/>
              </a:rPr>
              <a:t>II. Lỗ hổng .</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Thiếu giới hạn đầu vào của người dùng có thể dẫn đến các vấn đề như tràn bộ đệm</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Việc sử dụng các API hoặc chức năng không an toàn có thể dẫn đến thỏa hiệp: chẳng hạn như sử dụng các số ngẫu nhiên mà không có bất kỳ hạt giống nào hoặc trích xuất một kho lưu trữ mà không tính đến các đường dẫn tuyệt đối hoặc tương đối mà các tệp nhúng có thể có.</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Các ứng dụng sử dụng các đặc quyền cao hơn mức cần thiết.</a:t>
            </a:r>
          </a:p>
          <a:p>
            <a:pPr marL="0" indent="0">
              <a:buNone/>
            </a:pPr>
            <a:endParaRPr lang="en-US"/>
          </a:p>
        </p:txBody>
      </p:sp>
    </p:spTree>
    <p:extLst>
      <p:ext uri="{BB962C8B-B14F-4D97-AF65-F5344CB8AC3E}">
        <p14:creationId xmlns:p14="http://schemas.microsoft.com/office/powerpoint/2010/main" val="62416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174A5-8FC2-4479-B7DC-1755666A4FA0}"/>
              </a:ext>
            </a:extLst>
          </p:cNvPr>
          <p:cNvSpPr>
            <a:spLocks noGrp="1"/>
          </p:cNvSpPr>
          <p:nvPr>
            <p:ph idx="1"/>
          </p:nvPr>
        </p:nvSpPr>
        <p:spPr>
          <a:xfrm>
            <a:off x="1672201" y="1453019"/>
            <a:ext cx="10018713" cy="4008329"/>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III. Các kịch bản tấn công .</a:t>
            </a:r>
          </a:p>
          <a:p>
            <a:pPr marL="0" indent="0" algn="l">
              <a:buNone/>
            </a:pPr>
            <a:r>
              <a:rPr lang="en-US" sz="2000" b="1" i="0">
                <a:effectLst/>
                <a:latin typeface="Times New Roman" panose="02020603050405020304" pitchFamily="18" charset="0"/>
                <a:cs typeface="Times New Roman" panose="02020603050405020304" pitchFamily="18" charset="0"/>
              </a:rPr>
              <a:t>	- </a:t>
            </a:r>
            <a:r>
              <a:rPr lang="vi-VN" sz="2000" b="1" i="0">
                <a:effectLst/>
                <a:latin typeface="Times New Roman" panose="02020603050405020304" pitchFamily="18" charset="0"/>
                <a:cs typeface="Times New Roman" panose="02020603050405020304" pitchFamily="18" charset="0"/>
              </a:rPr>
              <a:t>Tình huống 1:</a:t>
            </a:r>
            <a:r>
              <a:rPr lang="vi-VN" sz="2000" b="0" i="0">
                <a:effectLst/>
                <a:latin typeface="Times New Roman" panose="02020603050405020304" pitchFamily="18" charset="0"/>
                <a:cs typeface="Times New Roman" panose="02020603050405020304" pitchFamily="18" charset="0"/>
              </a:rPr>
              <a:t> Quy trình khôi phục thông tin xác thực có thể bao gồm “câu hỏi và câu trả lời”, bị cấm bởi NIST 800-63b, OWASP ASVS và OWASP Top 10. Không thể tin cậy các câu hỏi và câu trả lời làm bằng chứng nhận dạng với nhiều hơn một người có thể biết câu trả lời, đó là lý do tại sao chúng bị cấm. Mã như vậy nên được loại bỏ và thay thế bằng một thiết kế an toàn hơn.</a:t>
            </a:r>
          </a:p>
          <a:p>
            <a:pPr marL="0" indent="0" algn="l">
              <a:buNone/>
            </a:pPr>
            <a:r>
              <a:rPr lang="en-US" sz="2000" b="1" i="0">
                <a:effectLst/>
                <a:latin typeface="Times New Roman" panose="02020603050405020304" pitchFamily="18" charset="0"/>
                <a:cs typeface="Times New Roman" panose="02020603050405020304" pitchFamily="18" charset="0"/>
              </a:rPr>
              <a:t>	- </a:t>
            </a:r>
            <a:r>
              <a:rPr lang="vi-VN" sz="2000" b="1" i="0">
                <a:effectLst/>
                <a:latin typeface="Times New Roman" panose="02020603050405020304" pitchFamily="18" charset="0"/>
                <a:cs typeface="Times New Roman" panose="02020603050405020304" pitchFamily="18" charset="0"/>
              </a:rPr>
              <a:t>Tình huống số 2:</a:t>
            </a:r>
            <a:r>
              <a:rPr lang="vi-VN" sz="2000" b="0" i="0">
                <a:effectLst/>
                <a:latin typeface="Times New Roman" panose="02020603050405020304" pitchFamily="18" charset="0"/>
                <a:cs typeface="Times New Roman" panose="02020603050405020304" pitchFamily="18" charset="0"/>
              </a:rPr>
              <a:t> Một chuỗi rạp chiếu phim cho phép giảm giá đặt chỗ theo nhóm và có tối đa mười lăm người tham dự trước khi yêu cầu đặt cọc. Những kẻ tấn công có thể đe dọa lập mô hình luồng này và kiểm tra xem họ có thể đặt sáu trăm chỗ ngồi và tất cả các rạp chiếu phim cùng một lúc trong một vài yêu cầu, gây ra tổn thất lớn về thu nhập hay không.</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08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65413-4303-4F11-AAA3-114D7E5B1679}"/>
              </a:ext>
            </a:extLst>
          </p:cNvPr>
          <p:cNvSpPr>
            <a:spLocks noGrp="1"/>
          </p:cNvSpPr>
          <p:nvPr>
            <p:ph idx="1"/>
          </p:nvPr>
        </p:nvSpPr>
        <p:spPr>
          <a:xfrm>
            <a:off x="1484310" y="601249"/>
            <a:ext cx="10018713" cy="5189951"/>
          </a:xfrm>
        </p:spPr>
        <p:txBody>
          <a:bodyPr>
            <a:normAutofit fontScale="85000" lnSpcReduction="10000"/>
          </a:bodyPr>
          <a:lstStyle/>
          <a:p>
            <a:pPr marL="0" indent="0">
              <a:buNone/>
            </a:pPr>
            <a:r>
              <a:rPr lang="en-US">
                <a:latin typeface="Times New Roman" panose="02020603050405020304" pitchFamily="18" charset="0"/>
                <a:cs typeface="Times New Roman" panose="02020603050405020304" pitchFamily="18" charset="0"/>
              </a:rPr>
              <a:t>IV. Ngăn chặn .</a:t>
            </a:r>
          </a:p>
          <a:p>
            <a:pPr marL="0" indent="0" algn="l">
              <a:buNone/>
            </a:pPr>
            <a:r>
              <a:rPr lang="en-US">
                <a:latin typeface="Times New Roman" panose="02020603050405020304" pitchFamily="18" charset="0"/>
                <a:cs typeface="Times New Roman" panose="02020603050405020304" pitchFamily="18" charset="0"/>
              </a:rPr>
              <a:t> 	- T</a:t>
            </a:r>
            <a:r>
              <a:rPr lang="vi-VN" b="0" i="0">
                <a:effectLst/>
                <a:latin typeface="Times New Roman" panose="02020603050405020304" pitchFamily="18" charset="0"/>
                <a:cs typeface="Times New Roman" panose="02020603050405020304" pitchFamily="18" charset="0"/>
              </a:rPr>
              <a:t>hiết lập và sử dụng vòng đời phát triển an toàn với các chuyên gia AppSec để giúp đánh giá và thiết kế các biện pháp kiểm soát liên quan đến bảo mật và quyền riêng tư</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Sử dụng mô hình mối đe dọa để xác thực</a:t>
            </a:r>
            <a:r>
              <a:rPr lang="en-US" b="0" i="0">
                <a:effectLst/>
                <a:latin typeface="Times New Roman" panose="02020603050405020304" pitchFamily="18" charset="0"/>
                <a:cs typeface="Times New Roman" panose="02020603050405020304" pitchFamily="18" charset="0"/>
              </a:rPr>
              <a:t> các thông tin</a:t>
            </a:r>
            <a:r>
              <a:rPr lang="vi-VN" b="0" i="0">
                <a:effectLst/>
                <a:latin typeface="Times New Roman" panose="02020603050405020304" pitchFamily="18" charset="0"/>
                <a:cs typeface="Times New Roman" panose="02020603050405020304" pitchFamily="18" charset="0"/>
              </a:rPr>
              <a:t> quan trọng, kiểm soát truy cập, logic nghiệp vụ và các luồng chính</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Tích hợp ngôn ngữ bảo mật và điều khiển vào </a:t>
            </a:r>
            <a:r>
              <a:rPr lang="en-US" b="0" i="0">
                <a:effectLst/>
                <a:latin typeface="Times New Roman" panose="02020603050405020304" pitchFamily="18" charset="0"/>
                <a:cs typeface="Times New Roman" panose="02020603050405020304" pitchFamily="18" charset="0"/>
              </a:rPr>
              <a:t>thao tác </a:t>
            </a:r>
            <a:r>
              <a:rPr lang="vi-VN" b="0" i="0">
                <a:effectLst/>
                <a:latin typeface="Times New Roman" panose="02020603050405020304" pitchFamily="18" charset="0"/>
                <a:cs typeface="Times New Roman" panose="02020603050405020304" pitchFamily="18" charset="0"/>
              </a:rPr>
              <a:t>của người dung</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Tích hợp kiểm tra tính hợp lý ở mỗi cấp ứng dụng của bạn (từ giao diện người dùng đến phụ trợ)</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lgn="l">
              <a:buNone/>
            </a:pPr>
            <a:r>
              <a:rPr lang="en-US">
                <a:latin typeface="Times New Roman" panose="02020603050405020304" pitchFamily="18" charset="0"/>
                <a:cs typeface="Times New Roman" panose="02020603050405020304" pitchFamily="18" charset="0"/>
              </a:rPr>
              <a:t>	- V</a:t>
            </a:r>
            <a:r>
              <a:rPr lang="vi-VN" b="0" i="0">
                <a:effectLst/>
                <a:latin typeface="Times New Roman" panose="02020603050405020304" pitchFamily="18" charset="0"/>
                <a:cs typeface="Times New Roman" panose="02020603050405020304" pitchFamily="18" charset="0"/>
              </a:rPr>
              <a:t>iết các bài kiểm tra đơn vị và tích hợp để xác nhận rằng tất cả các luồng quan trọng đều có khả năng chống lại mô hình mối đe dọa. Biên dịch các trường hợp sử dụng </a:t>
            </a:r>
            <a:r>
              <a:rPr lang="vi-VN" b="0" i="1">
                <a:effectLst/>
                <a:latin typeface="Times New Roman" panose="02020603050405020304" pitchFamily="18" charset="0"/>
                <a:cs typeface="Times New Roman" panose="02020603050405020304" pitchFamily="18" charset="0"/>
              </a:rPr>
              <a:t>và</a:t>
            </a:r>
            <a:r>
              <a:rPr lang="vi-VN" b="0" i="0">
                <a:effectLst/>
                <a:latin typeface="Times New Roman" panose="02020603050405020304" pitchFamily="18" charset="0"/>
                <a:cs typeface="Times New Roman" panose="02020603050405020304" pitchFamily="18" charset="0"/>
              </a:rPr>
              <a:t> các trường hợp sử dụng sai cho từng cấp ứng dụng của bạn.</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Tách các lớp tầng trên hệ thống và các lớp mạng tùy thuộc vào nhu cầu tiếp xúc và bảo vệ</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Phân tách người thuê một cách chặt chẽ theo thiết kế ở tất cả các tầng</a:t>
            </a:r>
          </a:p>
          <a:p>
            <a:pPr marL="0" indent="0" algn="l">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Hạn chế tiêu thụ tài nguyên của người dùng hoặc dịch vụ</a:t>
            </a:r>
            <a:r>
              <a:rPr lang="en-US" b="0" i="0">
                <a:effectLst/>
                <a:latin typeface="Times New Roman" panose="02020603050405020304" pitchFamily="18" charset="0"/>
                <a:cs typeface="Times New Roman" panose="02020603050405020304" pitchFamily="18" charset="0"/>
              </a:rPr>
              <a:t>.</a:t>
            </a:r>
            <a:endParaRPr lang="vi-VN" b="0" i="0">
              <a:effectLst/>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283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52</TotalTime>
  <Words>674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Insecure Design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Insecure Design </dc:title>
  <dc:creator>Pham Duy Chien (FIS CSD HN)</dc:creator>
  <cp:lastModifiedBy>Pham Duy Chien (FIS CSD HN)</cp:lastModifiedBy>
  <cp:revision>1</cp:revision>
  <dcterms:created xsi:type="dcterms:W3CDTF">2021-11-24T07:09:06Z</dcterms:created>
  <dcterms:modified xsi:type="dcterms:W3CDTF">2021-11-24T08:01:55Z</dcterms:modified>
</cp:coreProperties>
</file>