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A60A54-929E-4D3F-9071-38390C81EACB}" type="datetimeFigureOut">
              <a:rPr lang="en-US" smtClean="0"/>
              <a:t>11/25/2021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3375747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A60A54-929E-4D3F-9071-38390C81EACB}"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278336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60A54-929E-4D3F-9071-38390C81EACB}"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856961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60A54-929E-4D3F-9071-38390C81EACB}"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2532421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60A54-929E-4D3F-9071-38390C81EACB}"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3524432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60A54-929E-4D3F-9071-38390C81EACB}"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2866561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60A54-929E-4D3F-9071-38390C81EACB}"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76545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60A54-929E-4D3F-9071-38390C81EACB}"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3114147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60A54-929E-4D3F-9071-38390C81EACB}"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271438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60A54-929E-4D3F-9071-38390C81EACB}"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94253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60A54-929E-4D3F-9071-38390C81EACB}"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2361189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A60A54-929E-4D3F-9071-38390C81EACB}"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173985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A60A54-929E-4D3F-9071-38390C81EACB}"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327363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A60A54-929E-4D3F-9071-38390C81EACB}" type="datetimeFigureOut">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59144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60A54-929E-4D3F-9071-38390C81EACB}" type="datetimeFigureOut">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227690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A60A54-929E-4D3F-9071-38390C81EACB}"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3299751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A60A54-929E-4D3F-9071-38390C81EACB}"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8381A-EFD2-4442-99B5-4163CFF05638}" type="slidenum">
              <a:rPr lang="en-US" smtClean="0"/>
              <a:t>‹#›</a:t>
            </a:fld>
            <a:endParaRPr lang="en-US"/>
          </a:p>
        </p:txBody>
      </p:sp>
    </p:spTree>
    <p:extLst>
      <p:ext uri="{BB962C8B-B14F-4D97-AF65-F5344CB8AC3E}">
        <p14:creationId xmlns:p14="http://schemas.microsoft.com/office/powerpoint/2010/main" val="297703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A60A54-929E-4D3F-9071-38390C81EACB}" type="datetimeFigureOut">
              <a:rPr lang="en-US" smtClean="0"/>
              <a:t>11/25/2021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98381A-EFD2-4442-99B5-4163CFF05638}" type="slidenum">
              <a:rPr lang="en-US" smtClean="0"/>
              <a:t>‹#›</a:t>
            </a:fld>
            <a:endParaRPr lang="en-US"/>
          </a:p>
        </p:txBody>
      </p:sp>
    </p:spTree>
    <p:extLst>
      <p:ext uri="{BB962C8B-B14F-4D97-AF65-F5344CB8AC3E}">
        <p14:creationId xmlns:p14="http://schemas.microsoft.com/office/powerpoint/2010/main" val="4207765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pplication.security/free-application-security-training/server-side-request-forgery-in-capital-on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bob@livemail.com" TargetMode="External"/><Relationship Id="rId2" Type="http://schemas.openxmlformats.org/officeDocument/2006/relationships/hyperlink" Target="https://www.capitalte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169.254.169.254/latest/meta-data/iam/security-credentials/" TargetMode="External"/><Relationship Id="rId2" Type="http://schemas.openxmlformats.org/officeDocument/2006/relationships/hyperlink" Target="http://169.254.169.254/latest/meta-data" TargetMode="External"/><Relationship Id="rId1" Type="http://schemas.openxmlformats.org/officeDocument/2006/relationships/slideLayout" Target="../slideLayouts/slideLayout2.xml"/><Relationship Id="rId5" Type="http://schemas.openxmlformats.org/officeDocument/2006/relationships/hyperlink" Target="https://github.com/grvcoelho/169254" TargetMode="External"/><Relationship Id="rId4" Type="http://schemas.openxmlformats.org/officeDocument/2006/relationships/hyperlink" Target="http://169.254.169.254/latest/meta-data/iam/security-credentials/ISRM-WAF-RO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2991-CA1A-4E33-A022-501AFBEC9A4C}"/>
              </a:ext>
            </a:extLst>
          </p:cNvPr>
          <p:cNvSpPr>
            <a:spLocks noGrp="1"/>
          </p:cNvSpPr>
          <p:nvPr>
            <p:ph type="ctrTitle"/>
          </p:nvPr>
        </p:nvSpPr>
        <p:spPr/>
        <p:txBody>
          <a:bodyPr/>
          <a:lstStyle/>
          <a:p>
            <a:r>
              <a:rPr lang="en-US" b="1" i="0" u="none" strike="noStrike">
                <a:solidFill>
                  <a:srgbClr val="F18157"/>
                </a:solidFill>
                <a:effectLst/>
                <a:latin typeface="Lato" panose="020B0604020202020204" pitchFamily="34" charset="0"/>
                <a:hlinkClick r:id="rId2"/>
              </a:rPr>
              <a:t>Capital One SSRF</a:t>
            </a:r>
            <a:br>
              <a:rPr lang="en-US" b="1" i="0" u="none" strike="noStrike">
                <a:solidFill>
                  <a:srgbClr val="F18157"/>
                </a:solidFill>
                <a:effectLst/>
                <a:latin typeface="Lato" panose="020B0604020202020204" pitchFamily="34" charset="0"/>
              </a:rPr>
            </a:br>
            <a:endParaRPr lang="en-US"/>
          </a:p>
        </p:txBody>
      </p:sp>
      <p:sp>
        <p:nvSpPr>
          <p:cNvPr id="3" name="Subtitle 2">
            <a:extLst>
              <a:ext uri="{FF2B5EF4-FFF2-40B4-BE49-F238E27FC236}">
                <a16:creationId xmlns:a16="http://schemas.microsoft.com/office/drawing/2014/main" id="{408C2050-D743-48C4-9C92-9F4D3258F4FC}"/>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148475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6BDF-6A3E-4500-9351-D78AB116CDEA}"/>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710EA1B6-286E-4997-9FA5-622DD35B671C}"/>
              </a:ext>
            </a:extLst>
          </p:cNvPr>
          <p:cNvSpPr>
            <a:spLocks noGrp="1"/>
          </p:cNvSpPr>
          <p:nvPr>
            <p:ph idx="1"/>
          </p:nvPr>
        </p:nvSpPr>
        <p:spPr/>
        <p:txBody>
          <a:bodyPr>
            <a:normAutofit/>
          </a:bodyPr>
          <a:lstStyle/>
          <a:p>
            <a:r>
              <a:rPr lang="vi-VN"/>
              <a:t>Các lỗ hổng SSRF thường gặp nhất trong chức năng liên quan đến: tạo PDF, v.d. Tạo báo cáo PDF, sao kê Thẻ tín dụng; Tải lên tệp, ví dụ: Tải lên tài liệu đã quét, tệp hình ảnh, v.v. </a:t>
            </a:r>
            <a:endParaRPr lang="en-US"/>
          </a:p>
          <a:p>
            <a:r>
              <a:rPr lang="en-US">
                <a:hlinkClick r:id="rId2"/>
              </a:rPr>
              <a:t>https://www.capitalten.com</a:t>
            </a:r>
            <a:endParaRPr lang="en-US"/>
          </a:p>
          <a:p>
            <a:r>
              <a:rPr lang="en-US"/>
              <a:t>Tiến hành đăng nhập vào CapitalTen.</a:t>
            </a:r>
          </a:p>
          <a:p>
            <a:pPr marL="0" indent="0">
              <a:buNone/>
            </a:pPr>
            <a:r>
              <a:rPr lang="en-US">
                <a:hlinkClick r:id="rId3"/>
              </a:rPr>
              <a:t>bob@livemail.com</a:t>
            </a:r>
            <a:r>
              <a:rPr lang="en-US"/>
              <a:t> - erratic321</a:t>
            </a:r>
          </a:p>
        </p:txBody>
      </p:sp>
    </p:spTree>
    <p:extLst>
      <p:ext uri="{BB962C8B-B14F-4D97-AF65-F5344CB8AC3E}">
        <p14:creationId xmlns:p14="http://schemas.microsoft.com/office/powerpoint/2010/main" val="421708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97CC-7721-45B7-AEBD-06CAE94ACD75}"/>
              </a:ext>
            </a:extLst>
          </p:cNvPr>
          <p:cNvSpPr>
            <a:spLocks noGrp="1"/>
          </p:cNvSpPr>
          <p:nvPr>
            <p:ph type="title"/>
          </p:nvPr>
        </p:nvSpPr>
        <p:spPr/>
        <p:txBody>
          <a:bodyPr/>
          <a:lstStyle/>
          <a:p>
            <a:r>
              <a:rPr lang="en-US"/>
              <a:t>Thu thập dữ liệu</a:t>
            </a:r>
          </a:p>
        </p:txBody>
      </p:sp>
      <p:sp>
        <p:nvSpPr>
          <p:cNvPr id="3" name="Content Placeholder 2">
            <a:extLst>
              <a:ext uri="{FF2B5EF4-FFF2-40B4-BE49-F238E27FC236}">
                <a16:creationId xmlns:a16="http://schemas.microsoft.com/office/drawing/2014/main" id="{A5427948-0A30-4D44-81B7-536263E5F0BF}"/>
              </a:ext>
            </a:extLst>
          </p:cNvPr>
          <p:cNvSpPr>
            <a:spLocks noGrp="1"/>
          </p:cNvSpPr>
          <p:nvPr>
            <p:ph idx="1"/>
          </p:nvPr>
        </p:nvSpPr>
        <p:spPr>
          <a:xfrm>
            <a:off x="1484310" y="2292263"/>
            <a:ext cx="10018713" cy="3879937"/>
          </a:xfrm>
        </p:spPr>
        <p:txBody>
          <a:bodyPr>
            <a:normAutofit/>
          </a:bodyPr>
          <a:lstStyle/>
          <a:p>
            <a:r>
              <a:rPr lang="en-US"/>
              <a:t>Attack surface </a:t>
            </a:r>
            <a:r>
              <a:rPr lang="vi-VN"/>
              <a:t>là quá trình phân tích chức năng cốt lõi, logic nghiệp vụ và luồng điều khiển của ứng dụng để xác định các đầu vào hoặc vectơ tiềm năng mà qua đó kẻ tấn công có thể cố gắng xâm nhập vào môi trường ứng dụng.</a:t>
            </a:r>
            <a:endParaRPr lang="en-US"/>
          </a:p>
          <a:p>
            <a:r>
              <a:rPr lang="en-US"/>
              <a:t>Có một chức năng cho phép khách hàng tải lên hình ảnh từ máy tính của họ.</a:t>
            </a:r>
          </a:p>
          <a:p>
            <a:r>
              <a:rPr lang="en-US"/>
              <a:t>Sau khi tải ảnh :</a:t>
            </a:r>
          </a:p>
          <a:p>
            <a:pPr marL="0" indent="0">
              <a:buNone/>
            </a:pPr>
            <a:r>
              <a:rPr lang="en-US" b="0" i="0">
                <a:solidFill>
                  <a:srgbClr val="1ABC9C"/>
                </a:solidFill>
                <a:effectLst/>
                <a:latin typeface="Roboto" panose="02000000000000000000" pitchFamily="2" charset="0"/>
              </a:rPr>
              <a:t>https://www.capitalten.com/myaccount/personalize/cardimage/preview?</a:t>
            </a:r>
            <a:r>
              <a:rPr lang="en-US" b="0" i="0">
                <a:solidFill>
                  <a:srgbClr val="FBA026"/>
                </a:solidFill>
                <a:effectLst/>
                <a:latin typeface="Roboto" panose="02000000000000000000" pitchFamily="2" charset="0"/>
              </a:rPr>
              <a:t>url=</a:t>
            </a:r>
            <a:r>
              <a:rPr lang="en-US" b="0" i="0">
                <a:solidFill>
                  <a:srgbClr val="D14841"/>
                </a:solidFill>
                <a:effectLst/>
                <a:latin typeface="Roboto" panose="02000000000000000000" pitchFamily="2" charset="0"/>
              </a:rPr>
              <a:t>https://s3.eu-central-1.amazonaws.com/file-upload/6b7c1a1e-1a56-4db8-980a-5a4b849e1581_n.jpg</a:t>
            </a:r>
            <a:endParaRPr lang="en-US"/>
          </a:p>
        </p:txBody>
      </p:sp>
    </p:spTree>
    <p:extLst>
      <p:ext uri="{BB962C8B-B14F-4D97-AF65-F5344CB8AC3E}">
        <p14:creationId xmlns:p14="http://schemas.microsoft.com/office/powerpoint/2010/main" val="2709834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BEA3-B366-4C7C-9240-8DB5A0D3B35F}"/>
              </a:ext>
            </a:extLst>
          </p:cNvPr>
          <p:cNvSpPr>
            <a:spLocks noGrp="1"/>
          </p:cNvSpPr>
          <p:nvPr>
            <p:ph type="title"/>
          </p:nvPr>
        </p:nvSpPr>
        <p:spPr/>
        <p:txBody>
          <a:bodyPr/>
          <a:lstStyle/>
          <a:p>
            <a:r>
              <a:rPr lang="en-US"/>
              <a:t>Khai thác</a:t>
            </a:r>
          </a:p>
        </p:txBody>
      </p:sp>
      <p:sp>
        <p:nvSpPr>
          <p:cNvPr id="3" name="Content Placeholder 2">
            <a:extLst>
              <a:ext uri="{FF2B5EF4-FFF2-40B4-BE49-F238E27FC236}">
                <a16:creationId xmlns:a16="http://schemas.microsoft.com/office/drawing/2014/main" id="{8F6ED5B6-902A-41C3-BFBB-85E42D7D0174}"/>
              </a:ext>
            </a:extLst>
          </p:cNvPr>
          <p:cNvSpPr>
            <a:spLocks noGrp="1"/>
          </p:cNvSpPr>
          <p:nvPr>
            <p:ph idx="1"/>
          </p:nvPr>
        </p:nvSpPr>
        <p:spPr>
          <a:xfrm>
            <a:off x="1484311" y="2178484"/>
            <a:ext cx="10018713" cy="3124201"/>
          </a:xfrm>
        </p:spPr>
        <p:txBody>
          <a:bodyPr/>
          <a:lstStyle/>
          <a:p>
            <a:r>
              <a:rPr lang="en-US"/>
              <a:t>Thay đổi url thành url của một trang web khác và ảnh load thành công.</a:t>
            </a:r>
          </a:p>
          <a:p>
            <a:r>
              <a:rPr lang="vi-VN"/>
              <a:t> </a:t>
            </a:r>
            <a:r>
              <a:rPr lang="vi-VN">
                <a:latin typeface="Corbel (Body)"/>
              </a:rPr>
              <a:t>Điều quan trọng cần lưu ý là máy chủ ứng dụng CapitalTen đã thực hiện yêu cầu HTTP để tìm nạp URL hình ảnh và hiển thị hình ảnh. Khả năng thao túng ứng dụng web để gửi các yêu cầu trái phép đến trang web hoặc tài nguyên của bên thứ ba được gọi là Truy vấn yêu cầu phía máy chủ (SSRF).</a:t>
            </a:r>
            <a:r>
              <a:rPr lang="en-US">
                <a:latin typeface="Corbel (Body)"/>
              </a:rPr>
              <a:t> </a:t>
            </a:r>
          </a:p>
        </p:txBody>
      </p:sp>
    </p:spTree>
    <p:extLst>
      <p:ext uri="{BB962C8B-B14F-4D97-AF65-F5344CB8AC3E}">
        <p14:creationId xmlns:p14="http://schemas.microsoft.com/office/powerpoint/2010/main" val="4271837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E5CCC-591A-4331-80D6-D7837938A4FA}"/>
              </a:ext>
            </a:extLst>
          </p:cNvPr>
          <p:cNvSpPr>
            <a:spLocks noGrp="1"/>
          </p:cNvSpPr>
          <p:nvPr>
            <p:ph idx="1"/>
          </p:nvPr>
        </p:nvSpPr>
        <p:spPr>
          <a:xfrm>
            <a:off x="1484310" y="325678"/>
            <a:ext cx="10018713" cy="5549030"/>
          </a:xfrm>
        </p:spPr>
        <p:txBody>
          <a:bodyPr/>
          <a:lstStyle/>
          <a:p>
            <a:pPr marL="0" indent="0">
              <a:buNone/>
            </a:pPr>
            <a:r>
              <a:rPr lang="en-US"/>
              <a:t>Review code </a:t>
            </a:r>
            <a:r>
              <a:rPr lang="en-US">
                <a:sym typeface="Wingdings" panose="05000000000000000000" pitchFamily="2" charset="2"/>
              </a:rPr>
              <a:t>: (source.java)</a:t>
            </a:r>
            <a:endParaRPr lang="en-US"/>
          </a:p>
          <a:p>
            <a:pPr marL="0" indent="0">
              <a:buNone/>
            </a:pPr>
            <a:r>
              <a:rPr lang="en-US"/>
              <a:t> - documentPreview : Hiển thị ảnh tải lên </a:t>
            </a:r>
          </a:p>
          <a:p>
            <a:pPr marL="0" indent="0">
              <a:buNone/>
            </a:pPr>
            <a:r>
              <a:rPr lang="en-US"/>
              <a:t> - Lấy dữ liệu từ tham số url và gán nó cho biến queryString</a:t>
            </a:r>
          </a:p>
          <a:p>
            <a:pPr marL="0" indent="0">
              <a:buNone/>
            </a:pPr>
            <a:r>
              <a:rPr lang="en-US"/>
              <a:t> </a:t>
            </a:r>
            <a:r>
              <a:rPr lang="en-US" sz="2000"/>
              <a:t>- </a:t>
            </a:r>
            <a:r>
              <a:rPr lang="vi-VN" sz="2000"/>
              <a:t>Sau đó queryString sẽ đc đưa vào storageService.load() để tải hình ảnh xuống </a:t>
            </a:r>
            <a:endParaRPr lang="en-US" sz="2000"/>
          </a:p>
          <a:p>
            <a:pPr marL="0" indent="0">
              <a:buNone/>
            </a:pPr>
            <a:r>
              <a:rPr lang="en-US" sz="2000"/>
              <a:t> - P</a:t>
            </a:r>
            <a:r>
              <a:rPr lang="vi-VN" sz="2000"/>
              <a:t>hương thức load() gọi hàm HttpGet () của Java để truy xuất tệp hình ảnh. </a:t>
            </a:r>
          </a:p>
          <a:p>
            <a:pPr marL="0" indent="0">
              <a:buNone/>
            </a:pPr>
            <a:r>
              <a:rPr lang="en-US" sz="2000"/>
              <a:t> - </a:t>
            </a:r>
            <a:r>
              <a:rPr lang="vi-VN" sz="2000"/>
              <a:t>Rất tiếc, không có kiểm tra xác thực đầu vào nào được thực hiện trên url tham số yêu cầu, cho phép</a:t>
            </a:r>
            <a:r>
              <a:rPr lang="en-US" sz="2000"/>
              <a:t> attacker</a:t>
            </a:r>
            <a:r>
              <a:rPr lang="vi-VN" sz="2000"/>
              <a:t> kiểm soát việc tải URL tùy ý thông qua phương thức HttpGet ().</a:t>
            </a:r>
            <a:endParaRPr lang="en-US" sz="2000"/>
          </a:p>
          <a:p>
            <a:pPr marL="0" indent="0">
              <a:buNone/>
            </a:pPr>
            <a:r>
              <a:rPr lang="en-US"/>
              <a:t> </a:t>
            </a:r>
          </a:p>
        </p:txBody>
      </p:sp>
    </p:spTree>
    <p:extLst>
      <p:ext uri="{BB962C8B-B14F-4D97-AF65-F5344CB8AC3E}">
        <p14:creationId xmlns:p14="http://schemas.microsoft.com/office/powerpoint/2010/main" val="3774935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9152A6-EC8F-4FBF-A8DB-8FEC7EA5ED01}"/>
              </a:ext>
            </a:extLst>
          </p:cNvPr>
          <p:cNvSpPr>
            <a:spLocks noGrp="1"/>
          </p:cNvSpPr>
          <p:nvPr>
            <p:ph idx="1"/>
          </p:nvPr>
        </p:nvSpPr>
        <p:spPr>
          <a:xfrm>
            <a:off x="1484313" y="1640910"/>
            <a:ext cx="10018712" cy="4150290"/>
          </a:xfrm>
        </p:spPr>
        <p:txBody>
          <a:bodyPr>
            <a:normAutofit fontScale="70000" lnSpcReduction="20000"/>
          </a:bodyPr>
          <a:lstStyle/>
          <a:p>
            <a:r>
              <a:rPr lang="vi-VN"/>
              <a:t>Mặc dù các vấn đề SSRF có thể gây ra rủi ro hạn chế, nhưng những kẻ tấn công có thể sáng tạo với những lỗ hổng này để đưa ra yêu cầu đối với các URL không công khai có thể làm lộ dữ liệu nhạy cảm. </a:t>
            </a:r>
            <a:endParaRPr lang="en-US"/>
          </a:p>
          <a:p>
            <a:r>
              <a:rPr lang="vi-VN"/>
              <a:t>Một trong những dịch vụ thường bị những kẻ tấn công khai thác trong môi trường đám mây của bên thứ ba là các dịch vụ web dựa trên REST được gọi là điểm cuối siêu dữ liệu đám mây. Nếu được định cấu hình, điểm cuối siêu dữ liệu cung cấp quyền truy cập có lập trình vào cấu hình hệ thống của máy chủ đám mây, chi tiết mạng, khóa truy cập xác thực, v.v</a:t>
            </a:r>
            <a:endParaRPr lang="en-US"/>
          </a:p>
          <a:p>
            <a:r>
              <a:rPr lang="en-US"/>
              <a:t>Gửi url sau : </a:t>
            </a:r>
          </a:p>
          <a:p>
            <a:pPr marL="0" indent="0">
              <a:buNone/>
            </a:pPr>
            <a:r>
              <a:rPr lang="en-US">
                <a:hlinkClick r:id="rId2"/>
              </a:rPr>
              <a:t>http://169.254.169.254/latest/meta-data</a:t>
            </a:r>
            <a:endParaRPr lang="en-US"/>
          </a:p>
          <a:p>
            <a:pPr marL="0" indent="0">
              <a:buNone/>
            </a:pPr>
            <a:r>
              <a:rPr lang="en-US">
                <a:hlinkClick r:id="rId3"/>
              </a:rPr>
              <a:t>http://169.254.169.254/latest/meta-data/iam/security-credentials/</a:t>
            </a:r>
            <a:endParaRPr lang="en-US"/>
          </a:p>
          <a:p>
            <a:pPr marL="0" indent="0">
              <a:buNone/>
            </a:pPr>
            <a:r>
              <a:rPr lang="en-US">
                <a:hlinkClick r:id="rId4"/>
              </a:rPr>
              <a:t>http://169.254.169.254/latest/meta-data/iam/security-credentials/ISRM-WAF-ROLE</a:t>
            </a:r>
            <a:endParaRPr lang="en-US"/>
          </a:p>
          <a:p>
            <a:pPr marL="0" indent="0">
              <a:buNone/>
            </a:pPr>
            <a:r>
              <a:rPr lang="en-US"/>
              <a:t> DOC:</a:t>
            </a:r>
          </a:p>
          <a:p>
            <a:pPr marL="0" indent="0">
              <a:buNone/>
            </a:pPr>
            <a:r>
              <a:rPr lang="en-US">
                <a:hlinkClick r:id="rId5"/>
              </a:rPr>
              <a:t>https://github.com/grvcoelho/169254</a:t>
            </a:r>
            <a:endParaRPr lang="en-US"/>
          </a:p>
          <a:p>
            <a:pPr marL="0" indent="0">
              <a:buNone/>
            </a:pPr>
            <a:endParaRPr lang="en-US"/>
          </a:p>
          <a:p>
            <a:endParaRPr lang="en-US"/>
          </a:p>
        </p:txBody>
      </p:sp>
    </p:spTree>
    <p:extLst>
      <p:ext uri="{BB962C8B-B14F-4D97-AF65-F5344CB8AC3E}">
        <p14:creationId xmlns:p14="http://schemas.microsoft.com/office/powerpoint/2010/main" val="1746100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320</TotalTime>
  <Words>574</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Corbel</vt:lpstr>
      <vt:lpstr>Corbel (Body)</vt:lpstr>
      <vt:lpstr>Lato</vt:lpstr>
      <vt:lpstr>Roboto</vt:lpstr>
      <vt:lpstr>Parallax</vt:lpstr>
      <vt:lpstr>Capital One SSRF </vt:lpstr>
      <vt:lpstr>Tổng quan</vt:lpstr>
      <vt:lpstr>Thu thập dữ liệu</vt:lpstr>
      <vt:lpstr>Khai thác</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One SSRF </dc:title>
  <dc:creator>Pham Duy Chien (FIS CSD HN)</dc:creator>
  <cp:lastModifiedBy>Pham Duy Chien (FIS CSD HN)</cp:lastModifiedBy>
  <cp:revision>2</cp:revision>
  <dcterms:created xsi:type="dcterms:W3CDTF">2021-11-25T03:08:51Z</dcterms:created>
  <dcterms:modified xsi:type="dcterms:W3CDTF">2021-11-25T08:28:56Z</dcterms:modified>
</cp:coreProperties>
</file>