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96377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23602-6F5A-4A82-A461-AE92097FBF2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249306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23938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62885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114198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496879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651553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883098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32453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78706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23602-6F5A-4A82-A461-AE92097FBF2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2928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23602-6F5A-4A82-A461-AE92097FBF2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197944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23602-6F5A-4A82-A461-AE92097FBF29}"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251148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D23602-6F5A-4A82-A461-AE92097FBF29}"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95298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23602-6F5A-4A82-A461-AE92097FBF29}"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407199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23602-6F5A-4A82-A461-AE92097FBF2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75476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23602-6F5A-4A82-A461-AE92097FBF2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7EFBB-6520-4FEA-8A12-60BED572C467}" type="slidenum">
              <a:rPr lang="en-US" smtClean="0"/>
              <a:t>‹#›</a:t>
            </a:fld>
            <a:endParaRPr lang="en-US"/>
          </a:p>
        </p:txBody>
      </p:sp>
    </p:spTree>
    <p:extLst>
      <p:ext uri="{BB962C8B-B14F-4D97-AF65-F5344CB8AC3E}">
        <p14:creationId xmlns:p14="http://schemas.microsoft.com/office/powerpoint/2010/main" val="410999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D23602-6F5A-4A82-A461-AE92097FBF29}"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07EFBB-6520-4FEA-8A12-60BED572C467}" type="slidenum">
              <a:rPr lang="en-US" smtClean="0"/>
              <a:t>‹#›</a:t>
            </a:fld>
            <a:endParaRPr lang="en-US"/>
          </a:p>
        </p:txBody>
      </p:sp>
    </p:spTree>
    <p:extLst>
      <p:ext uri="{BB962C8B-B14F-4D97-AF65-F5344CB8AC3E}">
        <p14:creationId xmlns:p14="http://schemas.microsoft.com/office/powerpoint/2010/main" val="2855555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gree.sms.gateway.com/?number=2-666-777-8888;ca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7BD6-3D13-45A2-AF7F-139ED11A1235}"/>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Command Injection</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C3B1B898-A96B-4901-ACB2-E648F7234435}"/>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307094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C2DD-1EE5-483F-9248-D94CCF5C5EA9}"/>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9EADD627-35B3-4BE9-B3BA-4EF3B5954140}"/>
              </a:ext>
            </a:extLst>
          </p:cNvPr>
          <p:cNvSpPr>
            <a:spLocks noGrp="1"/>
          </p:cNvSpPr>
          <p:nvPr>
            <p:ph idx="1"/>
          </p:nvPr>
        </p:nvSpPr>
        <p:spPr/>
        <p:txBody>
          <a:bodyPr>
            <a:normAutofit fontScale="85000" lnSpcReduction="20000"/>
          </a:bodyPr>
          <a:lstStyle/>
          <a:p>
            <a:r>
              <a:rPr lang="en-US" b="1"/>
              <a:t>Command injection </a:t>
            </a:r>
            <a:r>
              <a:rPr lang="vi-VN" b="1"/>
              <a:t> </a:t>
            </a:r>
            <a:r>
              <a:rPr lang="vi-VN"/>
              <a:t>là một cuộc tấn công trong đó mục tiêu là thực hiện các lệnh tùy ý trên hệ điều hành chủ thông qua một ứng dụng dễ bị tấn công. Các cuộc tấn công chèn lệnh có thể xảy ra khi một ứng dụng chuyển dữ liệu không an toàn do người dùng cung cấp (biểu mẫu, cookie, tiêu đề HTTP, v.v.) đến trình bao hệ thống. </a:t>
            </a:r>
            <a:endParaRPr lang="en-US"/>
          </a:p>
          <a:p>
            <a:r>
              <a:rPr lang="vi-VN"/>
              <a:t>Trong cuộc tấn công này, các lệnh hệ điều hành do kẻ tấn công cung cấp thường được thực thi với các đặc quyền của ứng dụng dễ bị tấn công. Các cuộc tấn công chèn lệnh có thể xảy ra phần lớn do không đủ xác thực đầu vào. </a:t>
            </a:r>
            <a:endParaRPr lang="en-US"/>
          </a:p>
          <a:p>
            <a:r>
              <a:rPr lang="vi-VN"/>
              <a:t>Cuộc tấn công này khác với Code Injection, trong đó việc tiêm mã cho phép kẻ tấn công thêm mã của riêng chúng, sau đó được ứng dụng thực thi. Trong Command Injection, kẻ tấn công mở rộng chức năng mặc định của ứng dụng, thực thi các lệnh hệ thống mà không cần phải chèn mã.</a:t>
            </a:r>
            <a:endParaRPr lang="en-US"/>
          </a:p>
        </p:txBody>
      </p:sp>
    </p:spTree>
    <p:extLst>
      <p:ext uri="{BB962C8B-B14F-4D97-AF65-F5344CB8AC3E}">
        <p14:creationId xmlns:p14="http://schemas.microsoft.com/office/powerpoint/2010/main" val="96195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3500-F0CD-47E9-ABE5-3C6DEF07B226}"/>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CF802001-B6E4-473A-BEAB-BDA5422F565C}"/>
              </a:ext>
            </a:extLst>
          </p:cNvPr>
          <p:cNvSpPr>
            <a:spLocks noGrp="1"/>
          </p:cNvSpPr>
          <p:nvPr>
            <p:ph idx="1"/>
          </p:nvPr>
        </p:nvSpPr>
        <p:spPr/>
        <p:txBody>
          <a:bodyPr>
            <a:normAutofit fontScale="92500"/>
          </a:bodyPr>
          <a:lstStyle/>
          <a:p>
            <a:r>
              <a:rPr lang="en-US"/>
              <a:t>Một ứng dụng cho phép dùng số điện thoại để bật xác thực hai yếu tố , tuy nhiên nó sử dụng một lệnh exec để gửi một yêu cầu tới bên thứ ba bằng curl với tham số đầu vào là số điện thoại tuy nhiên ko có bất kì bộ lọc nào.</a:t>
            </a:r>
          </a:p>
          <a:p>
            <a:r>
              <a:rPr lang="en-US"/>
              <a:t>Command injection xảy ra.</a:t>
            </a:r>
          </a:p>
          <a:p>
            <a:r>
              <a:rPr lang="en-US"/>
              <a:t>Payload : </a:t>
            </a:r>
            <a:r>
              <a:rPr lang="en-US" b="1" i="0">
                <a:solidFill>
                  <a:srgbClr val="EF7653"/>
                </a:solidFill>
                <a:effectLst/>
                <a:latin typeface="Roboto" panose="02000000000000000000" pitchFamily="2" charset="0"/>
              </a:rPr>
              <a:t>2-666-777-8888;cat /etc/passwd</a:t>
            </a:r>
          </a:p>
          <a:p>
            <a:pPr marL="0" indent="0">
              <a:buNone/>
            </a:pPr>
            <a:r>
              <a:rPr lang="en-US" b="1">
                <a:solidFill>
                  <a:srgbClr val="EF7653"/>
                </a:solidFill>
                <a:latin typeface="Roboto" panose="02000000000000000000" pitchFamily="2" charset="0"/>
              </a:rPr>
              <a:t>Code vuln : </a:t>
            </a:r>
            <a:r>
              <a:rPr lang="pl-PL" b="1">
                <a:solidFill>
                  <a:srgbClr val="EF7653"/>
                </a:solidFill>
                <a:latin typeface="Roboto" panose="02000000000000000000" pitchFamily="2" charset="0"/>
              </a:rPr>
              <a:t>curl -o -l -L -s -w %{http_code} </a:t>
            </a:r>
            <a:r>
              <a:rPr lang="pl-PL" b="1">
                <a:solidFill>
                  <a:srgbClr val="EF7653"/>
                </a:solidFill>
                <a:latin typeface="Roboto" panose="02000000000000000000" pitchFamily="2" charset="0"/>
                <a:hlinkClick r:id="rId2"/>
              </a:rPr>
              <a:t>https://apigree.sms.gateway.com?number=2-666-777-8888</a:t>
            </a:r>
            <a:r>
              <a:rPr lang="en-US" b="1">
                <a:solidFill>
                  <a:srgbClr val="EF7653"/>
                </a:solidFill>
                <a:latin typeface="Roboto" panose="02000000000000000000" pitchFamily="2" charset="0"/>
                <a:hlinkClick r:id="rId2"/>
              </a:rPr>
              <a:t>;cat</a:t>
            </a:r>
            <a:r>
              <a:rPr lang="en-US" b="1">
                <a:solidFill>
                  <a:srgbClr val="EF7653"/>
                </a:solidFill>
                <a:latin typeface="Roboto" panose="02000000000000000000" pitchFamily="2" charset="0"/>
              </a:rPr>
              <a:t> /etc/paswd </a:t>
            </a:r>
            <a:endParaRPr lang="en-US"/>
          </a:p>
        </p:txBody>
      </p:sp>
    </p:spTree>
    <p:extLst>
      <p:ext uri="{BB962C8B-B14F-4D97-AF65-F5344CB8AC3E}">
        <p14:creationId xmlns:p14="http://schemas.microsoft.com/office/powerpoint/2010/main" val="340732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2281-6A5F-4BEF-9FAA-96DD563B8F3D}"/>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A040ED49-D6F0-4CEF-89F6-ACD526874294}"/>
              </a:ext>
            </a:extLst>
          </p:cNvPr>
          <p:cNvSpPr>
            <a:spLocks noGrp="1"/>
          </p:cNvSpPr>
          <p:nvPr>
            <p:ph idx="1"/>
          </p:nvPr>
        </p:nvSpPr>
        <p:spPr/>
        <p:txBody>
          <a:bodyPr>
            <a:normAutofit fontScale="92500" lnSpcReduction="10000"/>
          </a:bodyPr>
          <a:lstStyle/>
          <a:p>
            <a:r>
              <a:rPr lang="vi-VN"/>
              <a:t>Để giảm thiểu hiệu quả các cuộc tấn công Command Injection, các nhà phát triển phải tránh chuyển đầu vào do người dùng kiểm soát trong các hàm hoặc lệnh gọi hệ thống giao diện với môi trường hệ điều hành hoặc gọi các ứng dụng của bên thứ ba. </a:t>
            </a:r>
            <a:endParaRPr lang="en-US"/>
          </a:p>
          <a:p>
            <a:r>
              <a:rPr lang="en-US">
                <a:latin typeface="Roboto" panose="02000000000000000000" pitchFamily="2" charset="0"/>
                <a:ea typeface="Roboto" panose="02000000000000000000" pitchFamily="2" charset="0"/>
              </a:rPr>
              <a:t>Trong TH cần sử dụng</a:t>
            </a:r>
            <a:r>
              <a:rPr lang="vi-VN"/>
              <a:t>, phải thực hiện xác thực đầu vào nghiêm ngặt đối với tất cả dữ liệu do người dùng cung cấp, bao gồm: </a:t>
            </a:r>
            <a:endParaRPr lang="en-US"/>
          </a:p>
          <a:p>
            <a:pPr lvl="1"/>
            <a:r>
              <a:rPr lang="vi-VN"/>
              <a:t>Xác thực theo danh sách các giá trị được phép. </a:t>
            </a:r>
            <a:endParaRPr lang="en-US"/>
          </a:p>
          <a:p>
            <a:pPr lvl="1"/>
            <a:r>
              <a:rPr lang="vi-VN"/>
              <a:t>Xác thực độ dài đầu vào. Xác thực rằng đầu vào chỉ chứa các giá trị chữ và số, bỏ qua tất cả các ký tự thoát khác hoặc chuỗi khoảng trắng. </a:t>
            </a:r>
            <a:endParaRPr lang="en-US"/>
          </a:p>
        </p:txBody>
      </p:sp>
    </p:spTree>
    <p:extLst>
      <p:ext uri="{BB962C8B-B14F-4D97-AF65-F5344CB8AC3E}">
        <p14:creationId xmlns:p14="http://schemas.microsoft.com/office/powerpoint/2010/main" val="1044344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23</TotalTime>
  <Words>440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Command Injection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Injection </dc:title>
  <dc:creator>Pham Duy Chien (FIS CSD HN)</dc:creator>
  <cp:lastModifiedBy>Pham Duy Chien (FIS CSD HN)</cp:lastModifiedBy>
  <cp:revision>2</cp:revision>
  <dcterms:created xsi:type="dcterms:W3CDTF">2021-11-26T02:41:50Z</dcterms:created>
  <dcterms:modified xsi:type="dcterms:W3CDTF">2021-11-26T03:05:02Z</dcterms:modified>
</cp:coreProperties>
</file>