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3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8E8BA1-F98A-4114-9FFB-E063A4F80538}" type="datetimeFigureOut">
              <a:rPr lang="en-US" smtClean="0"/>
              <a:t>11/26/2021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F73635AE-723E-47CC-B7C1-A3D01A7A9149}" type="slidenum">
              <a:rPr lang="en-US" smtClean="0"/>
              <a:t>‹#›</a:t>
            </a:fld>
            <a:endParaRPr lang="en-US"/>
          </a:p>
        </p:txBody>
      </p:sp>
    </p:spTree>
    <p:extLst>
      <p:ext uri="{BB962C8B-B14F-4D97-AF65-F5344CB8AC3E}">
        <p14:creationId xmlns:p14="http://schemas.microsoft.com/office/powerpoint/2010/main" val="2339506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8E8BA1-F98A-4114-9FFB-E063A4F80538}"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3635AE-723E-47CC-B7C1-A3D01A7A9149}" type="slidenum">
              <a:rPr lang="en-US" smtClean="0"/>
              <a:t>‹#›</a:t>
            </a:fld>
            <a:endParaRPr lang="en-US"/>
          </a:p>
        </p:txBody>
      </p:sp>
    </p:spTree>
    <p:extLst>
      <p:ext uri="{BB962C8B-B14F-4D97-AF65-F5344CB8AC3E}">
        <p14:creationId xmlns:p14="http://schemas.microsoft.com/office/powerpoint/2010/main" val="186197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8E8BA1-F98A-4114-9FFB-E063A4F80538}"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3635AE-723E-47CC-B7C1-A3D01A7A9149}" type="slidenum">
              <a:rPr lang="en-US" smtClean="0"/>
              <a:t>‹#›</a:t>
            </a:fld>
            <a:endParaRPr lang="en-US"/>
          </a:p>
        </p:txBody>
      </p:sp>
    </p:spTree>
    <p:extLst>
      <p:ext uri="{BB962C8B-B14F-4D97-AF65-F5344CB8AC3E}">
        <p14:creationId xmlns:p14="http://schemas.microsoft.com/office/powerpoint/2010/main" val="783541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8E8BA1-F98A-4114-9FFB-E063A4F80538}"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3635AE-723E-47CC-B7C1-A3D01A7A9149}" type="slidenum">
              <a:rPr lang="en-US" smtClean="0"/>
              <a:t>‹#›</a:t>
            </a:fld>
            <a:endParaRPr lang="en-US"/>
          </a:p>
        </p:txBody>
      </p:sp>
    </p:spTree>
    <p:extLst>
      <p:ext uri="{BB962C8B-B14F-4D97-AF65-F5344CB8AC3E}">
        <p14:creationId xmlns:p14="http://schemas.microsoft.com/office/powerpoint/2010/main" val="4044032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8E8BA1-F98A-4114-9FFB-E063A4F80538}"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3635AE-723E-47CC-B7C1-A3D01A7A9149}" type="slidenum">
              <a:rPr lang="en-US" smtClean="0"/>
              <a:t>‹#›</a:t>
            </a:fld>
            <a:endParaRPr lang="en-US"/>
          </a:p>
        </p:txBody>
      </p:sp>
    </p:spTree>
    <p:extLst>
      <p:ext uri="{BB962C8B-B14F-4D97-AF65-F5344CB8AC3E}">
        <p14:creationId xmlns:p14="http://schemas.microsoft.com/office/powerpoint/2010/main" val="2985978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8E8BA1-F98A-4114-9FFB-E063A4F80538}"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3635AE-723E-47CC-B7C1-A3D01A7A9149}" type="slidenum">
              <a:rPr lang="en-US" smtClean="0"/>
              <a:t>‹#›</a:t>
            </a:fld>
            <a:endParaRPr lang="en-US"/>
          </a:p>
        </p:txBody>
      </p:sp>
    </p:spTree>
    <p:extLst>
      <p:ext uri="{BB962C8B-B14F-4D97-AF65-F5344CB8AC3E}">
        <p14:creationId xmlns:p14="http://schemas.microsoft.com/office/powerpoint/2010/main" val="2057336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8E8BA1-F98A-4114-9FFB-E063A4F80538}"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3635AE-723E-47CC-B7C1-A3D01A7A9149}" type="slidenum">
              <a:rPr lang="en-US" smtClean="0"/>
              <a:t>‹#›</a:t>
            </a:fld>
            <a:endParaRPr lang="en-US"/>
          </a:p>
        </p:txBody>
      </p:sp>
    </p:spTree>
    <p:extLst>
      <p:ext uri="{BB962C8B-B14F-4D97-AF65-F5344CB8AC3E}">
        <p14:creationId xmlns:p14="http://schemas.microsoft.com/office/powerpoint/2010/main" val="2437250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8E8BA1-F98A-4114-9FFB-E063A4F80538}"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3635AE-723E-47CC-B7C1-A3D01A7A9149}" type="slidenum">
              <a:rPr lang="en-US" smtClean="0"/>
              <a:t>‹#›</a:t>
            </a:fld>
            <a:endParaRPr lang="en-US"/>
          </a:p>
        </p:txBody>
      </p:sp>
    </p:spTree>
    <p:extLst>
      <p:ext uri="{BB962C8B-B14F-4D97-AF65-F5344CB8AC3E}">
        <p14:creationId xmlns:p14="http://schemas.microsoft.com/office/powerpoint/2010/main" val="1981885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8E8BA1-F98A-4114-9FFB-E063A4F80538}"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3635AE-723E-47CC-B7C1-A3D01A7A9149}" type="slidenum">
              <a:rPr lang="en-US" smtClean="0"/>
              <a:t>‹#›</a:t>
            </a:fld>
            <a:endParaRPr lang="en-US"/>
          </a:p>
        </p:txBody>
      </p:sp>
    </p:spTree>
    <p:extLst>
      <p:ext uri="{BB962C8B-B14F-4D97-AF65-F5344CB8AC3E}">
        <p14:creationId xmlns:p14="http://schemas.microsoft.com/office/powerpoint/2010/main" val="2488000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8E8BA1-F98A-4114-9FFB-E063A4F80538}"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F73635AE-723E-47CC-B7C1-A3D01A7A9149}" type="slidenum">
              <a:rPr lang="en-US" smtClean="0"/>
              <a:t>‹#›</a:t>
            </a:fld>
            <a:endParaRPr lang="en-US"/>
          </a:p>
        </p:txBody>
      </p:sp>
    </p:spTree>
    <p:extLst>
      <p:ext uri="{BB962C8B-B14F-4D97-AF65-F5344CB8AC3E}">
        <p14:creationId xmlns:p14="http://schemas.microsoft.com/office/powerpoint/2010/main" val="2685750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8E8BA1-F98A-4114-9FFB-E063A4F80538}"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3635AE-723E-47CC-B7C1-A3D01A7A9149}" type="slidenum">
              <a:rPr lang="en-US" smtClean="0"/>
              <a:t>‹#›</a:t>
            </a:fld>
            <a:endParaRPr lang="en-US"/>
          </a:p>
        </p:txBody>
      </p:sp>
    </p:spTree>
    <p:extLst>
      <p:ext uri="{BB962C8B-B14F-4D97-AF65-F5344CB8AC3E}">
        <p14:creationId xmlns:p14="http://schemas.microsoft.com/office/powerpoint/2010/main" val="334014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8E8BA1-F98A-4114-9FFB-E063A4F80538}"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3635AE-723E-47CC-B7C1-A3D01A7A9149}" type="slidenum">
              <a:rPr lang="en-US" smtClean="0"/>
              <a:t>‹#›</a:t>
            </a:fld>
            <a:endParaRPr lang="en-US"/>
          </a:p>
        </p:txBody>
      </p:sp>
    </p:spTree>
    <p:extLst>
      <p:ext uri="{BB962C8B-B14F-4D97-AF65-F5344CB8AC3E}">
        <p14:creationId xmlns:p14="http://schemas.microsoft.com/office/powerpoint/2010/main" val="846767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8E8BA1-F98A-4114-9FFB-E063A4F80538}" type="datetimeFigureOut">
              <a:rPr lang="en-US" smtClean="0"/>
              <a:t>11/26/2021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3635AE-723E-47CC-B7C1-A3D01A7A9149}" type="slidenum">
              <a:rPr lang="en-US" smtClean="0"/>
              <a:t>‹#›</a:t>
            </a:fld>
            <a:endParaRPr lang="en-US"/>
          </a:p>
        </p:txBody>
      </p:sp>
    </p:spTree>
    <p:extLst>
      <p:ext uri="{BB962C8B-B14F-4D97-AF65-F5344CB8AC3E}">
        <p14:creationId xmlns:p14="http://schemas.microsoft.com/office/powerpoint/2010/main" val="2969771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8E8BA1-F98A-4114-9FFB-E063A4F80538}" type="datetimeFigureOut">
              <a:rPr lang="en-US" smtClean="0"/>
              <a:t>11/26/2021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3635AE-723E-47CC-B7C1-A3D01A7A9149}" type="slidenum">
              <a:rPr lang="en-US" smtClean="0"/>
              <a:t>‹#›</a:t>
            </a:fld>
            <a:endParaRPr lang="en-US"/>
          </a:p>
        </p:txBody>
      </p:sp>
    </p:spTree>
    <p:extLst>
      <p:ext uri="{BB962C8B-B14F-4D97-AF65-F5344CB8AC3E}">
        <p14:creationId xmlns:p14="http://schemas.microsoft.com/office/powerpoint/2010/main" val="2233867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8E8BA1-F98A-4114-9FFB-E063A4F80538}" type="datetimeFigureOut">
              <a:rPr lang="en-US" smtClean="0"/>
              <a:t>11/26/2021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3635AE-723E-47CC-B7C1-A3D01A7A9149}" type="slidenum">
              <a:rPr lang="en-US" smtClean="0"/>
              <a:t>‹#›</a:t>
            </a:fld>
            <a:endParaRPr lang="en-US"/>
          </a:p>
        </p:txBody>
      </p:sp>
    </p:spTree>
    <p:extLst>
      <p:ext uri="{BB962C8B-B14F-4D97-AF65-F5344CB8AC3E}">
        <p14:creationId xmlns:p14="http://schemas.microsoft.com/office/powerpoint/2010/main" val="410536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8E8BA1-F98A-4114-9FFB-E063A4F80538}"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3635AE-723E-47CC-B7C1-A3D01A7A9149}" type="slidenum">
              <a:rPr lang="en-US" smtClean="0"/>
              <a:t>‹#›</a:t>
            </a:fld>
            <a:endParaRPr lang="en-US"/>
          </a:p>
        </p:txBody>
      </p:sp>
    </p:spTree>
    <p:extLst>
      <p:ext uri="{BB962C8B-B14F-4D97-AF65-F5344CB8AC3E}">
        <p14:creationId xmlns:p14="http://schemas.microsoft.com/office/powerpoint/2010/main" val="942721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8E8BA1-F98A-4114-9FFB-E063A4F80538}"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3635AE-723E-47CC-B7C1-A3D01A7A9149}" type="slidenum">
              <a:rPr lang="en-US" smtClean="0"/>
              <a:t>‹#›</a:t>
            </a:fld>
            <a:endParaRPr lang="en-US"/>
          </a:p>
        </p:txBody>
      </p:sp>
    </p:spTree>
    <p:extLst>
      <p:ext uri="{BB962C8B-B14F-4D97-AF65-F5344CB8AC3E}">
        <p14:creationId xmlns:p14="http://schemas.microsoft.com/office/powerpoint/2010/main" val="1304703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58E8BA1-F98A-4114-9FFB-E063A4F80538}" type="datetimeFigureOut">
              <a:rPr lang="en-US" smtClean="0"/>
              <a:t>11/26/2021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3635AE-723E-47CC-B7C1-A3D01A7A9149}" type="slidenum">
              <a:rPr lang="en-US" smtClean="0"/>
              <a:t>‹#›</a:t>
            </a:fld>
            <a:endParaRPr lang="en-US"/>
          </a:p>
        </p:txBody>
      </p:sp>
    </p:spTree>
    <p:extLst>
      <p:ext uri="{BB962C8B-B14F-4D97-AF65-F5344CB8AC3E}">
        <p14:creationId xmlns:p14="http://schemas.microsoft.com/office/powerpoint/2010/main" val="14195476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22A08-4A22-43CB-80C7-C4AA96C7DC87}"/>
              </a:ext>
            </a:extLst>
          </p:cNvPr>
          <p:cNvSpPr>
            <a:spLocks noGrp="1"/>
          </p:cNvSpPr>
          <p:nvPr>
            <p:ph type="ctrTitle"/>
          </p:nvPr>
        </p:nvSpPr>
        <p:spPr/>
        <p:txBody>
          <a:bodyPr/>
          <a:lstStyle/>
          <a:p>
            <a:r>
              <a:rPr lang="en-US" b="0" i="0">
                <a:solidFill>
                  <a:srgbClr val="0070C0"/>
                </a:solidFill>
                <a:effectLst/>
                <a:latin typeface="Roboto" panose="02000000000000000000" pitchFamily="2" charset="0"/>
              </a:rPr>
              <a:t>Directory Traversal</a:t>
            </a:r>
            <a:br>
              <a:rPr lang="en-US" b="0" i="0">
                <a:solidFill>
                  <a:srgbClr val="C0CBEB"/>
                </a:solidFill>
                <a:effectLst/>
                <a:latin typeface="Roboto" panose="02000000000000000000" pitchFamily="2" charset="0"/>
              </a:rPr>
            </a:br>
            <a:endParaRPr lang="en-US"/>
          </a:p>
        </p:txBody>
      </p:sp>
      <p:sp>
        <p:nvSpPr>
          <p:cNvPr id="3" name="Subtitle 2">
            <a:extLst>
              <a:ext uri="{FF2B5EF4-FFF2-40B4-BE49-F238E27FC236}">
                <a16:creationId xmlns:a16="http://schemas.microsoft.com/office/drawing/2014/main" id="{3F9BD39D-C2C5-441A-AD20-575AB0AFA95B}"/>
              </a:ext>
            </a:extLst>
          </p:cNvPr>
          <p:cNvSpPr>
            <a:spLocks noGrp="1"/>
          </p:cNvSpPr>
          <p:nvPr>
            <p:ph type="subTitle" idx="1"/>
          </p:nvPr>
        </p:nvSpPr>
        <p:spPr/>
        <p:txBody>
          <a:bodyPr/>
          <a:lstStyle/>
          <a:p>
            <a:r>
              <a:rPr lang="en-US"/>
              <a:t>-ChienPD4-</a:t>
            </a:r>
          </a:p>
        </p:txBody>
      </p:sp>
    </p:spTree>
    <p:extLst>
      <p:ext uri="{BB962C8B-B14F-4D97-AF65-F5344CB8AC3E}">
        <p14:creationId xmlns:p14="http://schemas.microsoft.com/office/powerpoint/2010/main" val="1674008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0359-343B-410D-8AC0-C16B5153972D}"/>
              </a:ext>
            </a:extLst>
          </p:cNvPr>
          <p:cNvSpPr>
            <a:spLocks noGrp="1"/>
          </p:cNvSpPr>
          <p:nvPr>
            <p:ph type="title"/>
          </p:nvPr>
        </p:nvSpPr>
        <p:spPr/>
        <p:txBody>
          <a:bodyPr/>
          <a:lstStyle/>
          <a:p>
            <a:r>
              <a:rPr lang="en-US"/>
              <a:t>Tổng quan</a:t>
            </a:r>
          </a:p>
        </p:txBody>
      </p:sp>
      <p:sp>
        <p:nvSpPr>
          <p:cNvPr id="3" name="Content Placeholder 2">
            <a:extLst>
              <a:ext uri="{FF2B5EF4-FFF2-40B4-BE49-F238E27FC236}">
                <a16:creationId xmlns:a16="http://schemas.microsoft.com/office/drawing/2014/main" id="{45351920-1BB3-46DE-93C9-20442790D270}"/>
              </a:ext>
            </a:extLst>
          </p:cNvPr>
          <p:cNvSpPr>
            <a:spLocks noGrp="1"/>
          </p:cNvSpPr>
          <p:nvPr>
            <p:ph idx="1"/>
          </p:nvPr>
        </p:nvSpPr>
        <p:spPr/>
        <p:txBody>
          <a:bodyPr>
            <a:normAutofit lnSpcReduction="10000"/>
          </a:bodyPr>
          <a:lstStyle/>
          <a:p>
            <a:r>
              <a:rPr lang="vi-VN" b="0" i="0">
                <a:solidFill>
                  <a:srgbClr val="333332"/>
                </a:solidFill>
                <a:effectLst/>
                <a:latin typeface="Arial" panose="020B0604020202020204" pitchFamily="34" charset="0"/>
              </a:rPr>
              <a:t>Directory traversal (còn được gọi là truyền tải đường dẫn tệp) là một lỗ hổng bảo mật web cho phép kẻ tấn công đọc các tệp tùy ý trên máy chủ đang chạy một ứng dụng. </a:t>
            </a:r>
            <a:endParaRPr lang="en-US" b="0" i="0">
              <a:solidFill>
                <a:srgbClr val="333332"/>
              </a:solidFill>
              <a:effectLst/>
              <a:latin typeface="Arial" panose="020B0604020202020204" pitchFamily="34" charset="0"/>
            </a:endParaRPr>
          </a:p>
          <a:p>
            <a:r>
              <a:rPr lang="vi-VN" b="0" i="0">
                <a:solidFill>
                  <a:srgbClr val="333332"/>
                </a:solidFill>
                <a:effectLst/>
                <a:latin typeface="Arial" panose="020B0604020202020204" pitchFamily="34" charset="0"/>
              </a:rPr>
              <a:t>Điều này có thể bao gồm mã ứng dụng và dữ liệu, thông tin đăng nhập cho hệ thống back-end và các tệp hệ điều hành nhạy cảm. Trong một số trường hợp, kẻ tấn công có thể ghi vào các tệp tùy ý trên máy chủ, cho phép chúng sửa đổi dữ liệu hoặc hành vi ứng dụng và cuối cùng là kiểm soát hoàn toàn máy chủ.</a:t>
            </a:r>
            <a:endParaRPr lang="en-US"/>
          </a:p>
        </p:txBody>
      </p:sp>
    </p:spTree>
    <p:extLst>
      <p:ext uri="{BB962C8B-B14F-4D97-AF65-F5344CB8AC3E}">
        <p14:creationId xmlns:p14="http://schemas.microsoft.com/office/powerpoint/2010/main" val="344656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3BE66-866E-47D4-B34A-83EFC6A88C3A}"/>
              </a:ext>
            </a:extLst>
          </p:cNvPr>
          <p:cNvSpPr>
            <a:spLocks noGrp="1"/>
          </p:cNvSpPr>
          <p:nvPr>
            <p:ph type="title"/>
          </p:nvPr>
        </p:nvSpPr>
        <p:spPr/>
        <p:txBody>
          <a:bodyPr/>
          <a:lstStyle/>
          <a:p>
            <a:r>
              <a:rPr lang="en-US"/>
              <a:t>Khai thác</a:t>
            </a:r>
          </a:p>
        </p:txBody>
      </p:sp>
      <p:sp>
        <p:nvSpPr>
          <p:cNvPr id="3" name="Content Placeholder 2">
            <a:extLst>
              <a:ext uri="{FF2B5EF4-FFF2-40B4-BE49-F238E27FC236}">
                <a16:creationId xmlns:a16="http://schemas.microsoft.com/office/drawing/2014/main" id="{B49A67AE-611C-4698-AD6B-F93B5A5D2159}"/>
              </a:ext>
            </a:extLst>
          </p:cNvPr>
          <p:cNvSpPr>
            <a:spLocks noGrp="1"/>
          </p:cNvSpPr>
          <p:nvPr>
            <p:ph idx="1"/>
          </p:nvPr>
        </p:nvSpPr>
        <p:spPr/>
        <p:txBody>
          <a:bodyPr/>
          <a:lstStyle/>
          <a:p>
            <a:r>
              <a:rPr lang="en-US"/>
              <a:t>Do sử dụng đường dẫn file qua GET để đọc file mà không có các biện pháp xác thực dẫn đến kẻ tấn công có thể chèn vào các payload để đánh lừa hệ thống nhằm đọc các tệp nhạy cảm tùy ý.</a:t>
            </a:r>
          </a:p>
          <a:p>
            <a:r>
              <a:rPr lang="en-US"/>
              <a:t>Payload : ../../../etc/passwd</a:t>
            </a:r>
          </a:p>
        </p:txBody>
      </p:sp>
    </p:spTree>
    <p:extLst>
      <p:ext uri="{BB962C8B-B14F-4D97-AF65-F5344CB8AC3E}">
        <p14:creationId xmlns:p14="http://schemas.microsoft.com/office/powerpoint/2010/main" val="3374179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5CC49-4C43-4A38-A416-890B82D0ECF2}"/>
              </a:ext>
            </a:extLst>
          </p:cNvPr>
          <p:cNvSpPr>
            <a:spLocks noGrp="1"/>
          </p:cNvSpPr>
          <p:nvPr>
            <p:ph type="title"/>
          </p:nvPr>
        </p:nvSpPr>
        <p:spPr>
          <a:xfrm>
            <a:off x="1484310" y="389352"/>
            <a:ext cx="10018713" cy="1752599"/>
          </a:xfrm>
        </p:spPr>
        <p:txBody>
          <a:bodyPr/>
          <a:lstStyle/>
          <a:p>
            <a:r>
              <a:rPr lang="en-US"/>
              <a:t>Ngăn chặn</a:t>
            </a:r>
          </a:p>
        </p:txBody>
      </p:sp>
      <p:sp>
        <p:nvSpPr>
          <p:cNvPr id="3" name="Content Placeholder 2">
            <a:extLst>
              <a:ext uri="{FF2B5EF4-FFF2-40B4-BE49-F238E27FC236}">
                <a16:creationId xmlns:a16="http://schemas.microsoft.com/office/drawing/2014/main" id="{2FB82FB1-7D86-4F30-BCC9-03C43A979F16}"/>
              </a:ext>
            </a:extLst>
          </p:cNvPr>
          <p:cNvSpPr>
            <a:spLocks noGrp="1"/>
          </p:cNvSpPr>
          <p:nvPr>
            <p:ph idx="1"/>
          </p:nvPr>
        </p:nvSpPr>
        <p:spPr>
          <a:xfrm>
            <a:off x="1484310" y="2141951"/>
            <a:ext cx="10018713" cy="3649249"/>
          </a:xfrm>
        </p:spPr>
        <p:txBody>
          <a:bodyPr>
            <a:normAutofit fontScale="85000" lnSpcReduction="10000"/>
          </a:bodyPr>
          <a:lstStyle/>
          <a:p>
            <a:pPr algn="l"/>
            <a:r>
              <a:rPr lang="vi-VN" b="0" i="0">
                <a:solidFill>
                  <a:srgbClr val="333332"/>
                </a:solidFill>
                <a:effectLst/>
                <a:latin typeface="Arial" panose="020B0604020202020204" pitchFamily="34" charset="0"/>
              </a:rPr>
              <a:t>Cách hiệu quả nhất để ngăn chặn các lỗ hổng truyền tải đường dẫn tệp là tránh chuyển hoàn toàn đầu vào do người dùng cung cấp tới các API hệ thống tệp.</a:t>
            </a:r>
          </a:p>
          <a:p>
            <a:pPr algn="l"/>
            <a:r>
              <a:rPr lang="vi-VN" b="0" i="0">
                <a:solidFill>
                  <a:srgbClr val="333332"/>
                </a:solidFill>
                <a:effectLst/>
                <a:latin typeface="Arial" panose="020B0604020202020204" pitchFamily="34" charset="0"/>
              </a:rPr>
              <a:t>Nếu việc chuyển đầu vào do người dùng cung cấp tới các API hệ thống tệp được coi là không thể tránh khỏi, thì nên sử dụng hai lớp phòng thủ cùng nhau để ngăn chặn các cuộc tấn công:</a:t>
            </a:r>
          </a:p>
          <a:p>
            <a:pPr lvl="1">
              <a:buFont typeface="Arial" panose="020B0604020202020204" pitchFamily="34" charset="0"/>
              <a:buChar char="•"/>
            </a:pPr>
            <a:r>
              <a:rPr lang="vi-VN" b="0" i="0">
                <a:solidFill>
                  <a:srgbClr val="333332"/>
                </a:solidFill>
                <a:effectLst/>
                <a:latin typeface="Arial" panose="020B0604020202020204" pitchFamily="34" charset="0"/>
              </a:rPr>
              <a:t>Ứng dụng phải xác thực đầu vào của người dùng trước khi xử lý. Tốt nhất, việc xác thực phải so sánh với danh sách trắng các giá trị được phép. Nếu điều đó không thể thực hiện được đối với chức năng được yêu cầu, thì xác thực phải xác minh rằng đầu vào chỉ chứa nội dung được phép, chẳng hạn như các ký tự hoàn toàn là chữ và số.</a:t>
            </a:r>
          </a:p>
          <a:p>
            <a:pPr lvl="1">
              <a:buFont typeface="Arial" panose="020B0604020202020204" pitchFamily="34" charset="0"/>
              <a:buChar char="•"/>
            </a:pPr>
            <a:r>
              <a:rPr lang="vi-VN" b="0" i="0">
                <a:solidFill>
                  <a:srgbClr val="333332"/>
                </a:solidFill>
                <a:effectLst/>
                <a:latin typeface="Arial" panose="020B0604020202020204" pitchFamily="34" charset="0"/>
              </a:rPr>
              <a:t>Sau khi xác thực đầu vào được cung cấp, ứng dụng sẽ thêm đầu vào vào thư mục cơ sở và sử dụng API hệ thống tệp nền tảng để chuẩn hóa đường dẫn. Nó sẽ xác minh rằng đường dẫn được chuẩn hóa bắt đầu với thư mục cơ sở dự kiến</a:t>
            </a:r>
          </a:p>
          <a:p>
            <a:endParaRPr lang="en-US"/>
          </a:p>
        </p:txBody>
      </p:sp>
    </p:spTree>
    <p:extLst>
      <p:ext uri="{BB962C8B-B14F-4D97-AF65-F5344CB8AC3E}">
        <p14:creationId xmlns:p14="http://schemas.microsoft.com/office/powerpoint/2010/main" val="28137474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23</TotalTime>
  <Words>384</Words>
  <Application>Microsoft Office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Corbel</vt:lpstr>
      <vt:lpstr>Roboto</vt:lpstr>
      <vt:lpstr>Parallax</vt:lpstr>
      <vt:lpstr>Directory Traversal </vt:lpstr>
      <vt:lpstr>Tổng quan</vt:lpstr>
      <vt:lpstr>Khai thác</vt:lpstr>
      <vt:lpstr>Ngăn chặn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Directory Traversal </dc:title>
  <dc:creator>Pham Duy Chien (FIS CSD HN)</dc:creator>
  <cp:lastModifiedBy>Pham Duy Chien (FIS CSD HN)</cp:lastModifiedBy>
  <cp:revision>2</cp:revision>
  <dcterms:created xsi:type="dcterms:W3CDTF">2021-11-26T03:53:18Z</dcterms:created>
  <dcterms:modified xsi:type="dcterms:W3CDTF">2021-11-26T04:17:04Z</dcterms:modified>
</cp:coreProperties>
</file>