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306084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98D60-AD2B-4D7C-ABF4-9478966C8BE4}"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258758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889489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2191842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311719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2768638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3589638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1056307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14141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318572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98D60-AD2B-4D7C-ABF4-9478966C8BE4}"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356095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A98D60-AD2B-4D7C-ABF4-9478966C8BE4}"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24999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A98D60-AD2B-4D7C-ABF4-9478966C8BE4}"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71603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A98D60-AD2B-4D7C-ABF4-9478966C8BE4}"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185776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98D60-AD2B-4D7C-ABF4-9478966C8BE4}"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174364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98D60-AD2B-4D7C-ABF4-9478966C8BE4}"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139453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98D60-AD2B-4D7C-ABF4-9478966C8BE4}"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B7737-9455-4F4A-9380-87BF39698907}" type="slidenum">
              <a:rPr lang="en-US" smtClean="0"/>
              <a:t>‹#›</a:t>
            </a:fld>
            <a:endParaRPr lang="en-US"/>
          </a:p>
        </p:txBody>
      </p:sp>
    </p:spTree>
    <p:extLst>
      <p:ext uri="{BB962C8B-B14F-4D97-AF65-F5344CB8AC3E}">
        <p14:creationId xmlns:p14="http://schemas.microsoft.com/office/powerpoint/2010/main" val="396974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A98D60-AD2B-4D7C-ABF4-9478966C8BE4}"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6B7737-9455-4F4A-9380-87BF39698907}" type="slidenum">
              <a:rPr lang="en-US" smtClean="0"/>
              <a:t>‹#›</a:t>
            </a:fld>
            <a:endParaRPr lang="en-US"/>
          </a:p>
        </p:txBody>
      </p:sp>
    </p:spTree>
    <p:extLst>
      <p:ext uri="{BB962C8B-B14F-4D97-AF65-F5344CB8AC3E}">
        <p14:creationId xmlns:p14="http://schemas.microsoft.com/office/powerpoint/2010/main" val="267202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8EA6-A40A-418A-B320-0F7DB1BBD286}"/>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Forced Browsing</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C380664F-1337-4784-AA1A-531CA08FECC5}"/>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97533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FFDB-129E-43EF-A7B4-685F6E0F4C8A}"/>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A8C644BF-99B4-4887-8DC3-1D760D659DFF}"/>
              </a:ext>
            </a:extLst>
          </p:cNvPr>
          <p:cNvSpPr>
            <a:spLocks noGrp="1"/>
          </p:cNvSpPr>
          <p:nvPr>
            <p:ph idx="1"/>
          </p:nvPr>
        </p:nvSpPr>
        <p:spPr/>
        <p:txBody>
          <a:bodyPr/>
          <a:lstStyle/>
          <a:p>
            <a:r>
              <a:rPr lang="en-US" b="0" i="0">
                <a:solidFill>
                  <a:srgbClr val="1D1C29"/>
                </a:solidFill>
                <a:effectLst/>
                <a:latin typeface="Open Sans" panose="020B0606030504020204" pitchFamily="34" charset="0"/>
              </a:rPr>
              <a:t>Force Browsing </a:t>
            </a:r>
            <a:r>
              <a:rPr lang="vi-VN" b="0" i="0">
                <a:solidFill>
                  <a:srgbClr val="1D1C29"/>
                </a:solidFill>
                <a:effectLst/>
                <a:latin typeface="Open Sans" panose="020B0606030504020204" pitchFamily="34" charset="0"/>
              </a:rPr>
              <a:t>, còn được gọi là</a:t>
            </a:r>
            <a:r>
              <a:rPr lang="en-US" b="0" i="0">
                <a:solidFill>
                  <a:srgbClr val="1D1C29"/>
                </a:solidFill>
                <a:effectLst/>
                <a:latin typeface="Open Sans" panose="020B0606030504020204" pitchFamily="34" charset="0"/>
              </a:rPr>
              <a:t> forcefull browsing</a:t>
            </a:r>
            <a:r>
              <a:rPr lang="vi-VN" b="0" i="0">
                <a:solidFill>
                  <a:srgbClr val="1D1C29"/>
                </a:solidFill>
                <a:effectLst/>
                <a:latin typeface="Open Sans" panose="020B0606030504020204" pitchFamily="34" charset="0"/>
              </a:rPr>
              <a:t>, là một kỹ thuật tấn công chống lại các trang web và ứng dụng web được bảo vệ kém, cho phép kẻ tấn công truy cập vào các tài nguyên mà chúng không thể truy cập. Các nguồn này có thể chứa thông tin nhạy cảm. </a:t>
            </a:r>
            <a:r>
              <a:rPr lang="en-US" b="0" i="0">
                <a:solidFill>
                  <a:srgbClr val="1D1C29"/>
                </a:solidFill>
                <a:effectLst/>
                <a:latin typeface="Open Sans" panose="020B0606030504020204" pitchFamily="34" charset="0"/>
              </a:rPr>
              <a:t>Force browsing </a:t>
            </a:r>
            <a:r>
              <a:rPr lang="vi-VN" b="0" i="0">
                <a:solidFill>
                  <a:srgbClr val="1D1C29"/>
                </a:solidFill>
                <a:effectLst/>
                <a:latin typeface="Open Sans" panose="020B0606030504020204" pitchFamily="34" charset="0"/>
              </a:rPr>
              <a:t>là một vấn đề bảo mật ứng dụng web phổ biến do mã hóa bất cẩn gây ra.</a:t>
            </a:r>
            <a:endParaRPr lang="en-US"/>
          </a:p>
        </p:txBody>
      </p:sp>
    </p:spTree>
    <p:extLst>
      <p:ext uri="{BB962C8B-B14F-4D97-AF65-F5344CB8AC3E}">
        <p14:creationId xmlns:p14="http://schemas.microsoft.com/office/powerpoint/2010/main" val="143790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0BC4-4E0A-4879-A530-8E8E10295FDF}"/>
              </a:ext>
            </a:extLst>
          </p:cNvPr>
          <p:cNvSpPr>
            <a:spLocks noGrp="1"/>
          </p:cNvSpPr>
          <p:nvPr>
            <p:ph type="title"/>
          </p:nvPr>
        </p:nvSpPr>
        <p:spPr>
          <a:xfrm>
            <a:off x="1484310" y="190500"/>
            <a:ext cx="10018713" cy="1752599"/>
          </a:xfrm>
        </p:spPr>
        <p:txBody>
          <a:bodyPr/>
          <a:lstStyle/>
          <a:p>
            <a:r>
              <a:rPr lang="en-US"/>
              <a:t>Khai thác</a:t>
            </a:r>
          </a:p>
        </p:txBody>
      </p:sp>
      <p:sp>
        <p:nvSpPr>
          <p:cNvPr id="3" name="Content Placeholder 2">
            <a:extLst>
              <a:ext uri="{FF2B5EF4-FFF2-40B4-BE49-F238E27FC236}">
                <a16:creationId xmlns:a16="http://schemas.microsoft.com/office/drawing/2014/main" id="{EA1C86C1-88DF-4F5E-BE5F-E48045130426}"/>
              </a:ext>
            </a:extLst>
          </p:cNvPr>
          <p:cNvSpPr>
            <a:spLocks noGrp="1"/>
          </p:cNvSpPr>
          <p:nvPr>
            <p:ph idx="1"/>
          </p:nvPr>
        </p:nvSpPr>
        <p:spPr>
          <a:xfrm>
            <a:off x="1484310" y="1553227"/>
            <a:ext cx="10018713" cy="4734839"/>
          </a:xfrm>
        </p:spPr>
        <p:txBody>
          <a:bodyPr>
            <a:noAutofit/>
          </a:bodyPr>
          <a:lstStyle/>
          <a:p>
            <a:r>
              <a:rPr lang="vi-VN" sz="2000">
                <a:latin typeface="Roboto" panose="02000000000000000000" pitchFamily="2" charset="0"/>
                <a:ea typeface="Roboto" panose="02000000000000000000" pitchFamily="2" charset="0"/>
              </a:rPr>
              <a:t>Shodan là một công cụ tìm kiếm cho phép người dùng tìm các loại thiết bị cụ thể được kết nối với internet. Không giống như các công cụ tìm kiếm truyền thống như Google hoặc Bing, được thiết kế để tìm kiếm trên Web, Shodan quét và lập chỉ mục địa chỉ IP, cổng không phải HTTP / HTTPS,</a:t>
            </a:r>
            <a:r>
              <a:rPr lang="en-US" sz="2000">
                <a:latin typeface="Roboto" panose="02000000000000000000" pitchFamily="2" charset="0"/>
                <a:ea typeface="Roboto" panose="02000000000000000000" pitchFamily="2" charset="0"/>
              </a:rPr>
              <a:t> server </a:t>
            </a:r>
            <a:r>
              <a:rPr lang="vi-VN" sz="2000">
                <a:latin typeface="Roboto" panose="02000000000000000000" pitchFamily="2" charset="0"/>
                <a:ea typeface="Roboto" panose="02000000000000000000" pitchFamily="2" charset="0"/>
              </a:rPr>
              <a:t>, </a:t>
            </a:r>
            <a:r>
              <a:rPr lang="en-US" sz="2000">
                <a:latin typeface="Roboto" panose="02000000000000000000" pitchFamily="2" charset="0"/>
                <a:ea typeface="Roboto" panose="02000000000000000000" pitchFamily="2" charset="0"/>
              </a:rPr>
              <a:t>router </a:t>
            </a:r>
            <a:r>
              <a:rPr lang="vi-VN" sz="2000">
                <a:latin typeface="Roboto" panose="02000000000000000000" pitchFamily="2" charset="0"/>
                <a:ea typeface="Roboto" panose="02000000000000000000" pitchFamily="2" charset="0"/>
              </a:rPr>
              <a:t>, thiết bị I</a:t>
            </a:r>
            <a:r>
              <a:rPr lang="en-US" sz="2000">
                <a:latin typeface="Roboto" panose="02000000000000000000" pitchFamily="2" charset="0"/>
                <a:ea typeface="Roboto" panose="02000000000000000000" pitchFamily="2" charset="0"/>
              </a:rPr>
              <a:t>O</a:t>
            </a:r>
            <a:r>
              <a:rPr lang="vi-VN" sz="2000">
                <a:latin typeface="Roboto" panose="02000000000000000000" pitchFamily="2" charset="0"/>
                <a:ea typeface="Roboto" panose="02000000000000000000" pitchFamily="2" charset="0"/>
              </a:rPr>
              <a:t>T, máy in và bất kỳ hệ thống vật lý nào được kết nối trên internet.</a:t>
            </a:r>
            <a:endParaRPr lang="en-US" sz="2000">
              <a:latin typeface="Roboto" panose="02000000000000000000" pitchFamily="2" charset="0"/>
              <a:ea typeface="Roboto" panose="02000000000000000000" pitchFamily="2" charset="0"/>
            </a:endParaRPr>
          </a:p>
          <a:p>
            <a:r>
              <a:rPr lang="vi-VN" sz="2000">
                <a:latin typeface="Roboto" panose="02000000000000000000" pitchFamily="2" charset="0"/>
                <a:ea typeface="Roboto" panose="02000000000000000000" pitchFamily="2" charset="0"/>
              </a:rPr>
              <a:t>LinkFinder là một tập lệnh python mã nguồn mở được sử dụng để khám phá các điểm cuối API, tài nguyên URL và tham số truy vấn trong các tệp JavaScript được rút gọn. Tập lệnh sử dụng kết hợp các cụm từ thông dụng để thu thập các URL ẩn và các tuyến ứng dụng mà sau đó các nhà nghiên cứu bảo mật có thể sử dụng để kiểm tra thêm các lỗ hổng.</a:t>
            </a:r>
            <a:r>
              <a:rPr lang="en-US" sz="2000">
                <a:latin typeface="Roboto" panose="02000000000000000000" pitchFamily="2" charset="0"/>
                <a:ea typeface="Roboto" panose="02000000000000000000" pitchFamily="2" charset="0"/>
              </a:rPr>
              <a:t> </a:t>
            </a:r>
          </a:p>
          <a:p>
            <a:r>
              <a:rPr lang="en-US" sz="2000">
                <a:latin typeface="Roboto" panose="02000000000000000000" pitchFamily="2" charset="0"/>
                <a:ea typeface="Roboto" panose="02000000000000000000" pitchFamily="2" charset="0"/>
              </a:rPr>
              <a:t>Sau khi scan ta nhận thấy có mộ số đường dẫn nhạy cảm mà không có xác thực khi truy cập tới thì nó dẫn ta đến một trang web khác </a:t>
            </a:r>
            <a:r>
              <a:rPr lang="en-US" sz="2000">
                <a:latin typeface="Roboto" panose="02000000000000000000" pitchFamily="2" charset="0"/>
                <a:ea typeface="Roboto" panose="02000000000000000000" pitchFamily="2" charset="0"/>
                <a:sym typeface="Wingdings" panose="05000000000000000000" pitchFamily="2" charset="2"/>
              </a:rPr>
              <a:t> dẫn đến lộ các thông tin nhạy cảm hoặc có thể bỏ qua xác thực và truy cập các tài nguyên bị cấm .</a:t>
            </a:r>
            <a:endParaRPr lang="en-US" sz="2000">
              <a:latin typeface="Roboto" panose="02000000000000000000" pitchFamily="2" charset="0"/>
              <a:ea typeface="Roboto" panose="02000000000000000000" pitchFamily="2" charset="0"/>
            </a:endParaRPr>
          </a:p>
          <a:p>
            <a:endParaRPr lang="en-US" sz="200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5969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67CB-9A2E-490A-81DC-4C2FD53601B0}"/>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FA7D3C30-F072-4B8B-98A2-E86488860EF2}"/>
              </a:ext>
            </a:extLst>
          </p:cNvPr>
          <p:cNvSpPr>
            <a:spLocks noGrp="1"/>
          </p:cNvSpPr>
          <p:nvPr>
            <p:ph idx="1"/>
          </p:nvPr>
        </p:nvSpPr>
        <p:spPr/>
        <p:txBody>
          <a:bodyPr>
            <a:normAutofit fontScale="77500" lnSpcReduction="20000"/>
          </a:bodyPr>
          <a:lstStyle/>
          <a:p>
            <a:r>
              <a:rPr lang="vi-VN"/>
              <a:t>Để giảm thiểu lỗ hổng bảo mật web</a:t>
            </a:r>
            <a:r>
              <a:rPr lang="en-US"/>
              <a:t>, </a:t>
            </a:r>
            <a:r>
              <a:rPr lang="vi-VN"/>
              <a:t>bắt buộc nhà phát triển phải đảm bảo các quyền thích hợp và cài đặt kiểm soát truy cập được áp dụng cho mọi URL và tài nguyên web trong ứng dụng của họ. </a:t>
            </a:r>
            <a:endParaRPr lang="en-US"/>
          </a:p>
          <a:p>
            <a:r>
              <a:rPr lang="vi-VN"/>
              <a:t>Hơn nữa, chủ sở hữu ứng dụng phải xóa tất cả các tuyến URL riêng được sử dụng để phát triển và thử nghiệm trong môi trường sản xuất. </a:t>
            </a:r>
            <a:endParaRPr lang="en-US"/>
          </a:p>
          <a:p>
            <a:r>
              <a:rPr lang="vi-VN"/>
              <a:t>Ví dụ: nếu ứng dụng có tuyến URL riêng để truy cập vào giao diện web hoặc API chỉ nội bộ, nhà phát triển phải phân chia các tuyến URL riêng để chỉ những người dùng có quyền truy cập thích hợp mới có thể truy cập vào các giao diện này.</a:t>
            </a:r>
            <a:endParaRPr lang="en-US"/>
          </a:p>
          <a:p>
            <a:r>
              <a:rPr lang="vi-VN"/>
              <a:t> Cuối cùng, các nhà phát triển phải bảo vệ môi trường thử nghiệm và dàn ứng dụng bằng cách hạn chế quyền truy cập của họ vào các dải hoặc địa chỉ IP cụ thể, do đó ngăn các công cụ tìm kiếm như Shodan phát hiện và lập chỉ mục các nội dung này.</a:t>
            </a:r>
            <a:endParaRPr lang="en-US"/>
          </a:p>
          <a:p>
            <a:endParaRPr lang="en-US"/>
          </a:p>
        </p:txBody>
      </p:sp>
    </p:spTree>
    <p:extLst>
      <p:ext uri="{BB962C8B-B14F-4D97-AF65-F5344CB8AC3E}">
        <p14:creationId xmlns:p14="http://schemas.microsoft.com/office/powerpoint/2010/main" val="1708235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TotalTime>
  <Words>506</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Corbel</vt:lpstr>
      <vt:lpstr>Open Sans</vt:lpstr>
      <vt:lpstr>Roboto</vt:lpstr>
      <vt:lpstr>Parallax</vt:lpstr>
      <vt:lpstr>Forced Browsing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Forced Browsing </dc:title>
  <dc:creator>Pham Duy Chien (FIS CSD HN)</dc:creator>
  <cp:lastModifiedBy>Pham Duy Chien (FIS CSD HN)</cp:lastModifiedBy>
  <cp:revision>1</cp:revision>
  <dcterms:created xsi:type="dcterms:W3CDTF">2021-11-26T14:16:39Z</dcterms:created>
  <dcterms:modified xsi:type="dcterms:W3CDTF">2021-11-26T14:33:28Z</dcterms:modified>
</cp:coreProperties>
</file>