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93044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F3FD2-03C6-4E90-ACAD-BD3554D90D62}"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16282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364573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69389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7673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18468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966735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951698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84147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97105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F3FD2-03C6-4E90-ACAD-BD3554D90D6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6146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F3FD2-03C6-4E90-ACAD-BD3554D90D62}"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53369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F3FD2-03C6-4E90-ACAD-BD3554D90D62}"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29798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F3FD2-03C6-4E90-ACAD-BD3554D90D62}"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237416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F3FD2-03C6-4E90-ACAD-BD3554D90D62}"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97128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F3FD2-03C6-4E90-ACAD-BD3554D90D62}"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358359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F3FD2-03C6-4E90-ACAD-BD3554D90D62}"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A8213-23F3-4613-A2CE-74EB686FFA41}" type="slidenum">
              <a:rPr lang="en-US" smtClean="0"/>
              <a:t>‹#›</a:t>
            </a:fld>
            <a:endParaRPr lang="en-US"/>
          </a:p>
        </p:txBody>
      </p:sp>
    </p:spTree>
    <p:extLst>
      <p:ext uri="{BB962C8B-B14F-4D97-AF65-F5344CB8AC3E}">
        <p14:creationId xmlns:p14="http://schemas.microsoft.com/office/powerpoint/2010/main" val="105330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6F3FD2-03C6-4E90-ACAD-BD3554D90D62}" type="datetimeFigureOut">
              <a:rPr lang="en-US" smtClean="0"/>
              <a:t>12/2/2021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7A8213-23F3-4613-A2CE-74EB686FFA41}" type="slidenum">
              <a:rPr lang="en-US" smtClean="0"/>
              <a:t>‹#›</a:t>
            </a:fld>
            <a:endParaRPr lang="en-US"/>
          </a:p>
        </p:txBody>
      </p:sp>
    </p:spTree>
    <p:extLst>
      <p:ext uri="{BB962C8B-B14F-4D97-AF65-F5344CB8AC3E}">
        <p14:creationId xmlns:p14="http://schemas.microsoft.com/office/powerpoint/2010/main" val="165600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E3FE3F-7E33-4C2B-89FB-360BA445D459}"/>
              </a:ext>
            </a:extLst>
          </p:cNvPr>
          <p:cNvSpPr>
            <a:spLocks noGrp="1"/>
          </p:cNvSpPr>
          <p:nvPr>
            <p:ph type="subTitle" idx="1"/>
          </p:nvPr>
        </p:nvSpPr>
        <p:spPr/>
        <p:txBody>
          <a:bodyPr/>
          <a:lstStyle/>
          <a:p>
            <a:r>
              <a:rPr lang="en-US"/>
              <a:t>-ChienPD4-</a:t>
            </a:r>
          </a:p>
        </p:txBody>
      </p:sp>
      <p:sp>
        <p:nvSpPr>
          <p:cNvPr id="5" name="Rectangle 2">
            <a:extLst>
              <a:ext uri="{FF2B5EF4-FFF2-40B4-BE49-F238E27FC236}">
                <a16:creationId xmlns:a16="http://schemas.microsoft.com/office/drawing/2014/main" id="{5BA5578E-5A60-48DE-8357-A241F9EA57F1}"/>
              </a:ext>
            </a:extLst>
          </p:cNvPr>
          <p:cNvSpPr>
            <a:spLocks noGrp="1" noChangeArrowheads="1"/>
          </p:cNvSpPr>
          <p:nvPr>
            <p:ph type="ctrTitle"/>
          </p:nvPr>
        </p:nvSpPr>
        <p:spPr bwMode="auto">
          <a:xfrm>
            <a:off x="2928401" y="1857171"/>
            <a:ext cx="926359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a:ln>
                  <a:noFill/>
                </a:ln>
                <a:solidFill>
                  <a:srgbClr val="0070C0"/>
                </a:solidFill>
                <a:effectLst/>
                <a:latin typeface="Roboto" panose="02000000000000000000" pitchFamily="2" charset="0"/>
              </a:rPr>
              <a:t>Header Injection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262472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95A2-4B19-422B-AC06-16EEBA2769EC}"/>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3C9E404A-3612-4080-8850-F5AFD53612A9}"/>
              </a:ext>
            </a:extLst>
          </p:cNvPr>
          <p:cNvSpPr>
            <a:spLocks noGrp="1"/>
          </p:cNvSpPr>
          <p:nvPr>
            <p:ph idx="1"/>
          </p:nvPr>
        </p:nvSpPr>
        <p:spPr/>
        <p:txBody>
          <a:bodyPr/>
          <a:lstStyle/>
          <a:p>
            <a:r>
              <a:rPr lang="vi-VN"/>
              <a:t>Khả năng thao túng phản hồi của ứng dụng bằng cách đặt tiêu đề Máy chủ HTTP thành các giá trị tùy ý được gọi là cuộc tấn công </a:t>
            </a:r>
            <a:r>
              <a:rPr lang="en-US" b="1" i="0">
                <a:solidFill>
                  <a:srgbClr val="E25041"/>
                </a:solidFill>
                <a:effectLst/>
                <a:latin typeface="Roboto" panose="02000000000000000000" pitchFamily="2" charset="0"/>
              </a:rPr>
              <a:t>Host Injection</a:t>
            </a:r>
            <a:r>
              <a:rPr lang="en-US" b="0" i="0">
                <a:solidFill>
                  <a:srgbClr val="8A9CD1"/>
                </a:solidFill>
                <a:effectLst/>
                <a:latin typeface="Roboto" panose="02000000000000000000" pitchFamily="2" charset="0"/>
              </a:rPr>
              <a:t>  (</a:t>
            </a:r>
            <a:r>
              <a:rPr lang="en-US" b="1" i="0">
                <a:solidFill>
                  <a:srgbClr val="E25041"/>
                </a:solidFill>
                <a:effectLst/>
                <a:latin typeface="Roboto" panose="02000000000000000000" pitchFamily="2" charset="0"/>
              </a:rPr>
              <a:t>Host Header Poisoning )</a:t>
            </a:r>
            <a:r>
              <a:rPr lang="en-US" b="0" i="0">
                <a:solidFill>
                  <a:srgbClr val="8A9CD1"/>
                </a:solidFill>
                <a:effectLst/>
                <a:latin typeface="Roboto" panose="02000000000000000000" pitchFamily="2" charset="0"/>
              </a:rPr>
              <a:t> .</a:t>
            </a:r>
            <a:endParaRPr lang="en-US"/>
          </a:p>
        </p:txBody>
      </p:sp>
    </p:spTree>
    <p:extLst>
      <p:ext uri="{BB962C8B-B14F-4D97-AF65-F5344CB8AC3E}">
        <p14:creationId xmlns:p14="http://schemas.microsoft.com/office/powerpoint/2010/main" val="296315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D131-17B9-4755-9799-2C22B4D14E6B}"/>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2859BF8F-F660-4A0A-9742-826645254AB8}"/>
              </a:ext>
            </a:extLst>
          </p:cNvPr>
          <p:cNvSpPr>
            <a:spLocks noGrp="1"/>
          </p:cNvSpPr>
          <p:nvPr>
            <p:ph idx="1"/>
          </p:nvPr>
        </p:nvSpPr>
        <p:spPr/>
        <p:txBody>
          <a:bodyPr/>
          <a:lstStyle/>
          <a:p>
            <a:r>
              <a:rPr lang="en-US"/>
              <a:t>Khi một ứng dụng dựa vào việc truy xuất header để thực hiện các hoạt động nhạy cảm , nó có thể bị lợi dụng để attacker có thể xâm nhập hệ thống hay đưa vào những thông tin độc hại nhằm khiến ứng dụng hoạt động theo ý muốn .</a:t>
            </a:r>
          </a:p>
        </p:txBody>
      </p:sp>
    </p:spTree>
    <p:extLst>
      <p:ext uri="{BB962C8B-B14F-4D97-AF65-F5344CB8AC3E}">
        <p14:creationId xmlns:p14="http://schemas.microsoft.com/office/powerpoint/2010/main" val="192970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7916-8835-440B-BA10-1B45DAFC3C43}"/>
              </a:ext>
            </a:extLst>
          </p:cNvPr>
          <p:cNvSpPr>
            <a:spLocks noGrp="1"/>
          </p:cNvSpPr>
          <p:nvPr>
            <p:ph type="title"/>
          </p:nvPr>
        </p:nvSpPr>
        <p:spPr/>
        <p:txBody>
          <a:bodyPr/>
          <a:lstStyle/>
          <a:p>
            <a:r>
              <a:rPr lang="en-US"/>
              <a:t>Ngăn chặn</a:t>
            </a:r>
          </a:p>
        </p:txBody>
      </p:sp>
      <p:sp>
        <p:nvSpPr>
          <p:cNvPr id="3" name="Content Placeholder 2">
            <a:extLst>
              <a:ext uri="{FF2B5EF4-FFF2-40B4-BE49-F238E27FC236}">
                <a16:creationId xmlns:a16="http://schemas.microsoft.com/office/drawing/2014/main" id="{9C104891-296E-44DF-B846-9FDA383960A6}"/>
              </a:ext>
            </a:extLst>
          </p:cNvPr>
          <p:cNvSpPr>
            <a:spLocks noGrp="1"/>
          </p:cNvSpPr>
          <p:nvPr>
            <p:ph idx="1"/>
          </p:nvPr>
        </p:nvSpPr>
        <p:spPr/>
        <p:txBody>
          <a:bodyPr>
            <a:normAutofit fontScale="92500" lnSpcReduction="10000"/>
          </a:bodyPr>
          <a:lstStyle/>
          <a:p>
            <a:r>
              <a:rPr lang="vi-VN"/>
              <a:t>Để giảm thiểu hiệu quả các cuộc tấn công Header Injection, các nhà phát triển phải đảm bảo tất cả các tiêu đề HTTP đến được làm sạch đúng cách để ngăn các giá trị tiêu đề độc hại được đưa vào logic nghiệp vụ phản hồi hoặc phụ trợ. </a:t>
            </a:r>
            <a:endParaRPr lang="en-US"/>
          </a:p>
          <a:p>
            <a:r>
              <a:rPr lang="vi-VN"/>
              <a:t>Điều này có thể đạt được bằng cách triển khai danh sách cho phép các tên máy chủ và tên miền phụ được phép, có thể được sử dụng để ngăn các tên máy chủ độc hại được đưa vào phản hồi. Hãy xem cách các phương pháp hay nhất ở trên có thể được áp dụng cho ví dụ mã dễ bị tấn công của chúng tôi để ngăn chặn các cuộc tấn công Header Injection.</a:t>
            </a:r>
            <a:endParaRPr lang="en-US"/>
          </a:p>
        </p:txBody>
      </p:sp>
    </p:spTree>
    <p:extLst>
      <p:ext uri="{BB962C8B-B14F-4D97-AF65-F5344CB8AC3E}">
        <p14:creationId xmlns:p14="http://schemas.microsoft.com/office/powerpoint/2010/main" val="129009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13</TotalTime>
  <Words>230</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Corbel</vt:lpstr>
      <vt:lpstr>Roboto</vt:lpstr>
      <vt:lpstr>Parallax</vt:lpstr>
      <vt:lpstr>Header Injection </vt:lpstr>
      <vt:lpstr>Tổng quan</vt:lpstr>
      <vt:lpstr>Khai thác</vt:lpstr>
      <vt:lpstr>Ngăn chặn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Header Injection </dc:title>
  <dc:creator>Pham Duy Chien (FIS CSD HN)</dc:creator>
  <cp:lastModifiedBy>Pham Duy Chien (FIS CSD HN)</cp:lastModifiedBy>
  <cp:revision>2</cp:revision>
  <dcterms:created xsi:type="dcterms:W3CDTF">2021-12-02T14:43:26Z</dcterms:created>
  <dcterms:modified xsi:type="dcterms:W3CDTF">2021-12-02T14:57:23Z</dcterms:modified>
</cp:coreProperties>
</file>