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7" d="100"/>
          <a:sy n="77" d="100"/>
        </p:scale>
        <p:origin x="39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0732EE0-AF3B-4D5D-A717-E524AA6F7E28}" type="datetimeFigureOut">
              <a:rPr lang="en-US" smtClean="0"/>
              <a:t>12/1/2021</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EB4C36BD-D9EC-4805-8C82-3649DF41B0B3}" type="slidenum">
              <a:rPr lang="en-US" smtClean="0"/>
              <a:t>‹#›</a:t>
            </a:fld>
            <a:endParaRPr lang="en-US"/>
          </a:p>
        </p:txBody>
      </p:sp>
    </p:spTree>
    <p:extLst>
      <p:ext uri="{BB962C8B-B14F-4D97-AF65-F5344CB8AC3E}">
        <p14:creationId xmlns:p14="http://schemas.microsoft.com/office/powerpoint/2010/main" val="6516742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0732EE0-AF3B-4D5D-A717-E524AA6F7E28}" type="datetimeFigureOut">
              <a:rPr lang="en-US" smtClean="0"/>
              <a:t>12/1/2021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4C36BD-D9EC-4805-8C82-3649DF41B0B3}" type="slidenum">
              <a:rPr lang="en-US" smtClean="0"/>
              <a:t>‹#›</a:t>
            </a:fld>
            <a:endParaRPr lang="en-US"/>
          </a:p>
        </p:txBody>
      </p:sp>
    </p:spTree>
    <p:extLst>
      <p:ext uri="{BB962C8B-B14F-4D97-AF65-F5344CB8AC3E}">
        <p14:creationId xmlns:p14="http://schemas.microsoft.com/office/powerpoint/2010/main" val="4919593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0732EE0-AF3B-4D5D-A717-E524AA6F7E28}" type="datetimeFigureOut">
              <a:rPr lang="en-US" smtClean="0"/>
              <a:t>12/1/2021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4C36BD-D9EC-4805-8C82-3649DF41B0B3}" type="slidenum">
              <a:rPr lang="en-US" smtClean="0"/>
              <a:t>‹#›</a:t>
            </a:fld>
            <a:endParaRPr lang="en-US"/>
          </a:p>
        </p:txBody>
      </p:sp>
    </p:spTree>
    <p:extLst>
      <p:ext uri="{BB962C8B-B14F-4D97-AF65-F5344CB8AC3E}">
        <p14:creationId xmlns:p14="http://schemas.microsoft.com/office/powerpoint/2010/main" val="35595213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0732EE0-AF3B-4D5D-A717-E524AA6F7E28}" type="datetimeFigureOut">
              <a:rPr lang="en-US" smtClean="0"/>
              <a:t>12/1/2021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4C36BD-D9EC-4805-8C82-3649DF41B0B3}" type="slidenum">
              <a:rPr lang="en-US" smtClean="0"/>
              <a:t>‹#›</a:t>
            </a:fld>
            <a:endParaRPr lang="en-US"/>
          </a:p>
        </p:txBody>
      </p:sp>
    </p:spTree>
    <p:extLst>
      <p:ext uri="{BB962C8B-B14F-4D97-AF65-F5344CB8AC3E}">
        <p14:creationId xmlns:p14="http://schemas.microsoft.com/office/powerpoint/2010/main" val="32910037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0732EE0-AF3B-4D5D-A717-E524AA6F7E28}" type="datetimeFigureOut">
              <a:rPr lang="en-US" smtClean="0"/>
              <a:t>12/1/2021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4C36BD-D9EC-4805-8C82-3649DF41B0B3}" type="slidenum">
              <a:rPr lang="en-US" smtClean="0"/>
              <a:t>‹#›</a:t>
            </a:fld>
            <a:endParaRPr lang="en-US"/>
          </a:p>
        </p:txBody>
      </p:sp>
    </p:spTree>
    <p:extLst>
      <p:ext uri="{BB962C8B-B14F-4D97-AF65-F5344CB8AC3E}">
        <p14:creationId xmlns:p14="http://schemas.microsoft.com/office/powerpoint/2010/main" val="31190631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0732EE0-AF3B-4D5D-A717-E524AA6F7E28}" type="datetimeFigureOut">
              <a:rPr lang="en-US" smtClean="0"/>
              <a:t>12/1/2021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4C36BD-D9EC-4805-8C82-3649DF41B0B3}" type="slidenum">
              <a:rPr lang="en-US" smtClean="0"/>
              <a:t>‹#›</a:t>
            </a:fld>
            <a:endParaRPr lang="en-US"/>
          </a:p>
        </p:txBody>
      </p:sp>
    </p:spTree>
    <p:extLst>
      <p:ext uri="{BB962C8B-B14F-4D97-AF65-F5344CB8AC3E}">
        <p14:creationId xmlns:p14="http://schemas.microsoft.com/office/powerpoint/2010/main" val="31620740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0732EE0-AF3B-4D5D-A717-E524AA6F7E28}" type="datetimeFigureOut">
              <a:rPr lang="en-US" smtClean="0"/>
              <a:t>12/1/2021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4C36BD-D9EC-4805-8C82-3649DF41B0B3}" type="slidenum">
              <a:rPr lang="en-US" smtClean="0"/>
              <a:t>‹#›</a:t>
            </a:fld>
            <a:endParaRPr lang="en-US"/>
          </a:p>
        </p:txBody>
      </p:sp>
    </p:spTree>
    <p:extLst>
      <p:ext uri="{BB962C8B-B14F-4D97-AF65-F5344CB8AC3E}">
        <p14:creationId xmlns:p14="http://schemas.microsoft.com/office/powerpoint/2010/main" val="36619519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0732EE0-AF3B-4D5D-A717-E524AA6F7E28}" type="datetimeFigureOut">
              <a:rPr lang="en-US" smtClean="0"/>
              <a:t>12/1/2021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4C36BD-D9EC-4805-8C82-3649DF41B0B3}" type="slidenum">
              <a:rPr lang="en-US" smtClean="0"/>
              <a:t>‹#›</a:t>
            </a:fld>
            <a:endParaRPr lang="en-US"/>
          </a:p>
        </p:txBody>
      </p:sp>
    </p:spTree>
    <p:extLst>
      <p:ext uri="{BB962C8B-B14F-4D97-AF65-F5344CB8AC3E}">
        <p14:creationId xmlns:p14="http://schemas.microsoft.com/office/powerpoint/2010/main" val="34929108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0732EE0-AF3B-4D5D-A717-E524AA6F7E28}" type="datetimeFigureOut">
              <a:rPr lang="en-US" smtClean="0"/>
              <a:t>12/1/2021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4C36BD-D9EC-4805-8C82-3649DF41B0B3}" type="slidenum">
              <a:rPr lang="en-US" smtClean="0"/>
              <a:t>‹#›</a:t>
            </a:fld>
            <a:endParaRPr lang="en-US"/>
          </a:p>
        </p:txBody>
      </p:sp>
    </p:spTree>
    <p:extLst>
      <p:ext uri="{BB962C8B-B14F-4D97-AF65-F5344CB8AC3E}">
        <p14:creationId xmlns:p14="http://schemas.microsoft.com/office/powerpoint/2010/main" val="25302434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0732EE0-AF3B-4D5D-A717-E524AA6F7E28}" type="datetimeFigureOut">
              <a:rPr lang="en-US" smtClean="0"/>
              <a:t>12/1/2021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EB4C36BD-D9EC-4805-8C82-3649DF41B0B3}" type="slidenum">
              <a:rPr lang="en-US" smtClean="0"/>
              <a:t>‹#›</a:t>
            </a:fld>
            <a:endParaRPr lang="en-US"/>
          </a:p>
        </p:txBody>
      </p:sp>
    </p:spTree>
    <p:extLst>
      <p:ext uri="{BB962C8B-B14F-4D97-AF65-F5344CB8AC3E}">
        <p14:creationId xmlns:p14="http://schemas.microsoft.com/office/powerpoint/2010/main" val="16253479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0732EE0-AF3B-4D5D-A717-E524AA6F7E28}" type="datetimeFigureOut">
              <a:rPr lang="en-US" smtClean="0"/>
              <a:t>12/1/2021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4C36BD-D9EC-4805-8C82-3649DF41B0B3}" type="slidenum">
              <a:rPr lang="en-US" smtClean="0"/>
              <a:t>‹#›</a:t>
            </a:fld>
            <a:endParaRPr lang="en-US"/>
          </a:p>
        </p:txBody>
      </p:sp>
    </p:spTree>
    <p:extLst>
      <p:ext uri="{BB962C8B-B14F-4D97-AF65-F5344CB8AC3E}">
        <p14:creationId xmlns:p14="http://schemas.microsoft.com/office/powerpoint/2010/main" val="37097203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0732EE0-AF3B-4D5D-A717-E524AA6F7E28}" type="datetimeFigureOut">
              <a:rPr lang="en-US" smtClean="0"/>
              <a:t>12/1/2021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4C36BD-D9EC-4805-8C82-3649DF41B0B3}" type="slidenum">
              <a:rPr lang="en-US" smtClean="0"/>
              <a:t>‹#›</a:t>
            </a:fld>
            <a:endParaRPr lang="en-US"/>
          </a:p>
        </p:txBody>
      </p:sp>
    </p:spTree>
    <p:extLst>
      <p:ext uri="{BB962C8B-B14F-4D97-AF65-F5344CB8AC3E}">
        <p14:creationId xmlns:p14="http://schemas.microsoft.com/office/powerpoint/2010/main" val="24030855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0732EE0-AF3B-4D5D-A717-E524AA6F7E28}" type="datetimeFigureOut">
              <a:rPr lang="en-US" smtClean="0"/>
              <a:t>12/1/2021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B4C36BD-D9EC-4805-8C82-3649DF41B0B3}" type="slidenum">
              <a:rPr lang="en-US" smtClean="0"/>
              <a:t>‹#›</a:t>
            </a:fld>
            <a:endParaRPr lang="en-US"/>
          </a:p>
        </p:txBody>
      </p:sp>
    </p:spTree>
    <p:extLst>
      <p:ext uri="{BB962C8B-B14F-4D97-AF65-F5344CB8AC3E}">
        <p14:creationId xmlns:p14="http://schemas.microsoft.com/office/powerpoint/2010/main" val="32630836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0732EE0-AF3B-4D5D-A717-E524AA6F7E28}" type="datetimeFigureOut">
              <a:rPr lang="en-US" smtClean="0"/>
              <a:t>12/1/2021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B4C36BD-D9EC-4805-8C82-3649DF41B0B3}" type="slidenum">
              <a:rPr lang="en-US" smtClean="0"/>
              <a:t>‹#›</a:t>
            </a:fld>
            <a:endParaRPr lang="en-US"/>
          </a:p>
        </p:txBody>
      </p:sp>
    </p:spTree>
    <p:extLst>
      <p:ext uri="{BB962C8B-B14F-4D97-AF65-F5344CB8AC3E}">
        <p14:creationId xmlns:p14="http://schemas.microsoft.com/office/powerpoint/2010/main" val="36500264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0732EE0-AF3B-4D5D-A717-E524AA6F7E28}" type="datetimeFigureOut">
              <a:rPr lang="en-US" smtClean="0"/>
              <a:t>12/1/2021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B4C36BD-D9EC-4805-8C82-3649DF41B0B3}" type="slidenum">
              <a:rPr lang="en-US" smtClean="0"/>
              <a:t>‹#›</a:t>
            </a:fld>
            <a:endParaRPr lang="en-US"/>
          </a:p>
        </p:txBody>
      </p:sp>
    </p:spTree>
    <p:extLst>
      <p:ext uri="{BB962C8B-B14F-4D97-AF65-F5344CB8AC3E}">
        <p14:creationId xmlns:p14="http://schemas.microsoft.com/office/powerpoint/2010/main" val="13755743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0732EE0-AF3B-4D5D-A717-E524AA6F7E28}" type="datetimeFigureOut">
              <a:rPr lang="en-US" smtClean="0"/>
              <a:t>12/1/2021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4C36BD-D9EC-4805-8C82-3649DF41B0B3}" type="slidenum">
              <a:rPr lang="en-US" smtClean="0"/>
              <a:t>‹#›</a:t>
            </a:fld>
            <a:endParaRPr lang="en-US"/>
          </a:p>
        </p:txBody>
      </p:sp>
    </p:spTree>
    <p:extLst>
      <p:ext uri="{BB962C8B-B14F-4D97-AF65-F5344CB8AC3E}">
        <p14:creationId xmlns:p14="http://schemas.microsoft.com/office/powerpoint/2010/main" val="11553691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0732EE0-AF3B-4D5D-A717-E524AA6F7E28}" type="datetimeFigureOut">
              <a:rPr lang="en-US" smtClean="0"/>
              <a:t>12/1/2021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4C36BD-D9EC-4805-8C82-3649DF41B0B3}" type="slidenum">
              <a:rPr lang="en-US" smtClean="0"/>
              <a:t>‹#›</a:t>
            </a:fld>
            <a:endParaRPr lang="en-US"/>
          </a:p>
        </p:txBody>
      </p:sp>
    </p:spTree>
    <p:extLst>
      <p:ext uri="{BB962C8B-B14F-4D97-AF65-F5344CB8AC3E}">
        <p14:creationId xmlns:p14="http://schemas.microsoft.com/office/powerpoint/2010/main" val="36985454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0732EE0-AF3B-4D5D-A717-E524AA6F7E28}" type="datetimeFigureOut">
              <a:rPr lang="en-US" smtClean="0"/>
              <a:t>12/1/2021</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B4C36BD-D9EC-4805-8C82-3649DF41B0B3}" type="slidenum">
              <a:rPr lang="en-US" smtClean="0"/>
              <a:t>‹#›</a:t>
            </a:fld>
            <a:endParaRPr lang="en-US"/>
          </a:p>
        </p:txBody>
      </p:sp>
    </p:spTree>
    <p:extLst>
      <p:ext uri="{BB962C8B-B14F-4D97-AF65-F5344CB8AC3E}">
        <p14:creationId xmlns:p14="http://schemas.microsoft.com/office/powerpoint/2010/main" val="124553048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4A5D1-882D-4988-8C14-B49AC1C45C2C}"/>
              </a:ext>
            </a:extLst>
          </p:cNvPr>
          <p:cNvSpPr>
            <a:spLocks noGrp="1"/>
          </p:cNvSpPr>
          <p:nvPr>
            <p:ph type="ctrTitle"/>
          </p:nvPr>
        </p:nvSpPr>
        <p:spPr/>
        <p:txBody>
          <a:bodyPr/>
          <a:lstStyle/>
          <a:p>
            <a:r>
              <a:rPr lang="en-US" b="0" i="0">
                <a:solidFill>
                  <a:srgbClr val="0070C0"/>
                </a:solidFill>
                <a:effectLst/>
                <a:latin typeface="Roboto" panose="02000000000000000000" pitchFamily="2" charset="0"/>
              </a:rPr>
              <a:t>PII data in URL</a:t>
            </a:r>
            <a:br>
              <a:rPr lang="en-US" b="0" i="0">
                <a:solidFill>
                  <a:srgbClr val="C0CBEB"/>
                </a:solidFill>
                <a:effectLst/>
                <a:latin typeface="Roboto" panose="02000000000000000000" pitchFamily="2" charset="0"/>
              </a:rPr>
            </a:br>
            <a:endParaRPr lang="en-US"/>
          </a:p>
        </p:txBody>
      </p:sp>
      <p:sp>
        <p:nvSpPr>
          <p:cNvPr id="3" name="Subtitle 2">
            <a:extLst>
              <a:ext uri="{FF2B5EF4-FFF2-40B4-BE49-F238E27FC236}">
                <a16:creationId xmlns:a16="http://schemas.microsoft.com/office/drawing/2014/main" id="{1128D2D0-8992-45A7-BA53-AD2F2A441DCC}"/>
              </a:ext>
            </a:extLst>
          </p:cNvPr>
          <p:cNvSpPr>
            <a:spLocks noGrp="1"/>
          </p:cNvSpPr>
          <p:nvPr>
            <p:ph type="subTitle" idx="1"/>
          </p:nvPr>
        </p:nvSpPr>
        <p:spPr/>
        <p:txBody>
          <a:bodyPr/>
          <a:lstStyle/>
          <a:p>
            <a:r>
              <a:rPr lang="en-US"/>
              <a:t>-ChienPD4-</a:t>
            </a:r>
          </a:p>
        </p:txBody>
      </p:sp>
    </p:spTree>
    <p:extLst>
      <p:ext uri="{BB962C8B-B14F-4D97-AF65-F5344CB8AC3E}">
        <p14:creationId xmlns:p14="http://schemas.microsoft.com/office/powerpoint/2010/main" val="7174440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8A5F55-FAA0-42F4-BF32-295CDADC5620}"/>
              </a:ext>
            </a:extLst>
          </p:cNvPr>
          <p:cNvSpPr>
            <a:spLocks noGrp="1"/>
          </p:cNvSpPr>
          <p:nvPr>
            <p:ph type="title"/>
          </p:nvPr>
        </p:nvSpPr>
        <p:spPr/>
        <p:txBody>
          <a:bodyPr/>
          <a:lstStyle/>
          <a:p>
            <a:r>
              <a:rPr lang="en-US"/>
              <a:t>Tổng quan</a:t>
            </a:r>
          </a:p>
        </p:txBody>
      </p:sp>
      <p:sp>
        <p:nvSpPr>
          <p:cNvPr id="3" name="Content Placeholder 2">
            <a:extLst>
              <a:ext uri="{FF2B5EF4-FFF2-40B4-BE49-F238E27FC236}">
                <a16:creationId xmlns:a16="http://schemas.microsoft.com/office/drawing/2014/main" id="{C8370196-C42D-4ADF-9BA7-BE09D88E2F77}"/>
              </a:ext>
            </a:extLst>
          </p:cNvPr>
          <p:cNvSpPr>
            <a:spLocks noGrp="1"/>
          </p:cNvSpPr>
          <p:nvPr>
            <p:ph idx="1"/>
          </p:nvPr>
        </p:nvSpPr>
        <p:spPr/>
        <p:txBody>
          <a:bodyPr/>
          <a:lstStyle/>
          <a:p>
            <a:r>
              <a:rPr lang="vi-VN"/>
              <a:t>PII là gì? Thông tin nhận dạng cá nhân (</a:t>
            </a:r>
            <a:r>
              <a:rPr lang="en-US" b="1" i="0">
                <a:solidFill>
                  <a:srgbClr val="54ACD2"/>
                </a:solidFill>
                <a:effectLst/>
                <a:latin typeface="Roboto" panose="02000000000000000000" pitchFamily="2" charset="0"/>
              </a:rPr>
              <a:t>Personally Identifiable Information</a:t>
            </a:r>
            <a:r>
              <a:rPr lang="vi-VN"/>
              <a:t>) là một thuật ngữ pháp lý được sử dụng để xác định bất kỳ thông tin nào có thể được các tổ chức sử dụng riêng hoặc với thông tin khác để xác định, liên hệ hoặc định vị một người hoặc để xác định một cá nhân trong ngữ cảnh.</a:t>
            </a:r>
            <a:endParaRPr lang="en-US"/>
          </a:p>
          <a:p>
            <a:endParaRPr lang="en-US"/>
          </a:p>
        </p:txBody>
      </p:sp>
    </p:spTree>
    <p:extLst>
      <p:ext uri="{BB962C8B-B14F-4D97-AF65-F5344CB8AC3E}">
        <p14:creationId xmlns:p14="http://schemas.microsoft.com/office/powerpoint/2010/main" val="8461118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8E5D8E-A737-40B4-8BD9-22AACDD108DD}"/>
              </a:ext>
            </a:extLst>
          </p:cNvPr>
          <p:cNvSpPr>
            <a:spLocks noGrp="1"/>
          </p:cNvSpPr>
          <p:nvPr>
            <p:ph type="title"/>
          </p:nvPr>
        </p:nvSpPr>
        <p:spPr/>
        <p:txBody>
          <a:bodyPr/>
          <a:lstStyle/>
          <a:p>
            <a:r>
              <a:rPr lang="en-US"/>
              <a:t>Rủi ro</a:t>
            </a:r>
          </a:p>
        </p:txBody>
      </p:sp>
      <p:sp>
        <p:nvSpPr>
          <p:cNvPr id="3" name="Content Placeholder 2">
            <a:extLst>
              <a:ext uri="{FF2B5EF4-FFF2-40B4-BE49-F238E27FC236}">
                <a16:creationId xmlns:a16="http://schemas.microsoft.com/office/drawing/2014/main" id="{7F7731D9-42BC-458C-B7CA-C7EC12D2D0ED}"/>
              </a:ext>
            </a:extLst>
          </p:cNvPr>
          <p:cNvSpPr>
            <a:spLocks noGrp="1"/>
          </p:cNvSpPr>
          <p:nvPr>
            <p:ph idx="1"/>
          </p:nvPr>
        </p:nvSpPr>
        <p:spPr/>
        <p:txBody>
          <a:bodyPr>
            <a:normAutofit fontScale="85000" lnSpcReduction="10000"/>
          </a:bodyPr>
          <a:lstStyle/>
          <a:p>
            <a:pPr algn="l"/>
            <a:r>
              <a:rPr lang="vi-VN" b="0" i="0">
                <a:solidFill>
                  <a:srgbClr val="000000"/>
                </a:solidFill>
                <a:effectLst/>
                <a:latin typeface="Roboto" panose="02000000000000000000" pitchFamily="2" charset="0"/>
              </a:rPr>
              <a:t>Một ứng dụng giám sát nhật ký chẳng hạn như Splunk để theo dõi nhật ký ứng dụng. </a:t>
            </a:r>
            <a:endParaRPr lang="en-US" b="0" i="0">
              <a:solidFill>
                <a:srgbClr val="000000"/>
              </a:solidFill>
              <a:effectLst/>
              <a:latin typeface="Roboto" panose="02000000000000000000" pitchFamily="2" charset="0"/>
            </a:endParaRPr>
          </a:p>
          <a:p>
            <a:pPr algn="l"/>
            <a:r>
              <a:rPr lang="vi-VN" b="0" i="0">
                <a:solidFill>
                  <a:srgbClr val="000000"/>
                </a:solidFill>
                <a:effectLst/>
                <a:latin typeface="Roboto" panose="02000000000000000000" pitchFamily="2" charset="0"/>
              </a:rPr>
              <a:t>Phần mềm phân tích trang web của bên thứ ba, chẳng hạn như Google Analytics để theo dõi lưu lượng truy cập trang web. </a:t>
            </a:r>
            <a:endParaRPr lang="en-US" b="0" i="0">
              <a:solidFill>
                <a:srgbClr val="000000"/>
              </a:solidFill>
              <a:effectLst/>
              <a:latin typeface="Roboto" panose="02000000000000000000" pitchFamily="2" charset="0"/>
            </a:endParaRPr>
          </a:p>
          <a:p>
            <a:pPr algn="l"/>
            <a:r>
              <a:rPr lang="vi-VN" b="0" i="0">
                <a:solidFill>
                  <a:srgbClr val="000000"/>
                </a:solidFill>
                <a:effectLst/>
                <a:latin typeface="Roboto" panose="02000000000000000000" pitchFamily="2" charset="0"/>
              </a:rPr>
              <a:t>Trong cả hai trường hợp, dữ liệu PII của khách hàng có thể phát triển sang hệ thống của bên thứ ba, làm rò rỉ thông tin chi tiết nhạy cảm của khách hàng và dữ liệu cá nhân cho các trang web của bên thứ ba, bao gồm nhà quảng cáo và đồng hành phân tích của bên thứ ba</a:t>
            </a:r>
          </a:p>
          <a:p>
            <a:pPr marL="0" indent="0">
              <a:buNone/>
            </a:pPr>
            <a:br>
              <a:rPr lang="vi-VN" b="0" i="0">
                <a:solidFill>
                  <a:srgbClr val="000000"/>
                </a:solidFill>
                <a:effectLst/>
                <a:latin typeface="Roboto" panose="02000000000000000000" pitchFamily="2" charset="0"/>
              </a:rPr>
            </a:br>
            <a:endParaRPr lang="en-US"/>
          </a:p>
        </p:txBody>
      </p:sp>
    </p:spTree>
    <p:extLst>
      <p:ext uri="{BB962C8B-B14F-4D97-AF65-F5344CB8AC3E}">
        <p14:creationId xmlns:p14="http://schemas.microsoft.com/office/powerpoint/2010/main" val="40468735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E6D1C-CEAD-41C2-A4A1-BEFC3DEACB96}"/>
              </a:ext>
            </a:extLst>
          </p:cNvPr>
          <p:cNvSpPr>
            <a:spLocks noGrp="1"/>
          </p:cNvSpPr>
          <p:nvPr>
            <p:ph type="title"/>
          </p:nvPr>
        </p:nvSpPr>
        <p:spPr/>
        <p:txBody>
          <a:bodyPr/>
          <a:lstStyle/>
          <a:p>
            <a:r>
              <a:rPr lang="en-US"/>
              <a:t>Ngăn chặn</a:t>
            </a:r>
          </a:p>
        </p:txBody>
      </p:sp>
      <p:sp>
        <p:nvSpPr>
          <p:cNvPr id="3" name="Content Placeholder 2">
            <a:extLst>
              <a:ext uri="{FF2B5EF4-FFF2-40B4-BE49-F238E27FC236}">
                <a16:creationId xmlns:a16="http://schemas.microsoft.com/office/drawing/2014/main" id="{B8355F71-1613-47DD-942B-589981D14C46}"/>
              </a:ext>
            </a:extLst>
          </p:cNvPr>
          <p:cNvSpPr>
            <a:spLocks noGrp="1"/>
          </p:cNvSpPr>
          <p:nvPr>
            <p:ph idx="1"/>
          </p:nvPr>
        </p:nvSpPr>
        <p:spPr>
          <a:xfrm>
            <a:off x="1484310" y="2079321"/>
            <a:ext cx="10018713" cy="3711879"/>
          </a:xfrm>
        </p:spPr>
        <p:txBody>
          <a:bodyPr>
            <a:normAutofit fontScale="85000" lnSpcReduction="10000"/>
          </a:bodyPr>
          <a:lstStyle/>
          <a:p>
            <a:r>
              <a:rPr lang="vi-VN"/>
              <a:t>Để giảm thiểu hiệu quả việc hiển thị PII trong URL, nhà phát triển phải đảm bảo dữ liệu nhận dạng cá nhân không được truyền qua các tham số truy vấn URL. </a:t>
            </a:r>
            <a:endParaRPr lang="en-US"/>
          </a:p>
          <a:p>
            <a:r>
              <a:rPr lang="vi-VN"/>
              <a:t>Thay vào đó, các nhà phát triển ứng dụng phải định cấu hình lại tất cả các biểu mẫu web gửi dữ liệu PII bằng phương pháp POST. </a:t>
            </a:r>
            <a:endParaRPr lang="en-US"/>
          </a:p>
          <a:p>
            <a:r>
              <a:rPr lang="vi-VN"/>
              <a:t>Cần lưu ý rằng việc sử dụng giao thức HTTPS không đủ để bảo vệ khỏi bị lộ PII trong các tham số URL vì HTTPS không thể ngăn dữ liệu</a:t>
            </a:r>
            <a:r>
              <a:rPr lang="en-US"/>
              <a:t> </a:t>
            </a:r>
            <a:r>
              <a:rPr lang="en-US" sz="2800"/>
              <a:t>bị tiết lộ thông qua</a:t>
            </a:r>
            <a:r>
              <a:rPr lang="vi-VN"/>
              <a:t>: </a:t>
            </a:r>
            <a:endParaRPr lang="en-US"/>
          </a:p>
          <a:p>
            <a:pPr lvl="1">
              <a:buFont typeface="Arial" panose="020B0604020202020204" pitchFamily="34" charset="0"/>
              <a:buChar char="•"/>
            </a:pPr>
            <a:r>
              <a:rPr lang="en-US" b="1" i="0">
                <a:solidFill>
                  <a:srgbClr val="54ACD2"/>
                </a:solidFill>
                <a:effectLst/>
                <a:latin typeface="Roboto" panose="02000000000000000000" pitchFamily="2" charset="0"/>
              </a:rPr>
              <a:t>Web server logs</a:t>
            </a:r>
            <a:endParaRPr lang="en-US" b="0" i="0">
              <a:solidFill>
                <a:srgbClr val="8A9CD1"/>
              </a:solidFill>
              <a:effectLst/>
              <a:latin typeface="Roboto" panose="02000000000000000000" pitchFamily="2" charset="0"/>
            </a:endParaRPr>
          </a:p>
          <a:p>
            <a:pPr lvl="1">
              <a:buFont typeface="Arial" panose="020B0604020202020204" pitchFamily="34" charset="0"/>
              <a:buChar char="•"/>
            </a:pPr>
            <a:r>
              <a:rPr lang="en-US" b="1" i="0">
                <a:solidFill>
                  <a:srgbClr val="54ACD2"/>
                </a:solidFill>
                <a:effectLst/>
                <a:latin typeface="Roboto" panose="02000000000000000000" pitchFamily="2" charset="0"/>
              </a:rPr>
              <a:t>Reverse proxy servers</a:t>
            </a:r>
            <a:endParaRPr lang="en-US" b="0" i="0">
              <a:solidFill>
                <a:srgbClr val="8A9CD1"/>
              </a:solidFill>
              <a:effectLst/>
              <a:latin typeface="Roboto" panose="02000000000000000000" pitchFamily="2" charset="0"/>
            </a:endParaRPr>
          </a:p>
          <a:p>
            <a:pPr lvl="1">
              <a:buFont typeface="Arial" panose="020B0604020202020204" pitchFamily="34" charset="0"/>
              <a:buChar char="•"/>
            </a:pPr>
            <a:r>
              <a:rPr lang="en-US" b="1" i="0">
                <a:solidFill>
                  <a:srgbClr val="54ACD2"/>
                </a:solidFill>
                <a:effectLst/>
                <a:latin typeface="Roboto" panose="02000000000000000000" pitchFamily="2" charset="0"/>
              </a:rPr>
              <a:t>Google Analytics and similar frameworks</a:t>
            </a:r>
            <a:endParaRPr lang="en-US" b="0" i="0">
              <a:solidFill>
                <a:srgbClr val="8A9CD1"/>
              </a:solidFill>
              <a:effectLst/>
              <a:latin typeface="Roboto" panose="02000000000000000000" pitchFamily="2" charset="0"/>
            </a:endParaRPr>
          </a:p>
          <a:p>
            <a:pPr lvl="1">
              <a:buFont typeface="Arial" panose="020B0604020202020204" pitchFamily="34" charset="0"/>
              <a:buChar char="•"/>
            </a:pPr>
            <a:r>
              <a:rPr lang="en-US" b="1" i="0">
                <a:solidFill>
                  <a:srgbClr val="54ACD2"/>
                </a:solidFill>
                <a:effectLst/>
                <a:latin typeface="Roboto" panose="02000000000000000000" pitchFamily="2" charset="0"/>
              </a:rPr>
              <a:t>Browser History</a:t>
            </a:r>
            <a:endParaRPr lang="en-US" b="0" i="0">
              <a:solidFill>
                <a:srgbClr val="8A9CD1"/>
              </a:solidFill>
              <a:effectLst/>
              <a:latin typeface="Roboto" panose="02000000000000000000" pitchFamily="2" charset="0"/>
            </a:endParaRPr>
          </a:p>
        </p:txBody>
      </p:sp>
    </p:spTree>
    <p:extLst>
      <p:ext uri="{BB962C8B-B14F-4D97-AF65-F5344CB8AC3E}">
        <p14:creationId xmlns:p14="http://schemas.microsoft.com/office/powerpoint/2010/main" val="283475034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Parallax</Template>
  <TotalTime>12</TotalTime>
  <Words>306</Words>
  <Application>Microsoft Office PowerPoint</Application>
  <PresentationFormat>Widescreen</PresentationFormat>
  <Paragraphs>17</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Corbel</vt:lpstr>
      <vt:lpstr>Roboto</vt:lpstr>
      <vt:lpstr>Parallax</vt:lpstr>
      <vt:lpstr>PII data in URL </vt:lpstr>
      <vt:lpstr>Tổng quan</vt:lpstr>
      <vt:lpstr>Rủi ro</vt:lpstr>
      <vt:lpstr>Ngăn chặn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PII data in URL </dc:title>
  <dc:creator>Pham Duy Chien (FIS CSD HN)</dc:creator>
  <cp:lastModifiedBy>Pham Duy Chien (FIS CSD HN)</cp:lastModifiedBy>
  <cp:revision>1</cp:revision>
  <dcterms:created xsi:type="dcterms:W3CDTF">2021-12-01T13:24:34Z</dcterms:created>
  <dcterms:modified xsi:type="dcterms:W3CDTF">2021-12-01T13:36:49Z</dcterms:modified>
</cp:coreProperties>
</file>