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4276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4775-C91A-4A44-95FE-CA1C03696B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82068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93810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234266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3188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586974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820675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66286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27504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4384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A4775-C91A-4A44-95FE-CA1C03696B38}"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67148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A4775-C91A-4A44-95FE-CA1C03696B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21606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A4775-C91A-4A44-95FE-CA1C03696B38}"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39008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A4775-C91A-4A44-95FE-CA1C03696B38}"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27069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A4775-C91A-4A44-95FE-CA1C03696B38}"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19044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4775-C91A-4A44-95FE-CA1C03696B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367869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A4775-C91A-4A44-95FE-CA1C03696B38}"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BB43E-67E0-414D-9E6D-D36E679FF4B1}" type="slidenum">
              <a:rPr lang="en-US" smtClean="0"/>
              <a:t>‹#›</a:t>
            </a:fld>
            <a:endParaRPr lang="en-US"/>
          </a:p>
        </p:txBody>
      </p:sp>
    </p:spTree>
    <p:extLst>
      <p:ext uri="{BB962C8B-B14F-4D97-AF65-F5344CB8AC3E}">
        <p14:creationId xmlns:p14="http://schemas.microsoft.com/office/powerpoint/2010/main" val="21775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8A4775-C91A-4A44-95FE-CA1C03696B38}"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2BB43E-67E0-414D-9E6D-D36E679FF4B1}" type="slidenum">
              <a:rPr lang="en-US" smtClean="0"/>
              <a:t>‹#›</a:t>
            </a:fld>
            <a:endParaRPr lang="en-US"/>
          </a:p>
        </p:txBody>
      </p:sp>
    </p:spTree>
    <p:extLst>
      <p:ext uri="{BB962C8B-B14F-4D97-AF65-F5344CB8AC3E}">
        <p14:creationId xmlns:p14="http://schemas.microsoft.com/office/powerpoint/2010/main" val="3482728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7CB-D8DC-4D70-850B-1A899A212259}"/>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Session Fixation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58E7A0E8-638C-49CC-91D3-2EADE7DD0C71}"/>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294519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9AB1-76AC-4F28-90D1-78BDEB21AF61}"/>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24B6EB56-CEB6-464A-843E-B7FA87BD7C65}"/>
              </a:ext>
            </a:extLst>
          </p:cNvPr>
          <p:cNvSpPr>
            <a:spLocks noGrp="1"/>
          </p:cNvSpPr>
          <p:nvPr>
            <p:ph idx="1"/>
          </p:nvPr>
        </p:nvSpPr>
        <p:spPr/>
        <p:txBody>
          <a:bodyPr>
            <a:normAutofit fontScale="92500"/>
          </a:bodyPr>
          <a:lstStyle/>
          <a:p>
            <a:r>
              <a:rPr lang="vi-VN" b="0" i="0">
                <a:effectLst/>
                <a:latin typeface="roboto" panose="02000000000000000000" pitchFamily="2" charset="0"/>
              </a:rPr>
              <a:t>Phiên cố định là một cuộc tấn công cho phép kẻ tấn công chiếm đoạt phiên người dùng hợp lệ. Khi xác thực người dùng, nó </a:t>
            </a:r>
            <a:r>
              <a:rPr lang="en-US" b="0" i="0">
                <a:effectLst/>
                <a:latin typeface="roboto" panose="02000000000000000000" pitchFamily="2" charset="0"/>
              </a:rPr>
              <a:t>tạo </a:t>
            </a:r>
            <a:r>
              <a:rPr lang="vi-VN" b="0" i="0">
                <a:effectLst/>
                <a:latin typeface="roboto" panose="02000000000000000000" pitchFamily="2" charset="0"/>
              </a:rPr>
              <a:t>ID phiên mới, </a:t>
            </a:r>
            <a:r>
              <a:rPr lang="en-US" b="0" i="0">
                <a:effectLst/>
                <a:latin typeface="roboto" panose="02000000000000000000" pitchFamily="2" charset="0"/>
              </a:rPr>
              <a:t>mà</a:t>
            </a:r>
            <a:r>
              <a:rPr lang="vi-VN" b="0" i="0">
                <a:effectLst/>
                <a:latin typeface="roboto" panose="02000000000000000000" pitchFamily="2" charset="0"/>
              </a:rPr>
              <a:t> sử dụng ID phiên hiện có. </a:t>
            </a:r>
            <a:endParaRPr lang="en-US" b="0" i="0">
              <a:effectLst/>
              <a:latin typeface="roboto" panose="02000000000000000000" pitchFamily="2" charset="0"/>
            </a:endParaRPr>
          </a:p>
          <a:p>
            <a:r>
              <a:rPr lang="vi-VN" b="0" i="0">
                <a:effectLst/>
                <a:latin typeface="roboto" panose="02000000000000000000" pitchFamily="2" charset="0"/>
              </a:rPr>
              <a:t>Cuộc tấn công bao gồm việc lấy được </a:t>
            </a:r>
            <a:r>
              <a:rPr lang="en-US" b="0" i="0">
                <a:effectLst/>
                <a:latin typeface="roboto" panose="02000000000000000000" pitchFamily="2" charset="0"/>
              </a:rPr>
              <a:t>session </a:t>
            </a:r>
            <a:r>
              <a:rPr lang="vi-VN" b="0" i="0">
                <a:effectLst/>
                <a:latin typeface="roboto" panose="02000000000000000000" pitchFamily="2" charset="0"/>
              </a:rPr>
              <a:t>ID  hợp lệ (ví dụ: bằng cách kết nối với ứng dụng), khiến người dùng xác thực bản thân bằng ID phiên đó, sau đó chiếm quyền điều khiển phiên đã được người dùng xác thực bằng kiến ​​thức về </a:t>
            </a:r>
            <a:r>
              <a:rPr lang="en-US" b="0" i="0">
                <a:effectLst/>
                <a:latin typeface="roboto" panose="02000000000000000000" pitchFamily="2" charset="0"/>
              </a:rPr>
              <a:t>session </a:t>
            </a:r>
            <a:r>
              <a:rPr lang="vi-VN" b="0" i="0">
                <a:effectLst/>
                <a:latin typeface="roboto" panose="02000000000000000000" pitchFamily="2" charset="0"/>
              </a:rPr>
              <a:t>ID. Kẻ tấn công phải cung cấp </a:t>
            </a:r>
            <a:r>
              <a:rPr lang="en-US" b="0" i="0">
                <a:effectLst/>
                <a:latin typeface="roboto" panose="02000000000000000000" pitchFamily="2" charset="0"/>
              </a:rPr>
              <a:t>session	</a:t>
            </a:r>
            <a:r>
              <a:rPr lang="vi-VN" b="0" i="0">
                <a:effectLst/>
                <a:latin typeface="roboto" panose="02000000000000000000" pitchFamily="2" charset="0"/>
              </a:rPr>
              <a:t>ID  ứng dụng Web hợp pháp và cố gắng làm cho trình duyệt của nạn nhân sử dụng nó.</a:t>
            </a:r>
            <a:endParaRPr lang="en-US"/>
          </a:p>
        </p:txBody>
      </p:sp>
    </p:spTree>
    <p:extLst>
      <p:ext uri="{BB962C8B-B14F-4D97-AF65-F5344CB8AC3E}">
        <p14:creationId xmlns:p14="http://schemas.microsoft.com/office/powerpoint/2010/main" val="254359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8720-53C7-4658-A8FE-BA39DD9212EB}"/>
              </a:ext>
            </a:extLst>
          </p:cNvPr>
          <p:cNvSpPr>
            <a:spLocks noGrp="1"/>
          </p:cNvSpPr>
          <p:nvPr>
            <p:ph type="title"/>
          </p:nvPr>
        </p:nvSpPr>
        <p:spPr/>
        <p:txBody>
          <a:bodyPr/>
          <a:lstStyle/>
          <a:p>
            <a:r>
              <a:rPr lang="en-US"/>
              <a:t>Khai thác </a:t>
            </a:r>
          </a:p>
        </p:txBody>
      </p:sp>
      <p:sp>
        <p:nvSpPr>
          <p:cNvPr id="3" name="Content Placeholder 2">
            <a:extLst>
              <a:ext uri="{FF2B5EF4-FFF2-40B4-BE49-F238E27FC236}">
                <a16:creationId xmlns:a16="http://schemas.microsoft.com/office/drawing/2014/main" id="{EF15373B-656E-45AA-A231-24E67449C7D9}"/>
              </a:ext>
            </a:extLst>
          </p:cNvPr>
          <p:cNvSpPr>
            <a:spLocks noGrp="1"/>
          </p:cNvSpPr>
          <p:nvPr>
            <p:ph idx="1"/>
          </p:nvPr>
        </p:nvSpPr>
        <p:spPr/>
        <p:txBody>
          <a:bodyPr/>
          <a:lstStyle/>
          <a:p>
            <a:r>
              <a:rPr lang="en-US"/>
              <a:t>Attacker </a:t>
            </a:r>
            <a:r>
              <a:rPr lang="vi-VN"/>
              <a:t> lần đầu tiên thiết lập một </a:t>
            </a:r>
            <a:r>
              <a:rPr lang="en-US"/>
              <a:t>session</a:t>
            </a:r>
            <a:r>
              <a:rPr lang="vi-VN"/>
              <a:t> và sau đó đưa ID của nó vào URL liên kết </a:t>
            </a:r>
            <a:r>
              <a:rPr lang="en-US"/>
              <a:t>và</a:t>
            </a:r>
            <a:r>
              <a:rPr lang="vi-VN"/>
              <a:t> gửi</a:t>
            </a:r>
            <a:r>
              <a:rPr lang="en-US"/>
              <a:t> nó </a:t>
            </a:r>
            <a:r>
              <a:rPr lang="vi-VN"/>
              <a:t> cho </a:t>
            </a:r>
            <a:r>
              <a:rPr lang="en-US"/>
              <a:t>nạn nhân </a:t>
            </a:r>
            <a:r>
              <a:rPr lang="vi-VN"/>
              <a:t>. </a:t>
            </a:r>
            <a:endParaRPr lang="en-US"/>
          </a:p>
          <a:p>
            <a:r>
              <a:rPr lang="en-US"/>
              <a:t>Nạn nhân </a:t>
            </a:r>
            <a:r>
              <a:rPr lang="vi-VN"/>
              <a:t>đã đăng nhập, sử dụng cùng một</a:t>
            </a:r>
            <a:r>
              <a:rPr lang="en-US"/>
              <a:t> session </a:t>
            </a:r>
            <a:r>
              <a:rPr lang="vi-VN"/>
              <a:t>ID đó. Vì </a:t>
            </a:r>
            <a:r>
              <a:rPr lang="en-US"/>
              <a:t>session</a:t>
            </a:r>
            <a:r>
              <a:rPr lang="vi-VN"/>
              <a:t> đang hoạt động, không có </a:t>
            </a:r>
            <a:r>
              <a:rPr lang="en-US"/>
              <a:t>session </a:t>
            </a:r>
            <a:r>
              <a:rPr lang="vi-VN"/>
              <a:t>ID  mới nào được tạo. Cái hiện có bây giờ trở thành </a:t>
            </a:r>
            <a:r>
              <a:rPr lang="en-US"/>
              <a:t>session </a:t>
            </a:r>
            <a:r>
              <a:rPr lang="vi-VN"/>
              <a:t>ID của  Alice. Khi </a:t>
            </a:r>
            <a:r>
              <a:rPr lang="en-US"/>
              <a:t>attacker</a:t>
            </a:r>
            <a:r>
              <a:rPr lang="vi-VN"/>
              <a:t> làm mới trang trong trình duyệt của </a:t>
            </a:r>
            <a:r>
              <a:rPr lang="en-US"/>
              <a:t>họ</a:t>
            </a:r>
            <a:r>
              <a:rPr lang="vi-VN"/>
              <a:t>, nơi cùng một phiên đó vẫn đang hoạt động, bây giờ nó sẽ tải dữ liệu của </a:t>
            </a:r>
            <a:r>
              <a:rPr lang="en-US"/>
              <a:t>nạn nhân</a:t>
            </a:r>
            <a:r>
              <a:rPr lang="vi-VN"/>
              <a:t>.</a:t>
            </a:r>
            <a:endParaRPr lang="en-US"/>
          </a:p>
        </p:txBody>
      </p:sp>
    </p:spTree>
    <p:extLst>
      <p:ext uri="{BB962C8B-B14F-4D97-AF65-F5344CB8AC3E}">
        <p14:creationId xmlns:p14="http://schemas.microsoft.com/office/powerpoint/2010/main" val="25378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B56-09D3-44AF-A0BE-3882B879A14C}"/>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6F35DC80-5B41-4DC8-AA33-330C6303E66A}"/>
              </a:ext>
            </a:extLst>
          </p:cNvPr>
          <p:cNvSpPr>
            <a:spLocks noGrp="1"/>
          </p:cNvSpPr>
          <p:nvPr>
            <p:ph idx="1"/>
          </p:nvPr>
        </p:nvSpPr>
        <p:spPr/>
        <p:txBody>
          <a:bodyPr>
            <a:normAutofit lnSpcReduction="10000"/>
          </a:bodyPr>
          <a:lstStyle/>
          <a:p>
            <a:r>
              <a:rPr lang="vi-VN"/>
              <a:t>Để giảm thiểu hiệu quả các cuộc tấn công</a:t>
            </a:r>
            <a:r>
              <a:rPr lang="en-US"/>
              <a:t> session fixation </a:t>
            </a:r>
            <a:r>
              <a:rPr lang="vi-VN"/>
              <a:t>, các ứng dụng web phải bỏ qua bất kỳ ID phiên nào do trình duyệt của người dùng cung cấp khi đăng nhập và phải luôn tạo một phiên mới mà người dùng sẽ đăng nhập nếu được xác thực thành công. </a:t>
            </a:r>
            <a:endParaRPr lang="en-US"/>
          </a:p>
          <a:p>
            <a:r>
              <a:rPr lang="vi-VN"/>
              <a:t>Hơn nữa, tất cả các phiên phải được làm mới sau mỗi sự kiện đăng nhập, đăng xuất và đặt lại mật khẩu. Điều này đảm bảo rằng ID phiên của người dùng không bị người dùng hoặc kẻ tấn công khác sử dụng lại, những người có thể đã có quyền truy cập vào ID phiên hợp lệ. </a:t>
            </a:r>
            <a:endParaRPr lang="en-US"/>
          </a:p>
        </p:txBody>
      </p:sp>
    </p:spTree>
    <p:extLst>
      <p:ext uri="{BB962C8B-B14F-4D97-AF65-F5344CB8AC3E}">
        <p14:creationId xmlns:p14="http://schemas.microsoft.com/office/powerpoint/2010/main" val="2610305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TotalTime>
  <Words>355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Corbel</vt:lpstr>
      <vt:lpstr>roboto</vt:lpstr>
      <vt:lpstr>roboto</vt:lpstr>
      <vt:lpstr>Parallax</vt:lpstr>
      <vt:lpstr>Session Fixation </vt:lpstr>
      <vt:lpstr>Tổng quan</vt:lpstr>
      <vt:lpstr>Khai thác </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Fixation </dc:title>
  <dc:creator>Pham Duy Chien (FIS CSD HN)</dc:creator>
  <cp:lastModifiedBy>Pham Duy Chien (FIS CSD HN)</cp:lastModifiedBy>
  <cp:revision>1</cp:revision>
  <dcterms:created xsi:type="dcterms:W3CDTF">2021-11-26T08:20:17Z</dcterms:created>
  <dcterms:modified xsi:type="dcterms:W3CDTF">2021-11-26T08:39:26Z</dcterms:modified>
</cp:coreProperties>
</file>