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2C4CC4-AB95-4973-A39D-FB0E8A9234B2}" type="datetimeFigureOut">
              <a:rPr lang="en-US" smtClean="0"/>
              <a:t>12/1/2021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133734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2C4CC4-AB95-4973-A39D-FB0E8A9234B2}"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328042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C4CC4-AB95-4973-A39D-FB0E8A9234B2}"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795124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C4CC4-AB95-4973-A39D-FB0E8A9234B2}"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1979193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C4CC4-AB95-4973-A39D-FB0E8A9234B2}"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1049184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C4CC4-AB95-4973-A39D-FB0E8A9234B2}"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1139505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C4CC4-AB95-4973-A39D-FB0E8A9234B2}"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3870901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C4CC4-AB95-4973-A39D-FB0E8A9234B2}"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2362634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C4CC4-AB95-4973-A39D-FB0E8A9234B2}"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239735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C4CC4-AB95-4973-A39D-FB0E8A9234B2}"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53271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C4CC4-AB95-4973-A39D-FB0E8A9234B2}"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55014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2C4CC4-AB95-4973-A39D-FB0E8A9234B2}"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150584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2C4CC4-AB95-4973-A39D-FB0E8A9234B2}"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54873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2C4CC4-AB95-4973-A39D-FB0E8A9234B2}"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410684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C4CC4-AB95-4973-A39D-FB0E8A9234B2}"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428379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2C4CC4-AB95-4973-A39D-FB0E8A9234B2}"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338550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2C4CC4-AB95-4973-A39D-FB0E8A9234B2}"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DF566-AB12-4648-9191-443251849922}" type="slidenum">
              <a:rPr lang="en-US" smtClean="0"/>
              <a:t>‹#›</a:t>
            </a:fld>
            <a:endParaRPr lang="en-US"/>
          </a:p>
        </p:txBody>
      </p:sp>
    </p:spTree>
    <p:extLst>
      <p:ext uri="{BB962C8B-B14F-4D97-AF65-F5344CB8AC3E}">
        <p14:creationId xmlns:p14="http://schemas.microsoft.com/office/powerpoint/2010/main" val="342314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2C4CC4-AB95-4973-A39D-FB0E8A9234B2}" type="datetimeFigureOut">
              <a:rPr lang="en-US" smtClean="0"/>
              <a:t>12/1/2021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2DF566-AB12-4648-9191-443251849922}" type="slidenum">
              <a:rPr lang="en-US" smtClean="0"/>
              <a:t>‹#›</a:t>
            </a:fld>
            <a:endParaRPr lang="en-US"/>
          </a:p>
        </p:txBody>
      </p:sp>
    </p:spTree>
    <p:extLst>
      <p:ext uri="{BB962C8B-B14F-4D97-AF65-F5344CB8AC3E}">
        <p14:creationId xmlns:p14="http://schemas.microsoft.com/office/powerpoint/2010/main" val="3334417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8900-A6E3-4DEE-B826-63B512FAAC04}"/>
              </a:ext>
            </a:extLst>
          </p:cNvPr>
          <p:cNvSpPr>
            <a:spLocks noGrp="1"/>
          </p:cNvSpPr>
          <p:nvPr>
            <p:ph type="ctrTitle"/>
          </p:nvPr>
        </p:nvSpPr>
        <p:spPr/>
        <p:txBody>
          <a:bodyPr>
            <a:normAutofit fontScale="90000"/>
          </a:bodyPr>
          <a:lstStyle/>
          <a:p>
            <a:r>
              <a:rPr lang="en-US" b="0" i="0">
                <a:solidFill>
                  <a:srgbClr val="0070C0"/>
                </a:solidFill>
                <a:effectLst/>
                <a:latin typeface="Roboto" panose="02000000000000000000" pitchFamily="2" charset="0"/>
              </a:rPr>
              <a:t>Vertical Privilege Escalation</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7BFFB76E-5127-49A1-8AB0-94AF00CE0E56}"/>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251930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99D8-4321-47CC-B470-00F355A0B3EB}"/>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7E7428EA-DDEB-4D93-A9ED-8ECED164A3A4}"/>
              </a:ext>
            </a:extLst>
          </p:cNvPr>
          <p:cNvSpPr>
            <a:spLocks noGrp="1"/>
          </p:cNvSpPr>
          <p:nvPr>
            <p:ph idx="1"/>
          </p:nvPr>
        </p:nvSpPr>
        <p:spPr/>
        <p:txBody>
          <a:bodyPr/>
          <a:lstStyle/>
          <a:p>
            <a:r>
              <a:rPr lang="en-US" b="1" i="0">
                <a:solidFill>
                  <a:srgbClr val="E25041"/>
                </a:solidFill>
                <a:effectLst/>
                <a:latin typeface="Roboto" panose="02000000000000000000" pitchFamily="2" charset="0"/>
              </a:rPr>
              <a:t>Vertical Privilege Escalation</a:t>
            </a:r>
            <a:r>
              <a:rPr lang="en-US" b="0" i="0">
                <a:solidFill>
                  <a:srgbClr val="8A9CD1"/>
                </a:solidFill>
                <a:effectLst/>
                <a:latin typeface="Roboto" panose="02000000000000000000" pitchFamily="2" charset="0"/>
              </a:rPr>
              <a:t> </a:t>
            </a:r>
            <a:r>
              <a:rPr lang="en-US" b="0" i="0">
                <a:effectLst/>
                <a:latin typeface="Roboto" panose="02000000000000000000" pitchFamily="2" charset="0"/>
              </a:rPr>
              <a:t>là một tấn công </a:t>
            </a:r>
            <a:r>
              <a:rPr lang="vi-VN"/>
              <a:t>trong đó người dùng độc hại có quyền truy cập vào một tài khoản đặc quyền. Tuy nhiên, cuộc tấn công không giới hạn ở các chức năng Quản lý tài khoản và có khả năng xảy ra trong bất kỳ tính năng ứng dụng nào nơi các giá trị tham số không đáng tin cậy được chuyển đến ứng dụng mà không thực hiện kiểm tra xác thực và ủy quyền đầy đủ.</a:t>
            </a:r>
            <a:endParaRPr lang="en-US"/>
          </a:p>
        </p:txBody>
      </p:sp>
    </p:spTree>
    <p:extLst>
      <p:ext uri="{BB962C8B-B14F-4D97-AF65-F5344CB8AC3E}">
        <p14:creationId xmlns:p14="http://schemas.microsoft.com/office/powerpoint/2010/main" val="332670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BD12-57F9-424A-A9F4-71F8D9C06AAC}"/>
              </a:ext>
            </a:extLst>
          </p:cNvPr>
          <p:cNvSpPr>
            <a:spLocks noGrp="1"/>
          </p:cNvSpPr>
          <p:nvPr>
            <p:ph type="title"/>
          </p:nvPr>
        </p:nvSpPr>
        <p:spPr/>
        <p:txBody>
          <a:bodyPr/>
          <a:lstStyle/>
          <a:p>
            <a:r>
              <a:rPr lang="en-US"/>
              <a:t>Khai thác</a:t>
            </a:r>
          </a:p>
        </p:txBody>
      </p:sp>
      <p:sp>
        <p:nvSpPr>
          <p:cNvPr id="3" name="Content Placeholder 2">
            <a:extLst>
              <a:ext uri="{FF2B5EF4-FFF2-40B4-BE49-F238E27FC236}">
                <a16:creationId xmlns:a16="http://schemas.microsoft.com/office/drawing/2014/main" id="{3FB631A0-A80A-46F0-91E2-0BBE2788D3F3}"/>
              </a:ext>
            </a:extLst>
          </p:cNvPr>
          <p:cNvSpPr>
            <a:spLocks noGrp="1"/>
          </p:cNvSpPr>
          <p:nvPr>
            <p:ph idx="1"/>
          </p:nvPr>
        </p:nvSpPr>
        <p:spPr/>
        <p:txBody>
          <a:bodyPr/>
          <a:lstStyle/>
          <a:p>
            <a:r>
              <a:rPr lang="en-US"/>
              <a:t>Chức năng đổi mật khẩu của 1 user bao gồm một tham số chứa id để xác định user đổi mật khẩu.</a:t>
            </a:r>
          </a:p>
          <a:p>
            <a:r>
              <a:rPr lang="en-US"/>
              <a:t>Id này đc truyền trong request và dễ đoán dẫn đến attacker chỉ cần thay đổi id sẽ đổi đc mật khẩu của tài khoản khác.</a:t>
            </a:r>
          </a:p>
        </p:txBody>
      </p:sp>
    </p:spTree>
    <p:extLst>
      <p:ext uri="{BB962C8B-B14F-4D97-AF65-F5344CB8AC3E}">
        <p14:creationId xmlns:p14="http://schemas.microsoft.com/office/powerpoint/2010/main" val="212770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9ADF-F369-482F-9C30-2F3EE71C09FA}"/>
              </a:ext>
            </a:extLst>
          </p:cNvPr>
          <p:cNvSpPr>
            <a:spLocks noGrp="1"/>
          </p:cNvSpPr>
          <p:nvPr>
            <p:ph type="title"/>
          </p:nvPr>
        </p:nvSpPr>
        <p:spPr/>
        <p:txBody>
          <a:bodyPr/>
          <a:lstStyle/>
          <a:p>
            <a:r>
              <a:rPr lang="en-US"/>
              <a:t>Ngăn chặn</a:t>
            </a:r>
          </a:p>
        </p:txBody>
      </p:sp>
      <p:sp>
        <p:nvSpPr>
          <p:cNvPr id="3" name="Content Placeholder 2">
            <a:extLst>
              <a:ext uri="{FF2B5EF4-FFF2-40B4-BE49-F238E27FC236}">
                <a16:creationId xmlns:a16="http://schemas.microsoft.com/office/drawing/2014/main" id="{076777A4-3E99-4B6A-84A6-A1EE841EBE59}"/>
              </a:ext>
            </a:extLst>
          </p:cNvPr>
          <p:cNvSpPr>
            <a:spLocks noGrp="1"/>
          </p:cNvSpPr>
          <p:nvPr>
            <p:ph idx="1"/>
          </p:nvPr>
        </p:nvSpPr>
        <p:spPr/>
        <p:txBody>
          <a:bodyPr>
            <a:normAutofit fontScale="92500" lnSpcReduction="20000"/>
          </a:bodyPr>
          <a:lstStyle/>
          <a:p>
            <a:r>
              <a:rPr lang="vi-VN"/>
              <a:t>Để giảm thiểu hiệu quả các lỗ hổng Privilege Escalation, các nhà phát triển phải thực hiện kiểm tra kiểm soát truy cập để đảm bảo rằng người dùng có các đặc quyền cần thiết để truy cập vào tài nguyên hoặc chức năng được yêu cầu. </a:t>
            </a:r>
            <a:endParaRPr lang="en-US"/>
          </a:p>
          <a:p>
            <a:r>
              <a:rPr lang="vi-VN"/>
              <a:t>Một chính sách kiểm soát truy cập thích hợp là quan trọng trên toàn bộ sản phẩm. Nó phải xác định các quyền kiểm soát truy cập thích hợp cho tất cả người dùng và nhóm. Sau đó, những điều này cần được mô tả rõ ràng cho các kiến ​​trúc sư, nhà thiết kế, nhà phát triển và nhóm hỗ trợ để kiểm soát truy cập được thiết kế, triển khai và sử dụng nhất quán trên toàn bộ ứng dụng.</a:t>
            </a:r>
            <a:endParaRPr lang="en-US"/>
          </a:p>
        </p:txBody>
      </p:sp>
    </p:spTree>
    <p:extLst>
      <p:ext uri="{BB962C8B-B14F-4D97-AF65-F5344CB8AC3E}">
        <p14:creationId xmlns:p14="http://schemas.microsoft.com/office/powerpoint/2010/main" val="1784614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20</TotalTime>
  <Words>285</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Roboto</vt:lpstr>
      <vt:lpstr>Parallax</vt:lpstr>
      <vt:lpstr>Vertical Privilege Escalation </vt:lpstr>
      <vt:lpstr>Tổng quan</vt:lpstr>
      <vt:lpstr>Khai thác</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Vertical Privilege Escalation </dc:title>
  <dc:creator>Pham Duy Chien (FIS CSD HN)</dc:creator>
  <cp:lastModifiedBy>Pham Duy Chien (FIS CSD HN)</cp:lastModifiedBy>
  <cp:revision>1</cp:revision>
  <dcterms:created xsi:type="dcterms:W3CDTF">2021-12-01T15:01:51Z</dcterms:created>
  <dcterms:modified xsi:type="dcterms:W3CDTF">2021-12-01T15:22:14Z</dcterms:modified>
</cp:coreProperties>
</file>