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34AC6D-1A20-475B-89E3-40A98255B486}" type="datetimeFigureOut">
              <a:rPr lang="en-US" smtClean="0"/>
              <a:t>11/26/2021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53400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4AC6D-1A20-475B-89E3-40A98255B486}"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237639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4AC6D-1A20-475B-89E3-40A98255B486}"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3339027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4AC6D-1A20-475B-89E3-40A98255B486}"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958990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4AC6D-1A20-475B-89E3-40A98255B486}"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2126400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4AC6D-1A20-475B-89E3-40A98255B486}"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3605085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4AC6D-1A20-475B-89E3-40A98255B486}"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2395907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4AC6D-1A20-475B-89E3-40A98255B486}"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2906776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4AC6D-1A20-475B-89E3-40A98255B486}"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314527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4AC6D-1A20-475B-89E3-40A98255B486}"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135848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4AC6D-1A20-475B-89E3-40A98255B486}"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240806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34AC6D-1A20-475B-89E3-40A98255B486}"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1720052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34AC6D-1A20-475B-89E3-40A98255B486}"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178978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34AC6D-1A20-475B-89E3-40A98255B486}"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1807874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4AC6D-1A20-475B-89E3-40A98255B486}"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261249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4AC6D-1A20-475B-89E3-40A98255B486}"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390478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4AC6D-1A20-475B-89E3-40A98255B486}"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AAD9D-7AD4-4600-BE02-056C50C3B9C5}" type="slidenum">
              <a:rPr lang="en-US" smtClean="0"/>
              <a:t>‹#›</a:t>
            </a:fld>
            <a:endParaRPr lang="en-US"/>
          </a:p>
        </p:txBody>
      </p:sp>
    </p:spTree>
    <p:extLst>
      <p:ext uri="{BB962C8B-B14F-4D97-AF65-F5344CB8AC3E}">
        <p14:creationId xmlns:p14="http://schemas.microsoft.com/office/powerpoint/2010/main" val="56228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34AC6D-1A20-475B-89E3-40A98255B486}" type="datetimeFigureOut">
              <a:rPr lang="en-US" smtClean="0"/>
              <a:t>11/26/2021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CAAD9D-7AD4-4600-BE02-056C50C3B9C5}" type="slidenum">
              <a:rPr lang="en-US" smtClean="0"/>
              <a:t>‹#›</a:t>
            </a:fld>
            <a:endParaRPr lang="en-US"/>
          </a:p>
        </p:txBody>
      </p:sp>
    </p:spTree>
    <p:extLst>
      <p:ext uri="{BB962C8B-B14F-4D97-AF65-F5344CB8AC3E}">
        <p14:creationId xmlns:p14="http://schemas.microsoft.com/office/powerpoint/2010/main" val="1135718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E9B0-FC63-4B18-96DB-4614CBA69436}"/>
              </a:ext>
            </a:extLst>
          </p:cNvPr>
          <p:cNvSpPr>
            <a:spLocks noGrp="1"/>
          </p:cNvSpPr>
          <p:nvPr>
            <p:ph type="ctrTitle"/>
          </p:nvPr>
        </p:nvSpPr>
        <p:spPr/>
        <p:txBody>
          <a:bodyPr/>
          <a:lstStyle/>
          <a:p>
            <a:r>
              <a:rPr lang="en-US" b="0" i="0">
                <a:solidFill>
                  <a:srgbClr val="0070C0"/>
                </a:solidFill>
                <a:effectLst/>
                <a:latin typeface="Roboto" panose="02000000000000000000" pitchFamily="2" charset="0"/>
              </a:rPr>
              <a:t>XML Injection</a:t>
            </a:r>
            <a:br>
              <a:rPr lang="en-US" b="0" i="0">
                <a:solidFill>
                  <a:srgbClr val="C0CBEB"/>
                </a:solidFill>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61788D80-663C-420F-A020-815BB8F8E6D3}"/>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183041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8259-11CE-432F-B4BB-562E9C861B36}"/>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CFB11140-BDBF-40FC-BD9E-89C9288D4301}"/>
              </a:ext>
            </a:extLst>
          </p:cNvPr>
          <p:cNvSpPr>
            <a:spLocks noGrp="1"/>
          </p:cNvSpPr>
          <p:nvPr>
            <p:ph idx="1"/>
          </p:nvPr>
        </p:nvSpPr>
        <p:spPr/>
        <p:txBody>
          <a:bodyPr>
            <a:normAutofit/>
          </a:bodyPr>
          <a:lstStyle/>
          <a:p>
            <a:r>
              <a:rPr lang="vi-VN"/>
              <a:t>Để cho phép chia sẻ dữ liệu từ các thiết bị theo dõi hoạt động thể dục, PeakFitness gần đây đã khởi chạy tính năng Tải lên và Đồng bộ hóa </a:t>
            </a:r>
            <a:r>
              <a:rPr lang="en-US"/>
              <a:t>h</a:t>
            </a:r>
            <a:r>
              <a:rPr lang="vi-VN"/>
              <a:t>oạt động </a:t>
            </a:r>
            <a:r>
              <a:rPr lang="en-US">
                <a:latin typeface="Roboto" panose="02000000000000000000" pitchFamily="2" charset="0"/>
                <a:ea typeface="Roboto" panose="02000000000000000000" pitchFamily="2" charset="0"/>
              </a:rPr>
              <a:t>giúp</a:t>
            </a:r>
            <a:r>
              <a:rPr lang="en-US"/>
              <a:t> </a:t>
            </a:r>
            <a:r>
              <a:rPr lang="vi-VN"/>
              <a:t>người dùng tải lên  dữ liệu hoạt động thể dục của họ bằng cách sử dụng định dạng tệp trao đổi GPS (GPX). </a:t>
            </a:r>
            <a:endParaRPr lang="en-US"/>
          </a:p>
          <a:p>
            <a:r>
              <a:rPr lang="vi-VN"/>
              <a:t>Định dạng tệp GPX là định dạng tiêu chuẩn công nghiệp để mô tả dữ liệu tọa độ GPS, cho phép người dùng dễ dàng tải lên dữ liệu từ các thiết bị như GPS, máy ảnh kỹ thuật số và thiết bị theo dõi thể dục. </a:t>
            </a:r>
            <a:endParaRPr lang="en-US"/>
          </a:p>
        </p:txBody>
      </p:sp>
    </p:spTree>
    <p:extLst>
      <p:ext uri="{BB962C8B-B14F-4D97-AF65-F5344CB8AC3E}">
        <p14:creationId xmlns:p14="http://schemas.microsoft.com/office/powerpoint/2010/main" val="226003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7ABB-788E-4312-96EF-00CB46A26BCA}"/>
              </a:ext>
            </a:extLst>
          </p:cNvPr>
          <p:cNvSpPr>
            <a:spLocks noGrp="1"/>
          </p:cNvSpPr>
          <p:nvPr>
            <p:ph type="title"/>
          </p:nvPr>
        </p:nvSpPr>
        <p:spPr>
          <a:xfrm>
            <a:off x="1484310" y="190499"/>
            <a:ext cx="10018713" cy="1752599"/>
          </a:xfrm>
        </p:spPr>
        <p:txBody>
          <a:bodyPr/>
          <a:lstStyle/>
          <a:p>
            <a:r>
              <a:rPr lang="en-US"/>
              <a:t>Khai thác</a:t>
            </a:r>
          </a:p>
        </p:txBody>
      </p:sp>
      <p:sp>
        <p:nvSpPr>
          <p:cNvPr id="3" name="Content Placeholder 2">
            <a:extLst>
              <a:ext uri="{FF2B5EF4-FFF2-40B4-BE49-F238E27FC236}">
                <a16:creationId xmlns:a16="http://schemas.microsoft.com/office/drawing/2014/main" id="{2B46018D-A14E-4E87-9A1A-842B29BEEFCF}"/>
              </a:ext>
            </a:extLst>
          </p:cNvPr>
          <p:cNvSpPr>
            <a:spLocks noGrp="1"/>
          </p:cNvSpPr>
          <p:nvPr>
            <p:ph idx="1"/>
          </p:nvPr>
        </p:nvSpPr>
        <p:spPr>
          <a:xfrm>
            <a:off x="1484310" y="2029217"/>
            <a:ext cx="10018713" cy="3761984"/>
          </a:xfrm>
        </p:spPr>
        <p:txBody>
          <a:bodyPr>
            <a:normAutofit fontScale="92500" lnSpcReduction="20000"/>
          </a:bodyPr>
          <a:lstStyle/>
          <a:p>
            <a:r>
              <a:rPr lang="vi-VN"/>
              <a:t> XXE injection là một cuộc tấn công XML nổi tiếng khai thác việc phân tích cú pháp của các thực thể XML không đáng tin cậy bởi một trình phân tích cú pháp XML được cấu hình yếu, cho phép kẻ tấn công xem các tệp tùy ý trên hệ thống tệp của máy chủ ứng dụng. </a:t>
            </a:r>
            <a:endParaRPr lang="en-US"/>
          </a:p>
          <a:p>
            <a:r>
              <a:rPr lang="en-US"/>
              <a:t>Payload : </a:t>
            </a:r>
          </a:p>
          <a:p>
            <a:pPr marL="0" indent="0">
              <a:buNone/>
            </a:pPr>
            <a:r>
              <a:rPr lang="en-US"/>
              <a:t>&lt;!DOCTYPE loadthis [&lt;!ELEMENT loadthis ANY &gt;</a:t>
            </a:r>
          </a:p>
          <a:p>
            <a:pPr marL="0" indent="0">
              <a:buNone/>
            </a:pPr>
            <a:r>
              <a:rPr lang="en-US"/>
              <a:t>&lt;!ENTITY somefile SYSTEM "file:///etc/passwd" &gt;]&gt;</a:t>
            </a:r>
          </a:p>
          <a:p>
            <a:pPr marL="0" indent="0">
              <a:buNone/>
            </a:pPr>
            <a:r>
              <a:rPr lang="en-US"/>
              <a:t>…</a:t>
            </a:r>
          </a:p>
          <a:p>
            <a:pPr marL="0" indent="0">
              <a:buNone/>
            </a:pPr>
            <a:r>
              <a:rPr lang="en-US"/>
              <a:t>&lt;loadthis&gt;&amp;somefile;&lt;/loadthis&gt;</a:t>
            </a:r>
          </a:p>
          <a:p>
            <a:pPr marL="0" indent="0">
              <a:buNone/>
            </a:pPr>
            <a:r>
              <a:rPr lang="en-US"/>
              <a:t>&gt;&gt;Payload làm nhiệm vụ đọc file cấu hình /etc/passwd và in ra màn hình.</a:t>
            </a:r>
          </a:p>
          <a:p>
            <a:pPr marL="0" indent="0">
              <a:buNone/>
            </a:pPr>
            <a:endParaRPr lang="en-US"/>
          </a:p>
          <a:p>
            <a:pPr marL="0" indent="0">
              <a:buNone/>
            </a:pPr>
            <a:endParaRPr lang="en-US"/>
          </a:p>
        </p:txBody>
      </p:sp>
    </p:spTree>
    <p:extLst>
      <p:ext uri="{BB962C8B-B14F-4D97-AF65-F5344CB8AC3E}">
        <p14:creationId xmlns:p14="http://schemas.microsoft.com/office/powerpoint/2010/main" val="611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5724-A97F-4858-B70D-5A5BD04E71C9}"/>
              </a:ext>
            </a:extLst>
          </p:cNvPr>
          <p:cNvSpPr>
            <a:spLocks noGrp="1"/>
          </p:cNvSpPr>
          <p:nvPr>
            <p:ph type="title"/>
          </p:nvPr>
        </p:nvSpPr>
        <p:spPr/>
        <p:txBody>
          <a:bodyPr/>
          <a:lstStyle/>
          <a:p>
            <a:r>
              <a:rPr lang="en-US"/>
              <a:t>Ngăn chặn</a:t>
            </a:r>
          </a:p>
        </p:txBody>
      </p:sp>
      <p:sp>
        <p:nvSpPr>
          <p:cNvPr id="3" name="Content Placeholder 2">
            <a:extLst>
              <a:ext uri="{FF2B5EF4-FFF2-40B4-BE49-F238E27FC236}">
                <a16:creationId xmlns:a16="http://schemas.microsoft.com/office/drawing/2014/main" id="{32A81906-2355-4ABE-A340-D349BFC9CD02}"/>
              </a:ext>
            </a:extLst>
          </p:cNvPr>
          <p:cNvSpPr>
            <a:spLocks noGrp="1"/>
          </p:cNvSpPr>
          <p:nvPr>
            <p:ph idx="1"/>
          </p:nvPr>
        </p:nvSpPr>
        <p:spPr/>
        <p:txBody>
          <a:bodyPr>
            <a:normAutofit lnSpcReduction="10000"/>
          </a:bodyPr>
          <a:lstStyle/>
          <a:p>
            <a:r>
              <a:rPr lang="vi-VN"/>
              <a:t>Để giảm thiểu hiệu quả các cuộc tấn công  XXE</a:t>
            </a:r>
            <a:r>
              <a:rPr lang="en-US"/>
              <a:t> injection </a:t>
            </a:r>
            <a:r>
              <a:rPr lang="vi-VN"/>
              <a:t>, các nhà phát triển phải định cấu hình trình phân tích cú pháp XML ứng dụng của họ để vô hiệu hóa việc phân tích cú pháp của các </a:t>
            </a:r>
            <a:r>
              <a:rPr lang="en-US" b="1" i="0">
                <a:solidFill>
                  <a:srgbClr val="F37934"/>
                </a:solidFill>
                <a:effectLst/>
                <a:latin typeface="Roboto" panose="02000000000000000000" pitchFamily="2" charset="0"/>
              </a:rPr>
              <a:t>XML</a:t>
            </a:r>
            <a:r>
              <a:rPr lang="en-US" b="0" i="0">
                <a:solidFill>
                  <a:srgbClr val="8A9CD1"/>
                </a:solidFill>
                <a:effectLst/>
                <a:latin typeface="Roboto" panose="02000000000000000000" pitchFamily="2" charset="0"/>
              </a:rPr>
              <a:t> </a:t>
            </a:r>
            <a:r>
              <a:rPr lang="en-US" b="1" i="0">
                <a:solidFill>
                  <a:srgbClr val="F37934"/>
                </a:solidFill>
                <a:effectLst/>
                <a:latin typeface="Roboto" panose="02000000000000000000" pitchFamily="2" charset="0"/>
              </a:rPr>
              <a:t>eXternal Entities</a:t>
            </a:r>
            <a:r>
              <a:rPr lang="vi-VN"/>
              <a:t> (XXE) và </a:t>
            </a:r>
            <a:r>
              <a:rPr lang="en-US" b="1" i="0">
                <a:solidFill>
                  <a:srgbClr val="F37934"/>
                </a:solidFill>
                <a:effectLst/>
                <a:latin typeface="Roboto" panose="02000000000000000000" pitchFamily="2" charset="0"/>
              </a:rPr>
              <a:t>Document Type Definitions </a:t>
            </a:r>
            <a:r>
              <a:rPr lang="vi-VN"/>
              <a:t>(DTD) khi phân tích cú pháp tài liệu XML.</a:t>
            </a:r>
            <a:endParaRPr lang="en-US"/>
          </a:p>
          <a:p>
            <a:r>
              <a:rPr lang="vi-VN"/>
              <a:t> Nếu không thể tắt hoàn toàn các DTD</a:t>
            </a:r>
            <a:r>
              <a:rPr lang="en-US"/>
              <a:t>s</a:t>
            </a:r>
            <a:r>
              <a:rPr lang="vi-VN"/>
              <a:t>, các nhà phát triển phải </a:t>
            </a:r>
            <a:r>
              <a:rPr lang="en-US" b="0" i="0">
                <a:solidFill>
                  <a:srgbClr val="0070C0"/>
                </a:solidFill>
                <a:effectLst/>
                <a:latin typeface="Roboto" panose="02000000000000000000" pitchFamily="2" charset="0"/>
              </a:rPr>
              <a:t>disable the parsing of external general entities and external parameter entities </a:t>
            </a:r>
            <a:r>
              <a:rPr lang="vi-VN"/>
              <a:t>khi phân tích cú pháp các tệp XML không đáng tin cậy. </a:t>
            </a:r>
            <a:endParaRPr lang="en-US"/>
          </a:p>
        </p:txBody>
      </p:sp>
    </p:spTree>
    <p:extLst>
      <p:ext uri="{BB962C8B-B14F-4D97-AF65-F5344CB8AC3E}">
        <p14:creationId xmlns:p14="http://schemas.microsoft.com/office/powerpoint/2010/main" val="3882555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29</TotalTime>
  <Words>334</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Corbel</vt:lpstr>
      <vt:lpstr>Roboto</vt:lpstr>
      <vt:lpstr>Parallax</vt:lpstr>
      <vt:lpstr>XML Injection </vt:lpstr>
      <vt:lpstr>Tổng quan</vt:lpstr>
      <vt:lpstr>Khai thác</vt:lpstr>
      <vt:lpstr>Ngăn chặn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Injection </dc:title>
  <dc:creator>Pham Duy Chien (FIS CSD HN)</dc:creator>
  <cp:lastModifiedBy>Pham Duy Chien (FIS CSD HN)</cp:lastModifiedBy>
  <cp:revision>1</cp:revision>
  <dcterms:created xsi:type="dcterms:W3CDTF">2021-11-26T03:20:17Z</dcterms:created>
  <dcterms:modified xsi:type="dcterms:W3CDTF">2021-11-26T03:49:39Z</dcterms:modified>
</cp:coreProperties>
</file>