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B0809C-43F4-4DBB-9A16-C7964E6408AE}">
          <p14:sldIdLst>
            <p14:sldId id="256"/>
            <p14:sldId id="257"/>
            <p14:sldId id="258"/>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F01719-DDF3-4561-84F0-BA39871B85E6}" type="datetimeFigureOut">
              <a:rPr lang="en-US" smtClean="0"/>
              <a:t>11/24/2021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270561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F01719-DDF3-4561-84F0-BA39871B85E6}"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163797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F01719-DDF3-4561-84F0-BA39871B85E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3134085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F01719-DDF3-4561-84F0-BA39871B85E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2226340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F01719-DDF3-4561-84F0-BA39871B85E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722846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F01719-DDF3-4561-84F0-BA39871B85E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1939891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F01719-DDF3-4561-84F0-BA39871B85E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3118660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01719-DDF3-4561-84F0-BA39871B85E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3731910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01719-DDF3-4561-84F0-BA39871B85E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84773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01719-DDF3-4561-84F0-BA39871B85E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425345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F01719-DDF3-4561-84F0-BA39871B85E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779898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F01719-DDF3-4561-84F0-BA39871B85E6}"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2235029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F01719-DDF3-4561-84F0-BA39871B85E6}"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329305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F01719-DDF3-4561-84F0-BA39871B85E6}"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2059887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01719-DDF3-4561-84F0-BA39871B85E6}"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340736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F01719-DDF3-4561-84F0-BA39871B85E6}"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576119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F01719-DDF3-4561-84F0-BA39871B85E6}"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292E1-2DB0-42B7-B596-6ADF173E6D7D}" type="slidenum">
              <a:rPr lang="en-US" smtClean="0"/>
              <a:t>‹#›</a:t>
            </a:fld>
            <a:endParaRPr lang="en-US"/>
          </a:p>
        </p:txBody>
      </p:sp>
    </p:spTree>
    <p:extLst>
      <p:ext uri="{BB962C8B-B14F-4D97-AF65-F5344CB8AC3E}">
        <p14:creationId xmlns:p14="http://schemas.microsoft.com/office/powerpoint/2010/main" val="3978011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F01719-DDF3-4561-84F0-BA39871B85E6}" type="datetimeFigureOut">
              <a:rPr lang="en-US" smtClean="0"/>
              <a:t>11/24/2021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C292E1-2DB0-42B7-B596-6ADF173E6D7D}" type="slidenum">
              <a:rPr lang="en-US" smtClean="0"/>
              <a:t>‹#›</a:t>
            </a:fld>
            <a:endParaRPr lang="en-US"/>
          </a:p>
        </p:txBody>
      </p:sp>
    </p:spTree>
    <p:extLst>
      <p:ext uri="{BB962C8B-B14F-4D97-AF65-F5344CB8AC3E}">
        <p14:creationId xmlns:p14="http://schemas.microsoft.com/office/powerpoint/2010/main" val="2579676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465F-5393-4E17-8764-D7EBB2046AA5}"/>
              </a:ext>
            </a:extLst>
          </p:cNvPr>
          <p:cNvSpPr>
            <a:spLocks noGrp="1"/>
          </p:cNvSpPr>
          <p:nvPr>
            <p:ph type="ctrTitle"/>
          </p:nvPr>
        </p:nvSpPr>
        <p:spPr/>
        <p:txBody>
          <a:bodyPr>
            <a:normAutofit fontScale="90000"/>
          </a:bodyPr>
          <a:lstStyle/>
          <a:p>
            <a:r>
              <a:rPr lang="en-US" b="0" i="0">
                <a:effectLst/>
                <a:latin typeface="Roboto" panose="02000000000000000000" pitchFamily="2" charset="0"/>
              </a:rPr>
              <a:t>Security Logging and Monitoring Failures</a:t>
            </a:r>
            <a:br>
              <a:rPr lang="en-US" b="0" i="0">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21665F19-54BF-47D9-AE82-AB8D81BB018C}"/>
              </a:ext>
            </a:extLst>
          </p:cNvPr>
          <p:cNvSpPr>
            <a:spLocks noGrp="1"/>
          </p:cNvSpPr>
          <p:nvPr>
            <p:ph type="subTitle" idx="1"/>
          </p:nvPr>
        </p:nvSpPr>
        <p:spPr/>
        <p:txBody>
          <a:bodyPr/>
          <a:lstStyle/>
          <a:p>
            <a:r>
              <a:rPr lang="en-US"/>
              <a:t>-TOP 10 OWASP 2021-</a:t>
            </a:r>
          </a:p>
          <a:p>
            <a:r>
              <a:rPr lang="en-US"/>
              <a:t>-ChienPD4-</a:t>
            </a:r>
          </a:p>
        </p:txBody>
      </p:sp>
    </p:spTree>
    <p:extLst>
      <p:ext uri="{BB962C8B-B14F-4D97-AF65-F5344CB8AC3E}">
        <p14:creationId xmlns:p14="http://schemas.microsoft.com/office/powerpoint/2010/main" val="248415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A8B3A-716E-4DA2-8EBB-82BDC96D6F35}"/>
              </a:ext>
            </a:extLst>
          </p:cNvPr>
          <p:cNvSpPr>
            <a:spLocks noGrp="1"/>
          </p:cNvSpPr>
          <p:nvPr>
            <p:ph idx="1"/>
          </p:nvPr>
        </p:nvSpPr>
        <p:spPr>
          <a:xfrm>
            <a:off x="1484310" y="964505"/>
            <a:ext cx="10018713" cy="4826696"/>
          </a:xfrm>
        </p:spPr>
        <p:txBody>
          <a:bodyPr>
            <a:normAutofit/>
          </a:bodyPr>
          <a:lstStyle/>
          <a:p>
            <a:pPr marL="0" indent="0">
              <a:buNone/>
            </a:pPr>
            <a:r>
              <a:rPr lang="en-US" sz="2000" b="1">
                <a:latin typeface="Times New Roman" panose="02020603050405020304" pitchFamily="18" charset="0"/>
                <a:cs typeface="Times New Roman" panose="02020603050405020304" pitchFamily="18" charset="0"/>
              </a:rPr>
              <a:t>I. Khái niệm.</a:t>
            </a:r>
          </a:p>
          <a:p>
            <a:pPr marL="0" indent="0">
              <a:buNone/>
            </a:pPr>
            <a:r>
              <a:rPr lang="en-US" sz="2000">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Ghi nhật ký và giám sát đi đôi với nhau. Sẽ rất ít khi có đầy đủ nhật ký nếu chúng không được giám sát đầy đủ.</a:t>
            </a:r>
            <a:endParaRPr lang="en-US" sz="2000" b="0" i="0">
              <a:effectLst/>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Một trong những vấn đề chính là có quá nhiều nhật ký - hầu như tất cả các hệ thống hiện đại đều tạo nhật ký của riêng chúng. Quản lý nhật ký do đó trở thành một vấn đề lớn. </a:t>
            </a:r>
            <a:r>
              <a:rPr lang="en-US" sz="2000">
                <a:latin typeface="Times New Roman" panose="02020603050405020304" pitchFamily="18" charset="0"/>
                <a:cs typeface="Times New Roman" panose="02020603050405020304" pitchFamily="18" charset="0"/>
              </a:rPr>
              <a:t>Điều này xảy ra khi một lượng lớn dữ liệu nhật kí được tập trung lại và như vậy sẽ rất khó để có thể theo dõi một cách đầy đủ và tuyệt đối. </a:t>
            </a:r>
            <a:endParaRPr lang="en-US" sz="2000" b="0" i="0">
              <a:effectLst/>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 Như vậy đối với các cuộc tấn công tinh vi có kĩ thuật cao tạo ra các phản hồi không rõ ràng và có khả năng sẽ bị bỏ qua do lượng lớn dữ liệu trong nhật kí như một rào cản để phát hiện các cảnh báo.</a:t>
            </a:r>
            <a:br>
              <a:rPr lang="vi-VN"/>
            </a:br>
            <a:endParaRPr lang="en-US"/>
          </a:p>
        </p:txBody>
      </p:sp>
    </p:spTree>
    <p:extLst>
      <p:ext uri="{BB962C8B-B14F-4D97-AF65-F5344CB8AC3E}">
        <p14:creationId xmlns:p14="http://schemas.microsoft.com/office/powerpoint/2010/main" val="199722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FC0CF-143C-48FA-AE4C-DE2A1F1C5B37}"/>
              </a:ext>
            </a:extLst>
          </p:cNvPr>
          <p:cNvSpPr>
            <a:spLocks noGrp="1"/>
          </p:cNvSpPr>
          <p:nvPr>
            <p:ph idx="1"/>
          </p:nvPr>
        </p:nvSpPr>
        <p:spPr>
          <a:xfrm>
            <a:off x="1484310" y="751563"/>
            <a:ext cx="10018713" cy="5039638"/>
          </a:xfrm>
        </p:spPr>
        <p:txBody>
          <a:bodyPr>
            <a:normAutofit/>
          </a:bodyPr>
          <a:lstStyle/>
          <a:p>
            <a:pPr marL="0" indent="0">
              <a:buNone/>
            </a:pPr>
            <a:r>
              <a:rPr lang="en-US" sz="2000" b="1">
                <a:latin typeface="Times New Roman" panose="02020603050405020304" pitchFamily="18" charset="0"/>
                <a:cs typeface="Times New Roman" panose="02020603050405020304" pitchFamily="18" charset="0"/>
              </a:rPr>
              <a:t>II. Lỗ hổng .</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Các sự kiện có thể kiểm tra, chẳng hạn như đăng nhập</a:t>
            </a:r>
            <a:r>
              <a:rPr lang="en-US" sz="2000" b="0" i="0">
                <a:effectLst/>
                <a:latin typeface="Times New Roman" panose="02020603050405020304" pitchFamily="18" charset="0"/>
                <a:cs typeface="Times New Roman" panose="02020603050405020304" pitchFamily="18" charset="0"/>
              </a:rPr>
              <a:t> hay </a:t>
            </a:r>
            <a:r>
              <a:rPr lang="vi-VN" sz="2000" b="0" i="0">
                <a:effectLst/>
                <a:latin typeface="Times New Roman" panose="02020603050405020304" pitchFamily="18" charset="0"/>
                <a:cs typeface="Times New Roman" panose="02020603050405020304" pitchFamily="18" charset="0"/>
              </a:rPr>
              <a:t>đăng nhập không thành công và giao dịch giá trị cao, không được ghi lại.</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Các cảnh báo và lỗi tạo ra thông báo nhật ký không đầy đủ hoặc không rõ ràng.</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Nhật ký của các ứng dụng và API không được giám sát hoạt động đáng ngờ.</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Nhật ký chỉ được lưu trữ cục bộ.</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Các ngưỡng cảnh báo thích hợp và quy trình báo cáo phản hồi không được áp dụng hoặc không hiệu quả.</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Kiểm tra thâm nhập và quét bằng các công cụ kiểm tra bảo mật ứng dụng động (DAST) (chẳng hạn như OWASP ZAP) không kích hoạt cảnh báo.</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Ứng dụng không thể phát hiện, báo cáo hoặc cảnh báo về các cuộc tấn công đang hoạt động trong thời gian thực hoặc gần thời gian thực.</a:t>
            </a:r>
          </a:p>
          <a:p>
            <a:pPr marL="0" indent="0">
              <a:buNone/>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42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2807AB-3CEB-48FE-B564-2758F0787D47}"/>
              </a:ext>
            </a:extLst>
          </p:cNvPr>
          <p:cNvSpPr>
            <a:spLocks noGrp="1"/>
          </p:cNvSpPr>
          <p:nvPr>
            <p:ph idx="1"/>
          </p:nvPr>
        </p:nvSpPr>
        <p:spPr>
          <a:xfrm>
            <a:off x="1484310" y="588723"/>
            <a:ext cx="10018713" cy="5202477"/>
          </a:xfrm>
        </p:spPr>
        <p:txBody>
          <a:bodyPr>
            <a:normAutofit/>
          </a:bodyPr>
          <a:lstStyle/>
          <a:p>
            <a:pPr marL="0" indent="0">
              <a:buNone/>
            </a:pPr>
            <a:r>
              <a:rPr lang="en-US" sz="2000" b="1">
                <a:latin typeface="Times New Roman" panose="02020603050405020304" pitchFamily="18" charset="0"/>
                <a:cs typeface="Times New Roman" panose="02020603050405020304" pitchFamily="18" charset="0"/>
              </a:rPr>
              <a:t>III. Kịch bản tấn công.</a:t>
            </a:r>
          </a:p>
          <a:p>
            <a:pPr marL="0" indent="0" algn="l">
              <a:buNone/>
            </a:pPr>
            <a:r>
              <a:rPr lang="en-US" sz="2000" b="1" i="0">
                <a:effectLst/>
                <a:latin typeface="Times New Roman" panose="02020603050405020304" pitchFamily="18" charset="0"/>
                <a:cs typeface="Times New Roman" panose="02020603050405020304" pitchFamily="18" charset="0"/>
              </a:rPr>
              <a:t>	</a:t>
            </a:r>
            <a:r>
              <a:rPr lang="vi-VN" sz="2000" b="1" i="0">
                <a:effectLst/>
                <a:latin typeface="Times New Roman" panose="02020603050405020304" pitchFamily="18" charset="0"/>
                <a:cs typeface="Times New Roman" panose="02020603050405020304" pitchFamily="18" charset="0"/>
              </a:rPr>
              <a:t>Tình huống 1:</a:t>
            </a:r>
            <a:r>
              <a:rPr lang="vi-VN" sz="2000" b="0" i="0">
                <a:effectLst/>
                <a:latin typeface="Times New Roman" panose="02020603050405020304" pitchFamily="18" charset="0"/>
                <a:cs typeface="Times New Roman" panose="02020603050405020304" pitchFamily="18" charset="0"/>
              </a:rPr>
              <a:t> Người điều hành trang web của nhà cung cấp chương trình sức khỏe dành cho trẻ em không thể phát hiện ra vi phạm do thiếu giám sát và ghi nhật ký. Một bên </a:t>
            </a:r>
            <a:r>
              <a:rPr lang="en-US" sz="2000" b="0" i="0">
                <a:effectLst/>
                <a:latin typeface="Times New Roman" panose="02020603050405020304" pitchFamily="18" charset="0"/>
                <a:cs typeface="Times New Roman" panose="02020603050405020304" pitchFamily="18" charset="0"/>
              </a:rPr>
              <a:t>thứ ba </a:t>
            </a:r>
            <a:r>
              <a:rPr lang="vi-VN" sz="2000" b="0" i="0">
                <a:effectLst/>
                <a:latin typeface="Times New Roman" panose="02020603050405020304" pitchFamily="18" charset="0"/>
                <a:cs typeface="Times New Roman" panose="02020603050405020304" pitchFamily="18" charset="0"/>
              </a:rPr>
              <a:t>đã thông báo cho nhà cung cấp chương trình sức khỏe rằng kẻ tấn công đã truy cập và sửa đổi hàng nghìn hồ sơ sức khỏe nhạy cảm của hơn 3,5 triệu trẻ em. Một đánh giá sau sự cố cho thấy rằng các nhà phát triển trang web đã không giải quyết các lỗ hổng nghiêm trọng. Vì không có ghi nhật ký hoặc giám sát hệ thống, vi phạm dữ liệu có thể đã xảy ra từ năm 2013, khoảng thời gian hơn bảy năm.</a:t>
            </a:r>
          </a:p>
          <a:p>
            <a:pPr marL="0" indent="0" algn="l">
              <a:buNone/>
            </a:pPr>
            <a:r>
              <a:rPr lang="en-US" sz="2000" b="1" i="0">
                <a:effectLst/>
                <a:latin typeface="Times New Roman" panose="02020603050405020304" pitchFamily="18" charset="0"/>
                <a:cs typeface="Times New Roman" panose="02020603050405020304" pitchFamily="18" charset="0"/>
              </a:rPr>
              <a:t>	</a:t>
            </a:r>
            <a:r>
              <a:rPr lang="vi-VN" sz="2000" b="1" i="0">
                <a:effectLst/>
                <a:latin typeface="Times New Roman" panose="02020603050405020304" pitchFamily="18" charset="0"/>
                <a:cs typeface="Times New Roman" panose="02020603050405020304" pitchFamily="18" charset="0"/>
              </a:rPr>
              <a:t>Tình huống số 2:</a:t>
            </a:r>
            <a:r>
              <a:rPr lang="vi-VN" sz="2000" b="0" i="0">
                <a:effectLst/>
                <a:latin typeface="Times New Roman" panose="02020603050405020304" pitchFamily="18" charset="0"/>
                <a:cs typeface="Times New Roman" panose="02020603050405020304" pitchFamily="18" charset="0"/>
              </a:rPr>
              <a:t> Một hãng hàng không lớn của Ấn Độ đã bị vi phạm dữ liệu liên quan đến dữ liệu cá nhân của hàng triệu hành khách trong hơn mười năm, bao gồm cả dữ liệu hộ chiếu và thẻ tín dụng. Vi phạm dữ liệu xảy ra tại một nhà cung cấp dịch vụ lưu trữ đám mây bên thứ ba, người này đã thông báo cho hãng hàng không về vi phạm sau một thời gian.</a:t>
            </a:r>
          </a:p>
          <a:p>
            <a:pPr marL="0" indent="0">
              <a:buNone/>
            </a:pPr>
            <a:endParaRPr lang="en-US"/>
          </a:p>
        </p:txBody>
      </p:sp>
    </p:spTree>
    <p:extLst>
      <p:ext uri="{BB962C8B-B14F-4D97-AF65-F5344CB8AC3E}">
        <p14:creationId xmlns:p14="http://schemas.microsoft.com/office/powerpoint/2010/main" val="6836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45B7E-8E75-433B-AF8C-AEEBAFA0B44B}"/>
              </a:ext>
            </a:extLst>
          </p:cNvPr>
          <p:cNvSpPr>
            <a:spLocks noGrp="1"/>
          </p:cNvSpPr>
          <p:nvPr>
            <p:ph idx="1"/>
          </p:nvPr>
        </p:nvSpPr>
        <p:spPr>
          <a:xfrm>
            <a:off x="1484310" y="901875"/>
            <a:ext cx="10018713" cy="4889326"/>
          </a:xfrm>
        </p:spPr>
        <p:txBody>
          <a:bodyPr>
            <a:normAutofit fontScale="92500" lnSpcReduction="10000"/>
          </a:bodyPr>
          <a:lstStyle/>
          <a:p>
            <a:pPr marL="0" indent="0">
              <a:buNone/>
            </a:pPr>
            <a:r>
              <a:rPr lang="en-US" sz="2200" b="1">
                <a:latin typeface="Times New Roman" panose="02020603050405020304" pitchFamily="18" charset="0"/>
                <a:cs typeface="Times New Roman" panose="02020603050405020304" pitchFamily="18" charset="0"/>
              </a:rPr>
              <a:t>IV. Ngăn chặn.</a:t>
            </a:r>
          </a:p>
          <a:p>
            <a:pPr marL="0" indent="0" algn="l">
              <a:buNone/>
            </a:pPr>
            <a:r>
              <a:rPr lang="en-US" sz="2200" b="0" i="0">
                <a:effectLst/>
                <a:latin typeface="Times New Roman" panose="02020603050405020304" pitchFamily="18" charset="0"/>
                <a:cs typeface="Times New Roman" panose="02020603050405020304" pitchFamily="18" charset="0"/>
              </a:rPr>
              <a:t>	- </a:t>
            </a:r>
            <a:r>
              <a:rPr lang="vi-VN" sz="2200" b="0" i="0">
                <a:effectLst/>
                <a:latin typeface="Times New Roman" panose="02020603050405020304" pitchFamily="18" charset="0"/>
                <a:cs typeface="Times New Roman" panose="02020603050405020304" pitchFamily="18" charset="0"/>
              </a:rPr>
              <a:t>Đảm bảo tất cả các lỗi đăng nhập, kiểm soát truy cập và xác thực đầu vào phía máy chủ có thể được ghi lại </a:t>
            </a:r>
            <a:r>
              <a:rPr lang="en-US" sz="2200" b="0" i="0">
                <a:effectLst/>
                <a:latin typeface="Times New Roman" panose="02020603050405020304" pitchFamily="18" charset="0"/>
                <a:cs typeface="Times New Roman" panose="02020603050405020304" pitchFamily="18" charset="0"/>
              </a:rPr>
              <a:t>,</a:t>
            </a:r>
            <a:r>
              <a:rPr lang="vi-VN" sz="2200" b="0" i="0">
                <a:effectLst/>
                <a:latin typeface="Times New Roman" panose="02020603050405020304" pitchFamily="18" charset="0"/>
                <a:cs typeface="Times New Roman" panose="02020603050405020304" pitchFamily="18" charset="0"/>
              </a:rPr>
              <a:t>đủ để xác định các tài khoản đáng ngờ hoặc độc hại và được</a:t>
            </a:r>
            <a:r>
              <a:rPr lang="en-US" sz="2200">
                <a:latin typeface="Times New Roman" panose="02020603050405020304" pitchFamily="18" charset="0"/>
                <a:cs typeface="Times New Roman" panose="02020603050405020304" pitchFamily="18" charset="0"/>
              </a:rPr>
              <a:t> lưu trữ đầy đủ cho quá trình phân tích </a:t>
            </a:r>
            <a:r>
              <a:rPr lang="vi-VN" sz="2200" b="0" i="0">
                <a:effectLst/>
                <a:latin typeface="Times New Roman" panose="02020603050405020304" pitchFamily="18" charset="0"/>
                <a:cs typeface="Times New Roman" panose="02020603050405020304" pitchFamily="18" charset="0"/>
              </a:rPr>
              <a:t>.</a:t>
            </a:r>
          </a:p>
          <a:p>
            <a:pPr marL="0" indent="0" algn="l">
              <a:buNone/>
            </a:pPr>
            <a:r>
              <a:rPr lang="en-US" sz="2200" b="0" i="0">
                <a:effectLst/>
                <a:latin typeface="Times New Roman" panose="02020603050405020304" pitchFamily="18" charset="0"/>
                <a:cs typeface="Times New Roman" panose="02020603050405020304" pitchFamily="18" charset="0"/>
              </a:rPr>
              <a:t>	- </a:t>
            </a:r>
            <a:r>
              <a:rPr lang="vi-VN" sz="2200" b="0" i="0">
                <a:effectLst/>
                <a:latin typeface="Times New Roman" panose="02020603050405020304" pitchFamily="18" charset="0"/>
                <a:cs typeface="Times New Roman" panose="02020603050405020304" pitchFamily="18" charset="0"/>
              </a:rPr>
              <a:t>Đảm bảo rằng nhật ký được tạo ở định dạng mà các giải pháp quản lý nhật ký có thể dễ dàng sử dụng.</a:t>
            </a:r>
          </a:p>
          <a:p>
            <a:pPr marL="0" indent="0" algn="l">
              <a:buNone/>
            </a:pPr>
            <a:r>
              <a:rPr lang="en-US" sz="2200" b="0" i="0">
                <a:effectLst/>
                <a:latin typeface="Times New Roman" panose="02020603050405020304" pitchFamily="18" charset="0"/>
                <a:cs typeface="Times New Roman" panose="02020603050405020304" pitchFamily="18" charset="0"/>
              </a:rPr>
              <a:t>	- </a:t>
            </a:r>
            <a:r>
              <a:rPr lang="vi-VN" sz="2200" b="0" i="0">
                <a:effectLst/>
                <a:latin typeface="Times New Roman" panose="02020603050405020304" pitchFamily="18" charset="0"/>
                <a:cs typeface="Times New Roman" panose="02020603050405020304" pitchFamily="18" charset="0"/>
              </a:rPr>
              <a:t>Đảm bảo dữ liệu nhật ký được mã hóa chính xác để ngăn chặn việc tiêm hoặc tấn công vào hệ thống ghi nhật ký hoặc giám sát.</a:t>
            </a:r>
          </a:p>
          <a:p>
            <a:pPr marL="0" indent="0" algn="l">
              <a:buNone/>
            </a:pPr>
            <a:r>
              <a:rPr lang="en-US" sz="2200" b="0" i="0">
                <a:effectLst/>
                <a:latin typeface="Times New Roman" panose="02020603050405020304" pitchFamily="18" charset="0"/>
                <a:cs typeface="Times New Roman" panose="02020603050405020304" pitchFamily="18" charset="0"/>
              </a:rPr>
              <a:t>	- </a:t>
            </a:r>
            <a:r>
              <a:rPr lang="vi-VN" sz="2200" b="0" i="0">
                <a:effectLst/>
                <a:latin typeface="Times New Roman" panose="02020603050405020304" pitchFamily="18" charset="0"/>
                <a:cs typeface="Times New Roman" panose="02020603050405020304" pitchFamily="18" charset="0"/>
              </a:rPr>
              <a:t>Đảm bảo các giao dịch giá trị cao có lộ trình kiểm tra với các biện pháp kiểm soát tính toàn vẹn để ngăn chặn việc giả mạo hoặc xóa.</a:t>
            </a:r>
          </a:p>
          <a:p>
            <a:pPr marL="0" indent="0" algn="l">
              <a:buNone/>
            </a:pPr>
            <a:r>
              <a:rPr lang="en-US" sz="2200" b="0" i="0">
                <a:effectLst/>
                <a:latin typeface="Times New Roman" panose="02020603050405020304" pitchFamily="18" charset="0"/>
                <a:cs typeface="Times New Roman" panose="02020603050405020304" pitchFamily="18" charset="0"/>
              </a:rPr>
              <a:t>	- </a:t>
            </a:r>
            <a:r>
              <a:rPr lang="vi-VN" sz="2200" b="0" i="0">
                <a:effectLst/>
                <a:latin typeface="Times New Roman" panose="02020603050405020304" pitchFamily="18" charset="0"/>
                <a:cs typeface="Times New Roman" panose="02020603050405020304" pitchFamily="18" charset="0"/>
              </a:rPr>
              <a:t>Các nhóm DevSecOps nên thiết lập giám sát và cảnh báo hiệu quả để các hoạt động đáng ngờ được phát hiện và phản hồi nhanh chóng.</a:t>
            </a:r>
          </a:p>
          <a:p>
            <a:pPr marL="0" indent="0" algn="l">
              <a:buNone/>
            </a:pPr>
            <a:r>
              <a:rPr lang="en-US" sz="2200" b="0" i="0">
                <a:effectLst/>
                <a:latin typeface="Times New Roman" panose="02020603050405020304" pitchFamily="18" charset="0"/>
                <a:cs typeface="Times New Roman" panose="02020603050405020304" pitchFamily="18" charset="0"/>
              </a:rPr>
              <a:t>	- </a:t>
            </a:r>
            <a:r>
              <a:rPr lang="vi-VN" sz="2200" b="0" i="0">
                <a:effectLst/>
                <a:latin typeface="Times New Roman" panose="02020603050405020304" pitchFamily="18" charset="0"/>
                <a:cs typeface="Times New Roman" panose="02020603050405020304" pitchFamily="18" charset="0"/>
              </a:rPr>
              <a:t>Thiết lập hoặc thông qua kế hoạch ứng phó và phục hồi sự cố, chẳng hạn như Viện Tiêu chuẩn và Công nghệ Quốc gia (NIST) 800-61r2 hoặc mới hơn.</a:t>
            </a:r>
          </a:p>
          <a:p>
            <a:pPr marL="0" indent="0">
              <a:buNone/>
            </a:pPr>
            <a:endParaRPr lang="en-US"/>
          </a:p>
        </p:txBody>
      </p:sp>
    </p:spTree>
    <p:extLst>
      <p:ext uri="{BB962C8B-B14F-4D97-AF65-F5344CB8AC3E}">
        <p14:creationId xmlns:p14="http://schemas.microsoft.com/office/powerpoint/2010/main" val="3977964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32</TotalTime>
  <Words>805</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Corbel</vt:lpstr>
      <vt:lpstr>Roboto</vt:lpstr>
      <vt:lpstr>Times New Roman</vt:lpstr>
      <vt:lpstr>Parallax</vt:lpstr>
      <vt:lpstr>Security Logging and Monitoring Failures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Logging and Monitoring Failures </dc:title>
  <dc:creator>Pham Duy Chien (FIS CSD HN)</dc:creator>
  <cp:lastModifiedBy>Pham Duy Chien (FIS CSD HN)</cp:lastModifiedBy>
  <cp:revision>1</cp:revision>
  <dcterms:created xsi:type="dcterms:W3CDTF">2021-11-24T14:07:30Z</dcterms:created>
  <dcterms:modified xsi:type="dcterms:W3CDTF">2021-11-24T14:40:06Z</dcterms:modified>
</cp:coreProperties>
</file>