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D5B144-CAEE-4F23-AAAE-08AF61C189B6}" type="datetimeFigureOut">
              <a:rPr lang="en-US" smtClean="0"/>
              <a:t>11/24/2021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314618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D5B144-CAEE-4F23-AAAE-08AF61C189B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237607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D5B144-CAEE-4F23-AAAE-08AF61C189B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3741007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D5B144-CAEE-4F23-AAAE-08AF61C189B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2555634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D5B144-CAEE-4F23-AAAE-08AF61C189B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124688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D5B144-CAEE-4F23-AAAE-08AF61C189B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847612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D5B144-CAEE-4F23-AAAE-08AF61C189B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4262406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D5B144-CAEE-4F23-AAAE-08AF61C189B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1462771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D5B144-CAEE-4F23-AAAE-08AF61C189B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186647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D5B144-CAEE-4F23-AAAE-08AF61C189B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195662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D5B144-CAEE-4F23-AAAE-08AF61C189B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20325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5B144-CAEE-4F23-AAAE-08AF61C189B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337057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5B144-CAEE-4F23-AAAE-08AF61C189B6}"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120061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5B144-CAEE-4F23-AAAE-08AF61C189B6}"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108750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5B144-CAEE-4F23-AAAE-08AF61C189B6}"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346749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D5B144-CAEE-4F23-AAAE-08AF61C189B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111185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D5B144-CAEE-4F23-AAAE-08AF61C189B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123D-3433-4505-A460-0C61D2A56BB9}" type="slidenum">
              <a:rPr lang="en-US" smtClean="0"/>
              <a:t>‹#›</a:t>
            </a:fld>
            <a:endParaRPr lang="en-US"/>
          </a:p>
        </p:txBody>
      </p:sp>
    </p:spTree>
    <p:extLst>
      <p:ext uri="{BB962C8B-B14F-4D97-AF65-F5344CB8AC3E}">
        <p14:creationId xmlns:p14="http://schemas.microsoft.com/office/powerpoint/2010/main" val="187844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D5B144-CAEE-4F23-AAAE-08AF61C189B6}" type="datetimeFigureOut">
              <a:rPr lang="en-US" smtClean="0"/>
              <a:t>11/24/2021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17123D-3433-4505-A460-0C61D2A56BB9}" type="slidenum">
              <a:rPr lang="en-US" smtClean="0"/>
              <a:t>‹#›</a:t>
            </a:fld>
            <a:endParaRPr lang="en-US"/>
          </a:p>
        </p:txBody>
      </p:sp>
    </p:spTree>
    <p:extLst>
      <p:ext uri="{BB962C8B-B14F-4D97-AF65-F5344CB8AC3E}">
        <p14:creationId xmlns:p14="http://schemas.microsoft.com/office/powerpoint/2010/main" val="2548830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CDE1-2D7C-446F-BE91-0F4AFD829F6E}"/>
              </a:ext>
            </a:extLst>
          </p:cNvPr>
          <p:cNvSpPr>
            <a:spLocks noGrp="1"/>
          </p:cNvSpPr>
          <p:nvPr>
            <p:ph type="ctrTitle"/>
          </p:nvPr>
        </p:nvSpPr>
        <p:spPr/>
        <p:txBody>
          <a:bodyPr>
            <a:normAutofit fontScale="90000"/>
          </a:bodyPr>
          <a:lstStyle/>
          <a:p>
            <a:r>
              <a:rPr lang="en-US" b="0" i="0">
                <a:effectLst/>
                <a:latin typeface="Roboto" panose="02000000000000000000" pitchFamily="2" charset="0"/>
              </a:rPr>
              <a:t>Security Misconfiguration</a:t>
            </a:r>
            <a:br>
              <a:rPr lang="en-US" b="0" i="0">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F6A63F7B-7A41-4E34-8F73-52D03345C451}"/>
              </a:ext>
            </a:extLst>
          </p:cNvPr>
          <p:cNvSpPr>
            <a:spLocks noGrp="1"/>
          </p:cNvSpPr>
          <p:nvPr>
            <p:ph type="subTitle" idx="1"/>
          </p:nvPr>
        </p:nvSpPr>
        <p:spPr/>
        <p:txBody>
          <a:bodyPr/>
          <a:lstStyle/>
          <a:p>
            <a:r>
              <a:rPr lang="en-US"/>
              <a:t>-TOP 10 OWASP 2021-</a:t>
            </a:r>
          </a:p>
          <a:p>
            <a:r>
              <a:rPr lang="en-US"/>
              <a:t>-ChienPD4-</a:t>
            </a:r>
          </a:p>
        </p:txBody>
      </p:sp>
    </p:spTree>
    <p:extLst>
      <p:ext uri="{BB962C8B-B14F-4D97-AF65-F5344CB8AC3E}">
        <p14:creationId xmlns:p14="http://schemas.microsoft.com/office/powerpoint/2010/main" val="216035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36F43-FA8E-4709-B312-5D62D202A502}"/>
              </a:ext>
            </a:extLst>
          </p:cNvPr>
          <p:cNvSpPr>
            <a:spLocks noGrp="1"/>
          </p:cNvSpPr>
          <p:nvPr>
            <p:ph idx="1"/>
          </p:nvPr>
        </p:nvSpPr>
        <p:spPr>
          <a:xfrm>
            <a:off x="1559466" y="1866899"/>
            <a:ext cx="10018713" cy="3124201"/>
          </a:xfrm>
        </p:spPr>
        <p:txBody>
          <a:bodyPr/>
          <a:lstStyle/>
          <a:p>
            <a:pPr marL="0" indent="0">
              <a:buNone/>
            </a:pPr>
            <a:r>
              <a:rPr lang="en-US" b="1"/>
              <a:t>I</a:t>
            </a:r>
            <a:r>
              <a:rPr lang="en-US" sz="2000" b="1">
                <a:latin typeface="Times New Roman" panose="02020603050405020304" pitchFamily="18" charset="0"/>
                <a:cs typeface="Times New Roman" panose="02020603050405020304" pitchFamily="18" charset="0"/>
              </a:rPr>
              <a:t>. Khái niệm .</a:t>
            </a:r>
          </a:p>
          <a:p>
            <a:pPr marL="0" indent="0">
              <a:buNone/>
            </a:pPr>
            <a:r>
              <a:rPr lang="en-US" sz="2000">
                <a:solidFill>
                  <a:srgbClr val="202124"/>
                </a:solidFill>
                <a:latin typeface="Times New Roman" panose="02020603050405020304" pitchFamily="18" charset="0"/>
                <a:cs typeface="Times New Roman" panose="02020603050405020304" pitchFamily="18" charset="0"/>
              </a:rPr>
              <a:t>	- </a:t>
            </a:r>
            <a:r>
              <a:rPr lang="vi-VN" sz="2000" b="0" i="0">
                <a:solidFill>
                  <a:srgbClr val="202124"/>
                </a:solidFill>
                <a:effectLst/>
                <a:latin typeface="Times New Roman" panose="02020603050405020304" pitchFamily="18" charset="0"/>
                <a:cs typeface="Times New Roman" panose="02020603050405020304" pitchFamily="18" charset="0"/>
              </a:rPr>
              <a:t>Cấu hình sai bảo mật là các biện pháp kiểm soát bảo mật được định cấu hình không chính xác hoặc không an toàn, khiến hệ thống và dữ liệu của bạn gặp rủi ro. </a:t>
            </a:r>
            <a:endParaRPr lang="en-US" sz="2000" b="0" i="0">
              <a:solidFill>
                <a:srgbClr val="202124"/>
              </a:solidFill>
              <a:effectLst/>
              <a:latin typeface="Times New Roman" panose="02020603050405020304" pitchFamily="18" charset="0"/>
              <a:cs typeface="Times New Roman" panose="02020603050405020304" pitchFamily="18" charset="0"/>
            </a:endParaRPr>
          </a:p>
          <a:p>
            <a:pPr marL="0" indent="0">
              <a:buNone/>
            </a:pPr>
            <a:r>
              <a:rPr lang="en-US" sz="2000">
                <a:solidFill>
                  <a:srgbClr val="202124"/>
                </a:solidFill>
                <a:latin typeface="Times New Roman" panose="02020603050405020304" pitchFamily="18" charset="0"/>
                <a:cs typeface="Times New Roman" panose="02020603050405020304" pitchFamily="18" charset="0"/>
              </a:rPr>
              <a:t>	- </a:t>
            </a:r>
            <a:r>
              <a:rPr lang="vi-VN" sz="2000" b="0" i="0">
                <a:solidFill>
                  <a:srgbClr val="202124"/>
                </a:solidFill>
                <a:effectLst/>
                <a:latin typeface="Times New Roman" panose="02020603050405020304" pitchFamily="18" charset="0"/>
                <a:cs typeface="Times New Roman" panose="02020603050405020304" pitchFamily="18" charset="0"/>
              </a:rPr>
              <a:t>Về cơ bản, mọi thay đổi cấu hình được ghi chép kém, cài đặt mặc định hoặc sự cố kỹ thuật trên bất kỳ thành phần nào trong điểm cuối của bạn đều có thể dẫn đến cấu hình sai</a:t>
            </a:r>
            <a:r>
              <a:rPr lang="en-US" sz="2000" b="0" i="0">
                <a:solidFill>
                  <a:srgbClr val="202124"/>
                </a:solidFill>
                <a:effectLst/>
                <a:latin typeface="Times New Roman" panose="02020603050405020304" pitchFamily="18" charset="0"/>
                <a:cs typeface="Times New Roman" panose="02020603050405020304" pitchFamily="18" charset="0"/>
              </a:rPr>
              <a:t>.</a:t>
            </a:r>
          </a:p>
          <a:p>
            <a:pPr marL="0" indent="0">
              <a:buNone/>
            </a:pPr>
            <a:r>
              <a:rPr lang="en-US" sz="2000">
                <a:solidFill>
                  <a:srgbClr val="202124"/>
                </a:solidFill>
                <a:latin typeface="Times New Roman" panose="02020603050405020304" pitchFamily="18" charset="0"/>
                <a:cs typeface="Times New Roman" panose="02020603050405020304" pitchFamily="18" charset="0"/>
              </a:rPr>
              <a:t>	- Trong phiên bản owasp 2021 , XXE đã được hợp nhất với lỗ hổng này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89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19FF9-B3C2-4C1C-99D3-5D0AFA1DAA1A}"/>
              </a:ext>
            </a:extLst>
          </p:cNvPr>
          <p:cNvSpPr>
            <a:spLocks noGrp="1"/>
          </p:cNvSpPr>
          <p:nvPr>
            <p:ph idx="1"/>
          </p:nvPr>
        </p:nvSpPr>
        <p:spPr>
          <a:xfrm>
            <a:off x="1484310" y="851771"/>
            <a:ext cx="10018713" cy="4939430"/>
          </a:xfrm>
        </p:spPr>
        <p:txBody>
          <a:bodyPr>
            <a:normAutofit fontScale="85000" lnSpcReduction="20000"/>
          </a:bodyPr>
          <a:lstStyle/>
          <a:p>
            <a:pPr marL="0" indent="0">
              <a:buNone/>
            </a:pPr>
            <a:r>
              <a:rPr lang="en-US" b="1">
                <a:latin typeface="Times New Roman" panose="02020603050405020304" pitchFamily="18" charset="0"/>
                <a:cs typeface="Times New Roman" panose="02020603050405020304" pitchFamily="18" charset="0"/>
              </a:rPr>
              <a:t>II. Lỗ hổng .</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Thiếu việc tăng cường bảo mật thích hợp trên bất kỳ phần nào của ngăn xếp ứng dụng hoặc các quyền được cấu hình không đúng trên các dịch vụ đám mây.</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Các tính năng không cần thiết được bật hoặc cài đặt (ví dụ: </a:t>
            </a:r>
            <a:r>
              <a:rPr lang="en-US" b="0" i="0">
                <a:effectLst/>
                <a:latin typeface="Times New Roman" panose="02020603050405020304" pitchFamily="18" charset="0"/>
                <a:cs typeface="Times New Roman" panose="02020603050405020304" pitchFamily="18" charset="0"/>
              </a:rPr>
              <a:t>debug ,</a:t>
            </a:r>
            <a:r>
              <a:rPr lang="en-US">
                <a:latin typeface="Times New Roman" panose="02020603050405020304" pitchFamily="18" charset="0"/>
                <a:cs typeface="Times New Roman" panose="02020603050405020304" pitchFamily="18" charset="0"/>
              </a:rPr>
              <a:t>port </a:t>
            </a:r>
            <a:r>
              <a:rPr lang="vi-VN" b="0" i="0">
                <a:effectLst/>
                <a:latin typeface="Times New Roman" panose="02020603050405020304" pitchFamily="18" charset="0"/>
                <a:cs typeface="Times New Roman" panose="02020603050405020304" pitchFamily="18" charset="0"/>
              </a:rPr>
              <a:t>, </a:t>
            </a:r>
            <a:r>
              <a:rPr lang="en-US" b="0" i="0">
                <a:effectLst/>
                <a:latin typeface="Times New Roman" panose="02020603050405020304" pitchFamily="18" charset="0"/>
                <a:cs typeface="Times New Roman" panose="02020603050405020304" pitchFamily="18" charset="0"/>
              </a:rPr>
              <a:t>service </a:t>
            </a:r>
            <a:r>
              <a:rPr lang="vi-VN" b="0" i="0">
                <a:effectLst/>
                <a:latin typeface="Times New Roman" panose="02020603050405020304" pitchFamily="18" charset="0"/>
                <a:cs typeface="Times New Roman" panose="02020603050405020304" pitchFamily="18" charset="0"/>
              </a:rPr>
              <a:t>, </a:t>
            </a:r>
            <a:r>
              <a:rPr lang="en-US" b="0" i="0">
                <a:effectLst/>
                <a:latin typeface="Times New Roman" panose="02020603050405020304" pitchFamily="18" charset="0"/>
                <a:cs typeface="Times New Roman" panose="02020603050405020304" pitchFamily="18" charset="0"/>
              </a:rPr>
              <a:t>page</a:t>
            </a:r>
            <a:r>
              <a:rPr lang="vi-VN" b="0" i="0">
                <a:effectLst/>
                <a:latin typeface="Times New Roman" panose="02020603050405020304" pitchFamily="18" charset="0"/>
                <a:cs typeface="Times New Roman" panose="02020603050405020304" pitchFamily="18" charset="0"/>
              </a:rPr>
              <a:t>, </a:t>
            </a:r>
            <a:r>
              <a:rPr lang="en-US" b="0" i="0">
                <a:effectLst/>
                <a:latin typeface="Times New Roman" panose="02020603050405020304" pitchFamily="18" charset="0"/>
                <a:cs typeface="Times New Roman" panose="02020603050405020304" pitchFamily="18" charset="0"/>
              </a:rPr>
              <a:t>account</a:t>
            </a:r>
            <a:r>
              <a:rPr lang="vi-VN" b="0" i="0">
                <a:effectLst/>
                <a:latin typeface="Times New Roman" panose="02020603050405020304" pitchFamily="18" charset="0"/>
                <a:cs typeface="Times New Roman" panose="02020603050405020304" pitchFamily="18" charset="0"/>
              </a:rPr>
              <a:t> hoặc đặc quyền không cần thiết).</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Các tài khoản mặc định và mật khẩu của chúng vẫn được kích hoạt và không thay đổi.</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Xử lý lỗi làm lộ dấu vết ngăn xếp hoặc các thông báo lỗi quá nhiều thông tin khác cho người dùng.</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Đối với các hệ thống được nâng cấp, các tính năng bảo mật mới nhất bị tắt hoặc không được định cấu hình an toàn.</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Cài đặt bảo mật trong máy chủ ứng dụng, khung ứng dụng (ví dụ: Struts, Spring, ASP.NET), thư viện, cơ sở dữ liệu, v.v., không được đặt thành giá trị an toàn.</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Máy chủ không gửi tiêu đề </a:t>
            </a:r>
            <a:r>
              <a:rPr lang="en-US" b="0" i="0">
                <a:effectLst/>
                <a:latin typeface="Times New Roman" panose="02020603050405020304" pitchFamily="18" charset="0"/>
                <a:cs typeface="Times New Roman" panose="02020603050405020304" pitchFamily="18" charset="0"/>
              </a:rPr>
              <a:t>,</a:t>
            </a:r>
            <a:r>
              <a:rPr lang="vi-VN" b="0" i="0">
                <a:effectLst/>
                <a:latin typeface="Times New Roman" panose="02020603050405020304" pitchFamily="18" charset="0"/>
                <a:cs typeface="Times New Roman" panose="02020603050405020304" pitchFamily="18" charset="0"/>
              </a:rPr>
              <a:t> chỉ thị bảo mật hoặc chúng không được đặt thành các giá trị an toàn.</a:t>
            </a:r>
          </a:p>
          <a:p>
            <a:pPr marL="0" indent="0">
              <a:buNone/>
            </a:pPr>
            <a:r>
              <a:rPr lang="en-US">
                <a:latin typeface="Times New Roman" panose="02020603050405020304" pitchFamily="18" charset="0"/>
                <a:cs typeface="Times New Roman" panose="02020603050405020304" pitchFamily="18" charset="0"/>
              </a:rPr>
              <a:t>	- </a:t>
            </a:r>
            <a:r>
              <a:rPr lang="en-US" b="0" i="0">
                <a:effectLst/>
                <a:latin typeface="Times New Roman" panose="02020603050405020304" pitchFamily="18" charset="0"/>
                <a:cs typeface="Times New Roman" panose="02020603050405020304" pitchFamily="18" charset="0"/>
              </a:rPr>
              <a:t>Phần mềm đã lỗi thời hoặc dễ bị tấn công</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85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CFA3FF-B7F8-4FDB-B78F-5B230B076878}"/>
              </a:ext>
            </a:extLst>
          </p:cNvPr>
          <p:cNvSpPr>
            <a:spLocks noGrp="1"/>
          </p:cNvSpPr>
          <p:nvPr>
            <p:ph idx="1"/>
          </p:nvPr>
        </p:nvSpPr>
        <p:spPr>
          <a:xfrm>
            <a:off x="1546940" y="1723372"/>
            <a:ext cx="10018713" cy="3411255"/>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III. Các kịch bản tấn công.</a:t>
            </a:r>
          </a:p>
          <a:p>
            <a:pPr marL="0" indent="0" algn="l">
              <a:buNone/>
            </a:pPr>
            <a:r>
              <a:rPr lang="en-US" sz="2000" b="1" i="0">
                <a:effectLst/>
                <a:latin typeface="Times New Roman" panose="02020603050405020304" pitchFamily="18" charset="0"/>
                <a:cs typeface="Times New Roman" panose="02020603050405020304" pitchFamily="18" charset="0"/>
              </a:rPr>
              <a:t>	- </a:t>
            </a:r>
            <a:r>
              <a:rPr lang="vi-VN" sz="2000" b="1" i="0">
                <a:effectLst/>
                <a:latin typeface="Times New Roman" panose="02020603050405020304" pitchFamily="18" charset="0"/>
                <a:cs typeface="Times New Roman" panose="02020603050405020304" pitchFamily="18" charset="0"/>
              </a:rPr>
              <a:t>Tình huống # </a:t>
            </a:r>
            <a:r>
              <a:rPr lang="en-US" sz="2000" b="1" i="0">
                <a:effectLst/>
                <a:latin typeface="Times New Roman" panose="02020603050405020304" pitchFamily="18" charset="0"/>
                <a:cs typeface="Times New Roman" panose="02020603050405020304" pitchFamily="18" charset="0"/>
              </a:rPr>
              <a:t>1</a:t>
            </a:r>
            <a:r>
              <a:rPr lang="vi-VN" sz="2000" b="1" i="0">
                <a:effectLst/>
                <a:latin typeface="Times New Roman" panose="02020603050405020304" pitchFamily="18" charset="0"/>
                <a:cs typeface="Times New Roman" panose="02020603050405020304" pitchFamily="18" charset="0"/>
              </a:rPr>
              <a:t>:</a:t>
            </a:r>
            <a:r>
              <a:rPr lang="vi-VN" sz="2000" b="0" i="0">
                <a:effectLst/>
                <a:latin typeface="Times New Roman" panose="02020603050405020304" pitchFamily="18" charset="0"/>
                <a:cs typeface="Times New Roman" panose="02020603050405020304" pitchFamily="18" charset="0"/>
              </a:rPr>
              <a:t> Danh sách thư mục không bị tắt trên máy chủ. Kẻ tấn công phát hiện ra chúng có thể liệt kê các thư mục một cách đơn giản. Kẻ tấn công tìm và tải xuống các lớp Java đã biên dịch, chúng sẽ dịch ngược và thiết kế ngược để xem mã. Sau đó, kẻ tấn công tìm thấy một lỗ hổng kiểm soát truy cập nghiêm trọng trong ứng dụng.</a:t>
            </a:r>
          </a:p>
          <a:p>
            <a:pPr marL="0" indent="0" algn="l">
              <a:buNone/>
            </a:pPr>
            <a:r>
              <a:rPr lang="en-US" sz="2000" b="1" i="0">
                <a:effectLst/>
                <a:latin typeface="Times New Roman" panose="02020603050405020304" pitchFamily="18" charset="0"/>
                <a:cs typeface="Times New Roman" panose="02020603050405020304" pitchFamily="18" charset="0"/>
              </a:rPr>
              <a:t>	- </a:t>
            </a:r>
            <a:r>
              <a:rPr lang="vi-VN" sz="2000" b="1" i="0">
                <a:effectLst/>
                <a:latin typeface="Times New Roman" panose="02020603050405020304" pitchFamily="18" charset="0"/>
                <a:cs typeface="Times New Roman" panose="02020603050405020304" pitchFamily="18" charset="0"/>
              </a:rPr>
              <a:t>Tình huống # </a:t>
            </a:r>
            <a:r>
              <a:rPr lang="en-US" sz="2000" b="1">
                <a:latin typeface="Times New Roman" panose="02020603050405020304" pitchFamily="18" charset="0"/>
                <a:cs typeface="Times New Roman" panose="02020603050405020304" pitchFamily="18" charset="0"/>
              </a:rPr>
              <a:t>2</a:t>
            </a:r>
            <a:r>
              <a:rPr lang="vi-VN" sz="2000" b="1" i="0">
                <a:effectLst/>
                <a:latin typeface="Times New Roman" panose="02020603050405020304" pitchFamily="18" charset="0"/>
                <a:cs typeface="Times New Roman" panose="02020603050405020304" pitchFamily="18" charset="0"/>
              </a:rPr>
              <a:t>:</a:t>
            </a:r>
            <a:r>
              <a:rPr lang="vi-VN" sz="2000" b="0" i="0">
                <a:effectLst/>
                <a:latin typeface="Times New Roman" panose="02020603050405020304" pitchFamily="18" charset="0"/>
                <a:cs typeface="Times New Roman" panose="02020603050405020304" pitchFamily="18" charset="0"/>
              </a:rPr>
              <a:t> Cấu hình của máy chủ ứng dụng cho phép trả lại thông báo lỗi chi tiết, ví dụ: dấu vết ngăn xếp cho người dùng. Điều này có khả năng làm lộ thông tin nhạy cảm hoặc các lỗ hổng cơ bản chẳng hạn như các phiên bản thành phần được biết là dễ bị tấn công.</a:t>
            </a:r>
          </a:p>
          <a:p>
            <a:pPr marL="0" indent="0">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97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06B526-ABB3-466A-9AD0-F05036FBAD26}"/>
              </a:ext>
            </a:extLst>
          </p:cNvPr>
          <p:cNvSpPr>
            <a:spLocks noGrp="1"/>
          </p:cNvSpPr>
          <p:nvPr>
            <p:ph idx="1"/>
          </p:nvPr>
        </p:nvSpPr>
        <p:spPr>
          <a:xfrm>
            <a:off x="1546940" y="1014608"/>
            <a:ext cx="10018713" cy="5478049"/>
          </a:xfrm>
        </p:spPr>
        <p:txBody>
          <a:bodyPr>
            <a:normAutofit fontScale="92500"/>
          </a:bodyPr>
          <a:lstStyle/>
          <a:p>
            <a:pPr marL="0" indent="0">
              <a:buNone/>
            </a:pPr>
            <a:r>
              <a:rPr lang="en-US" sz="2200" b="1">
                <a:latin typeface="Times New Roman" panose="02020603050405020304" pitchFamily="18" charset="0"/>
                <a:cs typeface="Times New Roman" panose="02020603050405020304" pitchFamily="18" charset="0"/>
              </a:rPr>
              <a:t>IV. Ngăn chặn .</a:t>
            </a:r>
          </a:p>
          <a:p>
            <a:pPr marL="0" indent="0" algn="l">
              <a:buNone/>
            </a:pPr>
            <a:r>
              <a:rPr lang="en-US" sz="2200" b="0" i="0">
                <a:effectLst/>
                <a:latin typeface="Times New Roman" panose="02020603050405020304" pitchFamily="18" charset="0"/>
                <a:cs typeface="Times New Roman" panose="02020603050405020304" pitchFamily="18" charset="0"/>
              </a:rPr>
              <a:t>	- </a:t>
            </a:r>
            <a:r>
              <a:rPr lang="vi-VN" sz="2200" b="0" i="0">
                <a:effectLst/>
                <a:latin typeface="Times New Roman" panose="02020603050405020304" pitchFamily="18" charset="0"/>
                <a:cs typeface="Times New Roman" panose="02020603050405020304" pitchFamily="18" charset="0"/>
              </a:rPr>
              <a:t>Tất cả các môi trường phát triển, QA và sản xuất đều phải được định cấu hình giống nhau, với các thông tin xác thực khác nhau được sử dụng trong mỗi môi trường. Quá trình này nên được tự động hóa để giảm thiểu nỗ lực cần thiết để thiết lập một môi trường an toàn mới.</a:t>
            </a:r>
          </a:p>
          <a:p>
            <a:pPr marL="0" indent="0" algn="l">
              <a:buNone/>
            </a:pPr>
            <a:r>
              <a:rPr lang="en-US" sz="2200" b="0" i="0">
                <a:effectLst/>
                <a:latin typeface="Times New Roman" panose="02020603050405020304" pitchFamily="18" charset="0"/>
                <a:cs typeface="Times New Roman" panose="02020603050405020304" pitchFamily="18" charset="0"/>
              </a:rPr>
              <a:t>	- </a:t>
            </a:r>
            <a:r>
              <a:rPr lang="vi-VN" sz="2200" b="0" i="0">
                <a:effectLst/>
                <a:latin typeface="Times New Roman" panose="02020603050405020304" pitchFamily="18" charset="0"/>
                <a:cs typeface="Times New Roman" panose="02020603050405020304" pitchFamily="18" charset="0"/>
              </a:rPr>
              <a:t>Một nền tảng tối thiểu không có bất kỳ tính năng, thành phần, tài liệu và mẫu không cần thiết nào. Loại bỏ hoặc không cài đặt các tính năng và khuôn khổ không sử dụng.</a:t>
            </a:r>
          </a:p>
          <a:p>
            <a:pPr marL="0" indent="0" algn="l">
              <a:buNone/>
            </a:pPr>
            <a:r>
              <a:rPr lang="en-US" sz="2200" b="0" i="0">
                <a:effectLst/>
                <a:latin typeface="Times New Roman" panose="02020603050405020304" pitchFamily="18" charset="0"/>
                <a:cs typeface="Times New Roman" panose="02020603050405020304" pitchFamily="18" charset="0"/>
              </a:rPr>
              <a:t>	- </a:t>
            </a:r>
            <a:r>
              <a:rPr lang="vi-VN" sz="2200" b="0" i="0">
                <a:effectLst/>
                <a:latin typeface="Times New Roman" panose="02020603050405020304" pitchFamily="18" charset="0"/>
                <a:cs typeface="Times New Roman" panose="02020603050405020304" pitchFamily="18" charset="0"/>
              </a:rPr>
              <a:t>Nhiệm vụ xem xét và cập nhật các cấu hình phù hợp với tất cả các ghi chú bảo mật, bản cập nhật và bản vá như một phần của quy trình quản lý bản vá </a:t>
            </a:r>
            <a:endParaRPr lang="en-US" sz="2200" b="0" i="0">
              <a:effectLst/>
              <a:latin typeface="Times New Roman" panose="02020603050405020304" pitchFamily="18" charset="0"/>
              <a:cs typeface="Times New Roman" panose="02020603050405020304" pitchFamily="18" charset="0"/>
            </a:endParaRPr>
          </a:p>
          <a:p>
            <a:pPr marL="0" indent="0" algn="l">
              <a:buNone/>
            </a:pPr>
            <a:r>
              <a:rPr lang="en-US" sz="2200" b="0" i="0">
                <a:effectLst/>
                <a:latin typeface="Times New Roman" panose="02020603050405020304" pitchFamily="18" charset="0"/>
                <a:cs typeface="Times New Roman" panose="02020603050405020304" pitchFamily="18" charset="0"/>
              </a:rPr>
              <a:t>	- </a:t>
            </a:r>
            <a:r>
              <a:rPr lang="vi-VN" sz="2200" b="0" i="0">
                <a:effectLst/>
                <a:latin typeface="Times New Roman" panose="02020603050405020304" pitchFamily="18" charset="0"/>
                <a:cs typeface="Times New Roman" panose="02020603050405020304" pitchFamily="18" charset="0"/>
              </a:rPr>
              <a:t>Kiến trúc ứng dụng được phân đoạn cung cấp sự phân tách hiệu quả và an toàn giữa các thành phần hoặc đối tượng thuê, với các nhóm phân đoạn, chứa hoặc bảo mật đám mây (ACL).</a:t>
            </a:r>
          </a:p>
          <a:p>
            <a:pPr marL="0" indent="0" algn="l">
              <a:buNone/>
            </a:pPr>
            <a:r>
              <a:rPr lang="en-US" sz="2200" b="0" i="0">
                <a:effectLst/>
                <a:latin typeface="Times New Roman" panose="02020603050405020304" pitchFamily="18" charset="0"/>
                <a:cs typeface="Times New Roman" panose="02020603050405020304" pitchFamily="18" charset="0"/>
              </a:rPr>
              <a:t>	- </a:t>
            </a:r>
            <a:r>
              <a:rPr lang="vi-VN" sz="2200" b="0" i="0">
                <a:effectLst/>
                <a:latin typeface="Times New Roman" panose="02020603050405020304" pitchFamily="18" charset="0"/>
                <a:cs typeface="Times New Roman" panose="02020603050405020304" pitchFamily="18" charset="0"/>
              </a:rPr>
              <a:t>Gửi chỉ thị bảo mật cho máy khách, ví dụ: Tiêu đề bảo mật.</a:t>
            </a:r>
          </a:p>
          <a:p>
            <a:pPr marL="0" indent="0" algn="l">
              <a:buNone/>
            </a:pPr>
            <a:r>
              <a:rPr lang="en-US" sz="2200" b="0" i="0">
                <a:effectLst/>
                <a:latin typeface="Times New Roman" panose="02020603050405020304" pitchFamily="18" charset="0"/>
                <a:cs typeface="Times New Roman" panose="02020603050405020304" pitchFamily="18" charset="0"/>
              </a:rPr>
              <a:t>	- </a:t>
            </a:r>
            <a:r>
              <a:rPr lang="vi-VN" sz="2200" b="0" i="0">
                <a:effectLst/>
                <a:latin typeface="Times New Roman" panose="02020603050405020304" pitchFamily="18" charset="0"/>
                <a:cs typeface="Times New Roman" panose="02020603050405020304" pitchFamily="18" charset="0"/>
              </a:rPr>
              <a:t>Một quy trình tự động để xác minh tính hiệu quả của các cấu hình và cài đặt trong mọi môi trường.</a:t>
            </a:r>
          </a:p>
          <a:p>
            <a:pPr marL="0" indent="0">
              <a:buNone/>
            </a:pPr>
            <a:endParaRPr lang="en-US"/>
          </a:p>
          <a:p>
            <a:pPr marL="0" indent="0">
              <a:buNone/>
            </a:pPr>
            <a:endParaRPr lang="en-US"/>
          </a:p>
        </p:txBody>
      </p:sp>
    </p:spTree>
    <p:extLst>
      <p:ext uri="{BB962C8B-B14F-4D97-AF65-F5344CB8AC3E}">
        <p14:creationId xmlns:p14="http://schemas.microsoft.com/office/powerpoint/2010/main" val="1081759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31</TotalTime>
  <Words>747</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Corbel</vt:lpstr>
      <vt:lpstr>Roboto</vt:lpstr>
      <vt:lpstr>Times New Roman</vt:lpstr>
      <vt:lpstr>Parallax</vt:lpstr>
      <vt:lpstr>Security Misconfiguration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Misconfiguration </dc:title>
  <dc:creator>Pham Duy Chien (FIS CSD HN)</dc:creator>
  <cp:lastModifiedBy>Pham Duy Chien (FIS CSD HN)</cp:lastModifiedBy>
  <cp:revision>1</cp:revision>
  <dcterms:created xsi:type="dcterms:W3CDTF">2021-11-24T08:02:44Z</dcterms:created>
  <dcterms:modified xsi:type="dcterms:W3CDTF">2021-11-24T08:34:06Z</dcterms:modified>
</cp:coreProperties>
</file>