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840299-1A86-4F0A-A461-C185AAADE496}" type="datetimeFigureOut">
              <a:rPr lang="en-US" smtClean="0"/>
              <a:t>11/24/2021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321237A-0241-458E-8C12-2E1C3C95E99D}" type="slidenum">
              <a:rPr lang="en-US" smtClean="0"/>
              <a:t>‹#›</a:t>
            </a:fld>
            <a:endParaRPr lang="en-US"/>
          </a:p>
        </p:txBody>
      </p:sp>
    </p:spTree>
    <p:extLst>
      <p:ext uri="{BB962C8B-B14F-4D97-AF65-F5344CB8AC3E}">
        <p14:creationId xmlns:p14="http://schemas.microsoft.com/office/powerpoint/2010/main" val="1580262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840299-1A86-4F0A-A461-C185AAADE496}"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1237A-0241-458E-8C12-2E1C3C95E99D}" type="slidenum">
              <a:rPr lang="en-US" smtClean="0"/>
              <a:t>‹#›</a:t>
            </a:fld>
            <a:endParaRPr lang="en-US"/>
          </a:p>
        </p:txBody>
      </p:sp>
    </p:spTree>
    <p:extLst>
      <p:ext uri="{BB962C8B-B14F-4D97-AF65-F5344CB8AC3E}">
        <p14:creationId xmlns:p14="http://schemas.microsoft.com/office/powerpoint/2010/main" val="205585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840299-1A86-4F0A-A461-C185AAADE49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1237A-0241-458E-8C12-2E1C3C95E99D}" type="slidenum">
              <a:rPr lang="en-US" smtClean="0"/>
              <a:t>‹#›</a:t>
            </a:fld>
            <a:endParaRPr lang="en-US"/>
          </a:p>
        </p:txBody>
      </p:sp>
    </p:spTree>
    <p:extLst>
      <p:ext uri="{BB962C8B-B14F-4D97-AF65-F5344CB8AC3E}">
        <p14:creationId xmlns:p14="http://schemas.microsoft.com/office/powerpoint/2010/main" val="3394101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840299-1A86-4F0A-A461-C185AAADE49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1237A-0241-458E-8C12-2E1C3C95E99D}" type="slidenum">
              <a:rPr lang="en-US" smtClean="0"/>
              <a:t>‹#›</a:t>
            </a:fld>
            <a:endParaRPr lang="en-US"/>
          </a:p>
        </p:txBody>
      </p:sp>
    </p:spTree>
    <p:extLst>
      <p:ext uri="{BB962C8B-B14F-4D97-AF65-F5344CB8AC3E}">
        <p14:creationId xmlns:p14="http://schemas.microsoft.com/office/powerpoint/2010/main" val="4017455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840299-1A86-4F0A-A461-C185AAADE49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1237A-0241-458E-8C12-2E1C3C95E99D}" type="slidenum">
              <a:rPr lang="en-US" smtClean="0"/>
              <a:t>‹#›</a:t>
            </a:fld>
            <a:endParaRPr lang="en-US"/>
          </a:p>
        </p:txBody>
      </p:sp>
    </p:spTree>
    <p:extLst>
      <p:ext uri="{BB962C8B-B14F-4D97-AF65-F5344CB8AC3E}">
        <p14:creationId xmlns:p14="http://schemas.microsoft.com/office/powerpoint/2010/main" val="742818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840299-1A86-4F0A-A461-C185AAADE49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1237A-0241-458E-8C12-2E1C3C95E99D}" type="slidenum">
              <a:rPr lang="en-US" smtClean="0"/>
              <a:t>‹#›</a:t>
            </a:fld>
            <a:endParaRPr lang="en-US"/>
          </a:p>
        </p:txBody>
      </p:sp>
    </p:spTree>
    <p:extLst>
      <p:ext uri="{BB962C8B-B14F-4D97-AF65-F5344CB8AC3E}">
        <p14:creationId xmlns:p14="http://schemas.microsoft.com/office/powerpoint/2010/main" val="1816975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840299-1A86-4F0A-A461-C185AAADE49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1237A-0241-458E-8C12-2E1C3C95E99D}" type="slidenum">
              <a:rPr lang="en-US" smtClean="0"/>
              <a:t>‹#›</a:t>
            </a:fld>
            <a:endParaRPr lang="en-US"/>
          </a:p>
        </p:txBody>
      </p:sp>
    </p:spTree>
    <p:extLst>
      <p:ext uri="{BB962C8B-B14F-4D97-AF65-F5344CB8AC3E}">
        <p14:creationId xmlns:p14="http://schemas.microsoft.com/office/powerpoint/2010/main" val="2167156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840299-1A86-4F0A-A461-C185AAADE49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1237A-0241-458E-8C12-2E1C3C95E99D}" type="slidenum">
              <a:rPr lang="en-US" smtClean="0"/>
              <a:t>‹#›</a:t>
            </a:fld>
            <a:endParaRPr lang="en-US"/>
          </a:p>
        </p:txBody>
      </p:sp>
    </p:spTree>
    <p:extLst>
      <p:ext uri="{BB962C8B-B14F-4D97-AF65-F5344CB8AC3E}">
        <p14:creationId xmlns:p14="http://schemas.microsoft.com/office/powerpoint/2010/main" val="1725792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840299-1A86-4F0A-A461-C185AAADE49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1237A-0241-458E-8C12-2E1C3C95E99D}" type="slidenum">
              <a:rPr lang="en-US" smtClean="0"/>
              <a:t>‹#›</a:t>
            </a:fld>
            <a:endParaRPr lang="en-US"/>
          </a:p>
        </p:txBody>
      </p:sp>
    </p:spTree>
    <p:extLst>
      <p:ext uri="{BB962C8B-B14F-4D97-AF65-F5344CB8AC3E}">
        <p14:creationId xmlns:p14="http://schemas.microsoft.com/office/powerpoint/2010/main" val="4034919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840299-1A86-4F0A-A461-C185AAADE49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321237A-0241-458E-8C12-2E1C3C95E99D}" type="slidenum">
              <a:rPr lang="en-US" smtClean="0"/>
              <a:t>‹#›</a:t>
            </a:fld>
            <a:endParaRPr lang="en-US"/>
          </a:p>
        </p:txBody>
      </p:sp>
    </p:spTree>
    <p:extLst>
      <p:ext uri="{BB962C8B-B14F-4D97-AF65-F5344CB8AC3E}">
        <p14:creationId xmlns:p14="http://schemas.microsoft.com/office/powerpoint/2010/main" val="175376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840299-1A86-4F0A-A461-C185AAADE49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1237A-0241-458E-8C12-2E1C3C95E99D}" type="slidenum">
              <a:rPr lang="en-US" smtClean="0"/>
              <a:t>‹#›</a:t>
            </a:fld>
            <a:endParaRPr lang="en-US"/>
          </a:p>
        </p:txBody>
      </p:sp>
    </p:spTree>
    <p:extLst>
      <p:ext uri="{BB962C8B-B14F-4D97-AF65-F5344CB8AC3E}">
        <p14:creationId xmlns:p14="http://schemas.microsoft.com/office/powerpoint/2010/main" val="1764835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840299-1A86-4F0A-A461-C185AAADE496}"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1237A-0241-458E-8C12-2E1C3C95E99D}" type="slidenum">
              <a:rPr lang="en-US" smtClean="0"/>
              <a:t>‹#›</a:t>
            </a:fld>
            <a:endParaRPr lang="en-US"/>
          </a:p>
        </p:txBody>
      </p:sp>
    </p:spTree>
    <p:extLst>
      <p:ext uri="{BB962C8B-B14F-4D97-AF65-F5344CB8AC3E}">
        <p14:creationId xmlns:p14="http://schemas.microsoft.com/office/powerpoint/2010/main" val="938673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840299-1A86-4F0A-A461-C185AAADE496}"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21237A-0241-458E-8C12-2E1C3C95E99D}" type="slidenum">
              <a:rPr lang="en-US" smtClean="0"/>
              <a:t>‹#›</a:t>
            </a:fld>
            <a:endParaRPr lang="en-US"/>
          </a:p>
        </p:txBody>
      </p:sp>
    </p:spTree>
    <p:extLst>
      <p:ext uri="{BB962C8B-B14F-4D97-AF65-F5344CB8AC3E}">
        <p14:creationId xmlns:p14="http://schemas.microsoft.com/office/powerpoint/2010/main" val="248678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840299-1A86-4F0A-A461-C185AAADE496}"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21237A-0241-458E-8C12-2E1C3C95E99D}" type="slidenum">
              <a:rPr lang="en-US" smtClean="0"/>
              <a:t>‹#›</a:t>
            </a:fld>
            <a:endParaRPr lang="en-US"/>
          </a:p>
        </p:txBody>
      </p:sp>
    </p:spTree>
    <p:extLst>
      <p:ext uri="{BB962C8B-B14F-4D97-AF65-F5344CB8AC3E}">
        <p14:creationId xmlns:p14="http://schemas.microsoft.com/office/powerpoint/2010/main" val="394731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40299-1A86-4F0A-A461-C185AAADE496}"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21237A-0241-458E-8C12-2E1C3C95E99D}" type="slidenum">
              <a:rPr lang="en-US" smtClean="0"/>
              <a:t>‹#›</a:t>
            </a:fld>
            <a:endParaRPr lang="en-US"/>
          </a:p>
        </p:txBody>
      </p:sp>
    </p:spTree>
    <p:extLst>
      <p:ext uri="{BB962C8B-B14F-4D97-AF65-F5344CB8AC3E}">
        <p14:creationId xmlns:p14="http://schemas.microsoft.com/office/powerpoint/2010/main" val="3836788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840299-1A86-4F0A-A461-C185AAADE496}"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1237A-0241-458E-8C12-2E1C3C95E99D}" type="slidenum">
              <a:rPr lang="en-US" smtClean="0"/>
              <a:t>‹#›</a:t>
            </a:fld>
            <a:endParaRPr lang="en-US"/>
          </a:p>
        </p:txBody>
      </p:sp>
    </p:spTree>
    <p:extLst>
      <p:ext uri="{BB962C8B-B14F-4D97-AF65-F5344CB8AC3E}">
        <p14:creationId xmlns:p14="http://schemas.microsoft.com/office/powerpoint/2010/main" val="1307325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840299-1A86-4F0A-A461-C185AAADE496}"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1237A-0241-458E-8C12-2E1C3C95E99D}" type="slidenum">
              <a:rPr lang="en-US" smtClean="0"/>
              <a:t>‹#›</a:t>
            </a:fld>
            <a:endParaRPr lang="en-US"/>
          </a:p>
        </p:txBody>
      </p:sp>
    </p:spTree>
    <p:extLst>
      <p:ext uri="{BB962C8B-B14F-4D97-AF65-F5344CB8AC3E}">
        <p14:creationId xmlns:p14="http://schemas.microsoft.com/office/powerpoint/2010/main" val="189855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840299-1A86-4F0A-A461-C185AAADE496}" type="datetimeFigureOut">
              <a:rPr lang="en-US" smtClean="0"/>
              <a:t>11/24/2021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21237A-0241-458E-8C12-2E1C3C95E99D}" type="slidenum">
              <a:rPr lang="en-US" smtClean="0"/>
              <a:t>‹#›</a:t>
            </a:fld>
            <a:endParaRPr lang="en-US"/>
          </a:p>
        </p:txBody>
      </p:sp>
    </p:spTree>
    <p:extLst>
      <p:ext uri="{BB962C8B-B14F-4D97-AF65-F5344CB8AC3E}">
        <p14:creationId xmlns:p14="http://schemas.microsoft.com/office/powerpoint/2010/main" val="3251249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etc/passw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EA142-22F3-4175-867D-A9BAB219861F}"/>
              </a:ext>
            </a:extLst>
          </p:cNvPr>
          <p:cNvSpPr>
            <a:spLocks noGrp="1"/>
          </p:cNvSpPr>
          <p:nvPr>
            <p:ph type="ctrTitle"/>
          </p:nvPr>
        </p:nvSpPr>
        <p:spPr/>
        <p:txBody>
          <a:bodyPr>
            <a:normAutofit fontScale="90000"/>
          </a:bodyPr>
          <a:lstStyle/>
          <a:p>
            <a:r>
              <a:rPr lang="en-US" b="0" i="0">
                <a:effectLst/>
                <a:latin typeface="Roboto" panose="02000000000000000000" pitchFamily="2" charset="0"/>
              </a:rPr>
              <a:t> Server-Side Request Forgery (SSRF)</a:t>
            </a:r>
            <a:br>
              <a:rPr lang="en-US" b="0" i="0">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6C0418A9-F039-4CA3-8D86-87072D84B312}"/>
              </a:ext>
            </a:extLst>
          </p:cNvPr>
          <p:cNvSpPr>
            <a:spLocks noGrp="1"/>
          </p:cNvSpPr>
          <p:nvPr>
            <p:ph type="subTitle" idx="1"/>
          </p:nvPr>
        </p:nvSpPr>
        <p:spPr/>
        <p:txBody>
          <a:bodyPr/>
          <a:lstStyle/>
          <a:p>
            <a:r>
              <a:rPr lang="en-US"/>
              <a:t>-TOP 10 OWASP 2021-</a:t>
            </a:r>
          </a:p>
          <a:p>
            <a:r>
              <a:rPr lang="en-US"/>
              <a:t>-ChienPD4-</a:t>
            </a:r>
          </a:p>
        </p:txBody>
      </p:sp>
    </p:spTree>
    <p:extLst>
      <p:ext uri="{BB962C8B-B14F-4D97-AF65-F5344CB8AC3E}">
        <p14:creationId xmlns:p14="http://schemas.microsoft.com/office/powerpoint/2010/main" val="394105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0C2F4D-4ED0-4215-AB27-73F632D1CFE8}"/>
              </a:ext>
            </a:extLst>
          </p:cNvPr>
          <p:cNvSpPr>
            <a:spLocks noGrp="1"/>
          </p:cNvSpPr>
          <p:nvPr>
            <p:ph idx="1"/>
          </p:nvPr>
        </p:nvSpPr>
        <p:spPr>
          <a:xfrm>
            <a:off x="1484310" y="1039661"/>
            <a:ext cx="10018713" cy="4751540"/>
          </a:xfrm>
        </p:spPr>
        <p:txBody>
          <a:bodyPr>
            <a:normAutofit/>
          </a:bodyPr>
          <a:lstStyle/>
          <a:p>
            <a:pPr marL="0" indent="0">
              <a:buNone/>
            </a:pPr>
            <a:r>
              <a:rPr lang="en-US" sz="2000" b="1">
                <a:latin typeface="Times New Roman" panose="02020603050405020304" pitchFamily="18" charset="0"/>
                <a:cs typeface="Times New Roman" panose="02020603050405020304" pitchFamily="18" charset="0"/>
              </a:rPr>
              <a:t>I. Khái niệm.</a:t>
            </a:r>
          </a:p>
          <a:p>
            <a:pPr marL="0" indent="0" algn="l" fontAlgn="base">
              <a:buNone/>
            </a:pPr>
            <a:r>
              <a:rPr lang="en-US"/>
              <a:t>	- </a:t>
            </a:r>
            <a:r>
              <a:rPr lang="vi-VN" sz="2000" b="0" i="0">
                <a:solidFill>
                  <a:schemeClr val="tx1">
                    <a:lumMod val="95000"/>
                    <a:lumOff val="5000"/>
                  </a:schemeClr>
                </a:solidFill>
                <a:effectLst/>
                <a:latin typeface="Times New Roman" panose="02020603050405020304" pitchFamily="18" charset="0"/>
                <a:cs typeface="Times New Roman" panose="02020603050405020304" pitchFamily="18" charset="0"/>
              </a:rPr>
              <a:t>SSRF (CWE-918) cho phép kẻ tấn công buộc ứng dụng dễ bị tấn công gửi yêu cầu đến hệ thống cục bộ hoặc từ xa. Điều này có nghĩa là yêu cầu được gửi bởi chính ứng dụng bị ảnh hưởng với các đặc quyền của chính ứng dụng đó.</a:t>
            </a:r>
          </a:p>
          <a:p>
            <a:pPr marL="0" indent="0" algn="l" fontAlgn="base">
              <a:buNone/>
            </a:pPr>
            <a:r>
              <a:rPr lang="en-US" sz="2000" b="0" i="0">
                <a:solidFill>
                  <a:schemeClr val="tx1">
                    <a:lumMod val="95000"/>
                    <a:lumOff val="5000"/>
                  </a:schemeClr>
                </a:solidFill>
                <a:effectLst/>
                <a:latin typeface="Times New Roman" panose="02020603050405020304" pitchFamily="18" charset="0"/>
                <a:cs typeface="Times New Roman" panose="02020603050405020304" pitchFamily="18" charset="0"/>
              </a:rPr>
              <a:t>	- </a:t>
            </a:r>
            <a:r>
              <a:rPr lang="vi-VN" sz="2000" b="0" i="0">
                <a:solidFill>
                  <a:schemeClr val="tx1">
                    <a:lumMod val="95000"/>
                    <a:lumOff val="5000"/>
                  </a:schemeClr>
                </a:solidFill>
                <a:effectLst/>
                <a:latin typeface="Times New Roman" panose="02020603050405020304" pitchFamily="18" charset="0"/>
                <a:cs typeface="Times New Roman" panose="02020603050405020304" pitchFamily="18" charset="0"/>
              </a:rPr>
              <a:t>Lỗ hổng bảo mật là do không có hoặc không đủ </a:t>
            </a:r>
            <a:r>
              <a:rPr lang="en-US" sz="2000" b="0" i="0">
                <a:solidFill>
                  <a:schemeClr val="tx1">
                    <a:lumMod val="95000"/>
                    <a:lumOff val="5000"/>
                  </a:schemeClr>
                </a:solidFill>
                <a:effectLst/>
                <a:latin typeface="Times New Roman" panose="02020603050405020304" pitchFamily="18" charset="0"/>
                <a:cs typeface="Times New Roman" panose="02020603050405020304" pitchFamily="18" charset="0"/>
              </a:rPr>
              <a:t>bộ </a:t>
            </a:r>
            <a:r>
              <a:rPr lang="vi-VN" sz="2000" b="0" i="0">
                <a:solidFill>
                  <a:schemeClr val="tx1">
                    <a:lumMod val="95000"/>
                    <a:lumOff val="5000"/>
                  </a:schemeClr>
                </a:solidFill>
                <a:effectLst/>
                <a:latin typeface="Times New Roman" panose="02020603050405020304" pitchFamily="18" charset="0"/>
                <a:cs typeface="Times New Roman" panose="02020603050405020304" pitchFamily="18" charset="0"/>
              </a:rPr>
              <a:t>lọc đầu vào do kẻ tấn công cung cấp được ứng dụng sử dụng để bắt đầu kết nối với bên thứ ba. Đây có thể là các tính năng được sử dụng để nhập thông tin từ một URL cụ thể</a:t>
            </a:r>
            <a:r>
              <a:rPr lang="en-US" sz="2000" b="0" i="0">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marL="0" indent="0" algn="l" fontAlgn="base">
              <a:buNone/>
            </a:pPr>
            <a:r>
              <a:rPr lang="en-US" sz="2000" b="0" i="0">
                <a:solidFill>
                  <a:schemeClr val="tx1">
                    <a:lumMod val="95000"/>
                    <a:lumOff val="5000"/>
                  </a:schemeClr>
                </a:solidFill>
                <a:effectLst/>
                <a:latin typeface="Times New Roman" panose="02020603050405020304" pitchFamily="18" charset="0"/>
                <a:cs typeface="Times New Roman" panose="02020603050405020304" pitchFamily="18" charset="0"/>
              </a:rPr>
              <a:t>Ví dụ : </a:t>
            </a:r>
            <a:r>
              <a:rPr lang="vi-VN" sz="2000" b="0" i="0">
                <a:solidFill>
                  <a:schemeClr val="tx1">
                    <a:lumMod val="95000"/>
                    <a:lumOff val="5000"/>
                  </a:schemeClr>
                </a:solidFill>
                <a:effectLst/>
                <a:latin typeface="Times New Roman" panose="02020603050405020304" pitchFamily="18" charset="0"/>
                <a:cs typeface="Times New Roman" panose="02020603050405020304" pitchFamily="18" charset="0"/>
              </a:rPr>
              <a:t>để kết nối với cơ sở dữ liệu NoSQL thông qua điểm cuối RestAPI, làm việc với các tệp cục bộ hoặc từ xa, v.v…</a:t>
            </a:r>
          </a:p>
        </p:txBody>
      </p:sp>
    </p:spTree>
    <p:extLst>
      <p:ext uri="{BB962C8B-B14F-4D97-AF65-F5344CB8AC3E}">
        <p14:creationId xmlns:p14="http://schemas.microsoft.com/office/powerpoint/2010/main" val="2718481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435DA-7319-4799-ABEE-44F43F01AE91}"/>
              </a:ext>
            </a:extLst>
          </p:cNvPr>
          <p:cNvSpPr>
            <a:spLocks noGrp="1"/>
          </p:cNvSpPr>
          <p:nvPr>
            <p:ph idx="1"/>
          </p:nvPr>
        </p:nvSpPr>
        <p:spPr>
          <a:xfrm>
            <a:off x="1534414" y="821498"/>
            <a:ext cx="10018713" cy="5215003"/>
          </a:xfrm>
        </p:spPr>
        <p:txBody>
          <a:bodyPr>
            <a:normAutofit fontScale="85000" lnSpcReduction="20000"/>
          </a:bodyPr>
          <a:lstStyle/>
          <a:p>
            <a:pPr marL="0" indent="0">
              <a:buNone/>
            </a:pPr>
            <a:r>
              <a:rPr lang="en-US" b="1">
                <a:latin typeface="Times New Roman" panose="02020603050405020304" pitchFamily="18" charset="0"/>
                <a:cs typeface="Times New Roman" panose="02020603050405020304" pitchFamily="18" charset="0"/>
              </a:rPr>
              <a:t>II. Lỗ hổng.</a:t>
            </a:r>
            <a:r>
              <a:rPr lang="en-US">
                <a:latin typeface="Times New Roman" panose="02020603050405020304" pitchFamily="18" charset="0"/>
                <a:cs typeface="Times New Roman" panose="02020603050405020304" pitchFamily="18" charset="0"/>
              </a:rPr>
              <a:t>	</a:t>
            </a:r>
          </a:p>
          <a:p>
            <a:pPr marL="0" indent="0">
              <a:buNone/>
            </a:pPr>
            <a:r>
              <a:rPr lang="en-US" b="0" i="0">
                <a:effectLst/>
                <a:latin typeface="Times New Roman" panose="02020603050405020304" pitchFamily="18" charset="0"/>
                <a:cs typeface="Times New Roman" panose="02020603050405020304" pitchFamily="18" charset="0"/>
              </a:rPr>
              <a:t>	- </a:t>
            </a:r>
            <a:r>
              <a:rPr lang="vi-VN" b="0" i="0">
                <a:effectLst/>
                <a:latin typeface="Times New Roman" panose="02020603050405020304" pitchFamily="18" charset="0"/>
                <a:cs typeface="Times New Roman" panose="02020603050405020304" pitchFamily="18" charset="0"/>
              </a:rPr>
              <a:t>Lỗi SSRF xảy ra bất cứ khi nào ứng dụng web đang tìm nạp tài nguyên từ xa mà không xác thực URL do người dùng cung cấp. Nó cho phép kẻ tấn công ép ứng dụng gửi một yêu cầu thủ công đến một đích không mong muốn, ngay cả khi được bảo vệ bởi tường lửa, VPN hoặc một loại danh sách kiểm soát truy cập mạng (ACL) khác.</a:t>
            </a:r>
          </a:p>
          <a:p>
            <a:pPr marL="0" indent="0" algn="l">
              <a:buNone/>
            </a:pPr>
            <a:r>
              <a:rPr lang="en-US" b="0" i="0">
                <a:effectLst/>
                <a:latin typeface="Times New Roman" panose="02020603050405020304" pitchFamily="18" charset="0"/>
                <a:cs typeface="Times New Roman" panose="02020603050405020304" pitchFamily="18" charset="0"/>
              </a:rPr>
              <a:t>	- Các cuộc tấn công SSRF ngày càng phổ biến đi theo sự tiện lợi và xu hướng phát triển của các ứng dụng .</a:t>
            </a:r>
            <a:r>
              <a:rPr lang="vi-VN" b="0" i="0">
                <a:effectLst/>
                <a:latin typeface="Times New Roman" panose="02020603050405020304" pitchFamily="18" charset="0"/>
                <a:cs typeface="Times New Roman" panose="02020603050405020304" pitchFamily="18" charset="0"/>
              </a:rPr>
              <a:t>Ngoài ra, mức độ nghiêm trọng của SSRF ngày càng cao do các dịch vụ đám mây và sự phức tạp của kiến ​​trúc.</a:t>
            </a:r>
            <a:endParaRPr lang="en-US" b="0" i="0">
              <a:effectLst/>
              <a:latin typeface="Times New Roman" panose="02020603050405020304" pitchFamily="18" charset="0"/>
              <a:cs typeface="Times New Roman" panose="02020603050405020304" pitchFamily="18" charset="0"/>
            </a:endParaRPr>
          </a:p>
          <a:p>
            <a:pPr marL="0" indent="0" algn="l" fontAlgn="base">
              <a:buNone/>
            </a:pPr>
            <a:r>
              <a:rPr lang="en-US" b="0" i="0">
                <a:solidFill>
                  <a:schemeClr val="tx1">
                    <a:lumMod val="95000"/>
                    <a:lumOff val="5000"/>
                  </a:schemeClr>
                </a:solidFill>
                <a:effectLst/>
                <a:latin typeface="Times New Roman" panose="02020603050405020304" pitchFamily="18" charset="0"/>
                <a:cs typeface="Times New Roman" panose="02020603050405020304" pitchFamily="18" charset="0"/>
              </a:rPr>
              <a:t>	- </a:t>
            </a:r>
            <a:r>
              <a:rPr lang="vi-VN" b="0" i="0">
                <a:solidFill>
                  <a:schemeClr val="tx1">
                    <a:lumMod val="95000"/>
                    <a:lumOff val="5000"/>
                  </a:schemeClr>
                </a:solidFill>
                <a:effectLst/>
                <a:latin typeface="Times New Roman" panose="02020603050405020304" pitchFamily="18" charset="0"/>
                <a:cs typeface="Times New Roman" panose="02020603050405020304" pitchFamily="18" charset="0"/>
              </a:rPr>
              <a:t>Thông thường, kẻ tấn công có thể đọc các phản hồi được gửi từ yêu cầu ban đầu. Điều này có thể được sử dụng để thực hiện quét cổng của mạng nội bộ của bạn hoặc máy chủ cục bộ, gửi yêu cầu đến phần phụ trợ cơ sở dữ liệu của bạn, truy cập các nhà cung cấp dịch vụ đám mây bên ngoài  để lấy mã thông báo hoặc đọc tệp cục bộ.</a:t>
            </a:r>
          </a:p>
          <a:p>
            <a:pPr marL="0" indent="0" algn="l" fontAlgn="base">
              <a:buNone/>
            </a:pPr>
            <a:r>
              <a:rPr lang="en-US" b="0" i="0">
                <a:solidFill>
                  <a:schemeClr val="tx1">
                    <a:lumMod val="95000"/>
                    <a:lumOff val="5000"/>
                  </a:schemeClr>
                </a:solidFill>
                <a:effectLst/>
                <a:latin typeface="Times New Roman" panose="02020603050405020304" pitchFamily="18" charset="0"/>
                <a:cs typeface="Times New Roman" panose="02020603050405020304" pitchFamily="18" charset="0"/>
              </a:rPr>
              <a:t>	- </a:t>
            </a:r>
            <a:r>
              <a:rPr lang="vi-VN" b="0" i="0">
                <a:solidFill>
                  <a:schemeClr val="tx1">
                    <a:lumMod val="95000"/>
                    <a:lumOff val="5000"/>
                  </a:schemeClr>
                </a:solidFill>
                <a:effectLst/>
                <a:latin typeface="Times New Roman" panose="02020603050405020304" pitchFamily="18" charset="0"/>
                <a:cs typeface="Times New Roman" panose="02020603050405020304" pitchFamily="18" charset="0"/>
              </a:rPr>
              <a:t>Kết hợp các tính năng ứng dụng khác hoặc các lỗ hổng bổ sung, có thể ghi tệp vào máy chủ.</a:t>
            </a:r>
          </a:p>
          <a:p>
            <a:pPr marL="0" indent="0">
              <a:buNone/>
            </a:pPr>
            <a:br>
              <a:rPr lang="vi-VN">
                <a:latin typeface="Times New Roman" panose="02020603050405020304" pitchFamily="18" charset="0"/>
                <a:cs typeface="Times New Roman" panose="02020603050405020304" pitchFamily="18" charset="0"/>
              </a:rPr>
            </a:br>
            <a:br>
              <a:rPr lang="vi-VN">
                <a:latin typeface="Times New Roman" panose="02020603050405020304" pitchFamily="18" charset="0"/>
                <a:cs typeface="Times New Roman" panose="02020603050405020304" pitchFamily="18" charset="0"/>
              </a:rPr>
            </a:br>
            <a:endParaRPr lang="vi-VN" b="0" i="0">
              <a:effectLst/>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595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F35D44-1EFB-4EF8-88BF-911B33406E6E}"/>
              </a:ext>
            </a:extLst>
          </p:cNvPr>
          <p:cNvSpPr>
            <a:spLocks noGrp="1"/>
          </p:cNvSpPr>
          <p:nvPr>
            <p:ph idx="1"/>
          </p:nvPr>
        </p:nvSpPr>
        <p:spPr>
          <a:xfrm>
            <a:off x="1484310" y="839245"/>
            <a:ext cx="10018713" cy="4951956"/>
          </a:xfrm>
        </p:spPr>
        <p:txBody>
          <a:bodyPr>
            <a:normAutofit/>
          </a:bodyPr>
          <a:lstStyle/>
          <a:p>
            <a:pPr marL="0" indent="0">
              <a:buNone/>
            </a:pPr>
            <a:r>
              <a:rPr lang="en-US" sz="2000" b="1">
                <a:latin typeface="Times New Roman" panose="02020603050405020304" pitchFamily="18" charset="0"/>
                <a:cs typeface="Times New Roman" panose="02020603050405020304" pitchFamily="18" charset="0"/>
              </a:rPr>
              <a:t>III. Kịch bản tấn công.</a:t>
            </a:r>
          </a:p>
          <a:p>
            <a:pPr marL="0" indent="0">
              <a:buNone/>
            </a:pPr>
            <a:r>
              <a:rPr lang="en-US" sz="2000" b="1" i="0">
                <a:effectLst/>
                <a:latin typeface="Times New Roman" panose="02020603050405020304" pitchFamily="18" charset="0"/>
                <a:cs typeface="Times New Roman" panose="02020603050405020304" pitchFamily="18" charset="0"/>
              </a:rPr>
              <a:t>	</a:t>
            </a:r>
            <a:r>
              <a:rPr lang="vi-VN" sz="2000" b="1" i="0">
                <a:effectLst/>
                <a:latin typeface="Times New Roman" panose="02020603050405020304" pitchFamily="18" charset="0"/>
                <a:cs typeface="Times New Roman" panose="02020603050405020304" pitchFamily="18" charset="0"/>
              </a:rPr>
              <a:t>Tình huống </a:t>
            </a:r>
            <a:r>
              <a:rPr lang="en-US" sz="2000" b="1" i="0">
                <a:effectLst/>
                <a:latin typeface="Times New Roman" panose="02020603050405020304" pitchFamily="18" charset="0"/>
                <a:cs typeface="Times New Roman" panose="02020603050405020304" pitchFamily="18" charset="0"/>
              </a:rPr>
              <a:t>#1</a:t>
            </a:r>
            <a:r>
              <a:rPr lang="vi-VN" sz="2000" b="1" i="0">
                <a:effectLst/>
                <a:latin typeface="Times New Roman" panose="02020603050405020304" pitchFamily="18" charset="0"/>
                <a:cs typeface="Times New Roman" panose="02020603050405020304" pitchFamily="18" charset="0"/>
              </a:rPr>
              <a:t>:</a:t>
            </a:r>
            <a:r>
              <a:rPr lang="vi-VN" sz="2000" b="0" i="0">
                <a:effectLst/>
                <a:latin typeface="Times New Roman" panose="02020603050405020304" pitchFamily="18" charset="0"/>
                <a:cs typeface="Times New Roman" panose="02020603050405020304" pitchFamily="18" charset="0"/>
              </a:rPr>
              <a:t> Quét cổng máy chủ nội bộ - Nếu kiến ​​trúc mạng không được</a:t>
            </a:r>
            <a:r>
              <a:rPr lang="en-US" sz="2000" b="0" i="0">
                <a:effectLst/>
                <a:latin typeface="Times New Roman" panose="02020603050405020304" pitchFamily="18" charset="0"/>
                <a:cs typeface="Times New Roman" panose="02020603050405020304" pitchFamily="18" charset="0"/>
              </a:rPr>
              <a:t> tách biệt </a:t>
            </a:r>
            <a:r>
              <a:rPr lang="vi-VN" sz="2000" b="0" i="0">
                <a:effectLst/>
                <a:latin typeface="Times New Roman" panose="02020603050405020304" pitchFamily="18" charset="0"/>
                <a:cs typeface="Times New Roman" panose="02020603050405020304" pitchFamily="18" charset="0"/>
              </a:rPr>
              <a:t>, kẻ tấn công có thể  </a:t>
            </a:r>
            <a:r>
              <a:rPr lang="en-US" sz="2000" b="0" i="0">
                <a:effectLst/>
                <a:latin typeface="Times New Roman" panose="02020603050405020304" pitchFamily="18" charset="0"/>
                <a:cs typeface="Times New Roman" panose="02020603050405020304" pitchFamily="18" charset="0"/>
              </a:rPr>
              <a:t>quét</a:t>
            </a:r>
            <a:r>
              <a:rPr lang="vi-VN" sz="2000" b="0" i="0">
                <a:effectLst/>
                <a:latin typeface="Times New Roman" panose="02020603050405020304" pitchFamily="18" charset="0"/>
                <a:cs typeface="Times New Roman" panose="02020603050405020304" pitchFamily="18" charset="0"/>
              </a:rPr>
              <a:t> các mạng nội bộ và xác định xem các cổng đang mở hay đóng trên máy chủ từ kết quả kết nối hoặc thời gian để kết nối </a:t>
            </a:r>
            <a:r>
              <a:rPr lang="en-US" sz="2000" b="0" i="0">
                <a:effectLst/>
                <a:latin typeface="Times New Roman" panose="02020603050405020304" pitchFamily="18" charset="0"/>
                <a:cs typeface="Times New Roman" panose="02020603050405020304" pitchFamily="18" charset="0"/>
              </a:rPr>
              <a:t>,</a:t>
            </a:r>
            <a:r>
              <a:rPr lang="vi-VN" sz="2000" b="0" i="0">
                <a:effectLst/>
                <a:latin typeface="Times New Roman" panose="02020603050405020304" pitchFamily="18" charset="0"/>
                <a:cs typeface="Times New Roman" panose="02020603050405020304" pitchFamily="18" charset="0"/>
              </a:rPr>
              <a:t>từ chối kết nối tải trọng SSRF.</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a:t>
            </a:r>
            <a:r>
              <a:rPr lang="vi-VN" sz="2000" b="1" i="0">
                <a:effectLst/>
                <a:latin typeface="Times New Roman" panose="02020603050405020304" pitchFamily="18" charset="0"/>
                <a:cs typeface="Times New Roman" panose="02020603050405020304" pitchFamily="18" charset="0"/>
              </a:rPr>
              <a:t>Tình huống #</a:t>
            </a:r>
            <a:r>
              <a:rPr lang="en-US" sz="2000" b="1">
                <a:latin typeface="Times New Roman" panose="02020603050405020304" pitchFamily="18" charset="0"/>
                <a:cs typeface="Times New Roman" panose="02020603050405020304" pitchFamily="18" charset="0"/>
              </a:rPr>
              <a:t>2</a:t>
            </a:r>
            <a:r>
              <a:rPr lang="vi-VN" sz="2000" b="1" i="0">
                <a:effectLst/>
                <a:latin typeface="Times New Roman" panose="02020603050405020304" pitchFamily="18" charset="0"/>
                <a:cs typeface="Times New Roman" panose="02020603050405020304" pitchFamily="18" charset="0"/>
              </a:rPr>
              <a:t> :</a:t>
            </a:r>
            <a:r>
              <a:rPr lang="vi-VN" sz="2000" b="0" i="0">
                <a:effectLst/>
                <a:latin typeface="Times New Roman" panose="02020603050405020304" pitchFamily="18" charset="0"/>
                <a:cs typeface="Times New Roman" panose="02020603050405020304" pitchFamily="18" charset="0"/>
              </a:rPr>
              <a:t> Phơi nhiễm dữ liệu nhạy cảm - Những kẻ tấn công có thể truy cập các tệp cục bộ chẳng hạn như hoặc các dịch vụ nội bộ để lấy thông tin nhạy cảm như</a:t>
            </a:r>
            <a:r>
              <a:rPr lang="en-US" sz="2000" b="0" i="0">
                <a:effectLst/>
                <a:latin typeface="Times New Roman" panose="02020603050405020304" pitchFamily="18" charset="0"/>
                <a:cs typeface="Times New Roman" panose="02020603050405020304" pitchFamily="18" charset="0"/>
              </a:rPr>
              <a:t> </a:t>
            </a:r>
            <a:r>
              <a:rPr lang="en-US" sz="2000" b="0" i="0">
                <a:effectLst/>
                <a:latin typeface="Times New Roman" panose="02020603050405020304" pitchFamily="18" charset="0"/>
                <a:cs typeface="Times New Roman" panose="02020603050405020304" pitchFamily="18" charset="0"/>
                <a:hlinkClick r:id="rId2" action="ppaction://hlinkfile"/>
              </a:rPr>
              <a:t>file:///etc/passwd</a:t>
            </a:r>
            <a:endParaRPr lang="en-US" sz="2000" b="0" i="0">
              <a:effectLst/>
              <a:latin typeface="Times New Roman" panose="02020603050405020304" pitchFamily="18" charset="0"/>
              <a:cs typeface="Times New Roman" panose="02020603050405020304" pitchFamily="18" charset="0"/>
            </a:endParaRPr>
          </a:p>
          <a:p>
            <a:pPr marL="0" indent="0">
              <a:buNone/>
            </a:pPr>
            <a:r>
              <a:rPr lang="en-US" sz="1600" b="1" i="0">
                <a:effectLst/>
                <a:latin typeface="Roboto" panose="02000000000000000000" pitchFamily="2" charset="0"/>
              </a:rPr>
              <a:t>	</a:t>
            </a:r>
            <a:r>
              <a:rPr lang="vi-VN" sz="2000" b="1" i="0">
                <a:effectLst/>
                <a:latin typeface="Times New Roman" panose="02020603050405020304" pitchFamily="18" charset="0"/>
                <a:cs typeface="Times New Roman" panose="02020603050405020304" pitchFamily="18" charset="0"/>
              </a:rPr>
              <a:t>Tình huống </a:t>
            </a:r>
            <a:r>
              <a:rPr lang="en-US" sz="2000" b="1" i="0">
                <a:effectLst/>
                <a:latin typeface="Times New Roman" panose="02020603050405020304" pitchFamily="18" charset="0"/>
                <a:cs typeface="Times New Roman" panose="02020603050405020304" pitchFamily="18" charset="0"/>
              </a:rPr>
              <a:t>#</a:t>
            </a:r>
            <a:r>
              <a:rPr lang="en-US" sz="2000" b="1">
                <a:latin typeface="Times New Roman" panose="02020603050405020304" pitchFamily="18" charset="0"/>
                <a:cs typeface="Times New Roman" panose="02020603050405020304" pitchFamily="18" charset="0"/>
              </a:rPr>
              <a:t>3</a:t>
            </a:r>
            <a:r>
              <a:rPr lang="vi-VN" sz="2000" b="1" i="0">
                <a:effectLst/>
                <a:latin typeface="Times New Roman" panose="02020603050405020304" pitchFamily="18" charset="0"/>
                <a:cs typeface="Times New Roman" panose="02020603050405020304" pitchFamily="18" charset="0"/>
              </a:rPr>
              <a:t>:</a:t>
            </a:r>
            <a:r>
              <a:rPr lang="vi-VN" sz="2000" b="0" i="0">
                <a:effectLst/>
                <a:latin typeface="Times New Roman" panose="02020603050405020304" pitchFamily="18" charset="0"/>
                <a:cs typeface="Times New Roman" panose="02020603050405020304" pitchFamily="18" charset="0"/>
              </a:rPr>
              <a:t> Thỏa hiệp các dịch vụ nội bộ - Kẻ tấn công có thể lạm dụng các dịch vụ nội bộ để tiến hành các cuộc tấn công tiếp theo như Thực thi mã từ xa (RCE) hoặc Từ chối dịch vụ (DoS).</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3191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23F13A-7DC4-426F-8C77-AF747A22CBD6}"/>
              </a:ext>
            </a:extLst>
          </p:cNvPr>
          <p:cNvSpPr>
            <a:spLocks noGrp="1"/>
          </p:cNvSpPr>
          <p:nvPr>
            <p:ph idx="1"/>
          </p:nvPr>
        </p:nvSpPr>
        <p:spPr>
          <a:xfrm>
            <a:off x="1484310" y="1327759"/>
            <a:ext cx="10018713" cy="4463441"/>
          </a:xfrm>
        </p:spPr>
        <p:txBody>
          <a:bodyPr>
            <a:noAutofit/>
          </a:bodyPr>
          <a:lstStyle/>
          <a:p>
            <a:pPr marL="0" indent="0">
              <a:buNone/>
            </a:pPr>
            <a:r>
              <a:rPr lang="en-US" sz="2000" b="1">
                <a:latin typeface="Times New Roman" panose="02020603050405020304" pitchFamily="18" charset="0"/>
                <a:cs typeface="Times New Roman" panose="02020603050405020304" pitchFamily="18" charset="0"/>
              </a:rPr>
              <a:t>IV. Ngăn chặn.</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Phân </a:t>
            </a:r>
            <a:r>
              <a:rPr lang="en-US" sz="2000" b="0" i="0">
                <a:effectLst/>
                <a:latin typeface="Times New Roman" panose="02020603050405020304" pitchFamily="18" charset="0"/>
                <a:cs typeface="Times New Roman" panose="02020603050405020304" pitchFamily="18" charset="0"/>
              </a:rPr>
              <a:t>tách</a:t>
            </a:r>
            <a:r>
              <a:rPr lang="vi-VN" sz="2000" b="0" i="0">
                <a:effectLst/>
                <a:latin typeface="Times New Roman" panose="02020603050405020304" pitchFamily="18" charset="0"/>
                <a:cs typeface="Times New Roman" panose="02020603050405020304" pitchFamily="18" charset="0"/>
              </a:rPr>
              <a:t> chức năng truy cập tài nguyên từ xa trong các mạng riêng biệt để giảm tác động của SSRF</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Thực thi các chính sách tường lửa “</a:t>
            </a:r>
            <a:r>
              <a:rPr lang="en-US" sz="2000" b="0" i="0">
                <a:effectLst/>
                <a:latin typeface="Times New Roman" panose="02020603050405020304" pitchFamily="18" charset="0"/>
                <a:cs typeface="Times New Roman" panose="02020603050405020304" pitchFamily="18" charset="0"/>
              </a:rPr>
              <a:t>deny by default</a:t>
            </a:r>
            <a:r>
              <a:rPr lang="vi-VN" sz="2000" b="0" i="0">
                <a:effectLst/>
                <a:latin typeface="Times New Roman" panose="02020603050405020304" pitchFamily="18" charset="0"/>
                <a:cs typeface="Times New Roman" panose="02020603050405020304" pitchFamily="18" charset="0"/>
              </a:rPr>
              <a:t>” hoặc các quy tắc kiểm soát truy cập mạng để chặn tất cả trừ lưu lượng mạng nội bộ thiết yếu.</a:t>
            </a:r>
            <a:endParaRPr lang="en-US" sz="2000" b="0" i="0">
              <a:effectLst/>
              <a:latin typeface="Times New Roman" panose="02020603050405020304" pitchFamily="18" charset="0"/>
              <a:cs typeface="Times New Roman" panose="02020603050405020304" pitchFamily="18" charset="0"/>
            </a:endParaRPr>
          </a:p>
          <a:p>
            <a:pPr marL="0" indent="0" algn="l">
              <a:buNone/>
            </a:pPr>
            <a:r>
              <a:rPr lang="en-US" sz="2000" b="0" i="0">
                <a:effectLst/>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Kiểm tra</a:t>
            </a:r>
            <a:r>
              <a:rPr lang="vi-VN" sz="2000" b="0" i="0">
                <a:effectLst/>
                <a:latin typeface="Times New Roman" panose="02020603050405020304" pitchFamily="18" charset="0"/>
                <a:cs typeface="Times New Roman" panose="02020603050405020304" pitchFamily="18" charset="0"/>
              </a:rPr>
              <a:t> và xác thực tất cả dữ liệu đầu vào do khách hàng cung cấp</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Thực thi lược đồ URL, cổng và đích với danh sách cho phép xác thực</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Không gửi </a:t>
            </a:r>
            <a:r>
              <a:rPr lang="en-US" sz="2000" b="0" i="0">
                <a:effectLst/>
                <a:latin typeface="Times New Roman" panose="02020603050405020304" pitchFamily="18" charset="0"/>
                <a:cs typeface="Times New Roman" panose="02020603050405020304" pitchFamily="18" charset="0"/>
              </a:rPr>
              <a:t>phản hồi có chứa các dữ liệu nhạy cảm</a:t>
            </a:r>
            <a:r>
              <a:rPr lang="vi-VN" sz="2000" b="0" i="0">
                <a:effectLst/>
                <a:latin typeface="Times New Roman" panose="02020603050405020304" pitchFamily="18" charset="0"/>
                <a:cs typeface="Times New Roman" panose="02020603050405020304" pitchFamily="18" charset="0"/>
              </a:rPr>
              <a:t> cho khách hàng</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Tắt chuyển hướng HTTP</a:t>
            </a:r>
            <a:r>
              <a:rPr lang="en-US" sz="2000" b="0" i="0">
                <a:effectLst/>
                <a:latin typeface="Times New Roman" panose="02020603050405020304" pitchFamily="18" charset="0"/>
                <a:cs typeface="Times New Roman" panose="02020603050405020304" pitchFamily="18" charset="0"/>
              </a:rPr>
              <a:t> .</a:t>
            </a:r>
            <a:endParaRPr lang="vi-VN" sz="2000" b="0" i="0">
              <a:effectLst/>
              <a:latin typeface="Times New Roman" panose="02020603050405020304" pitchFamily="18" charset="0"/>
              <a:cs typeface="Times New Roman" panose="02020603050405020304" pitchFamily="18" charset="0"/>
            </a:endParaRP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Hãy lưu ý về tính nhất quán của URL để tránh các cuộc tấn công như </a:t>
            </a:r>
            <a:r>
              <a:rPr lang="vi-VN" sz="2000" b="0" i="1">
                <a:effectLst/>
                <a:latin typeface="Times New Roman" panose="02020603050405020304" pitchFamily="18" charset="0"/>
                <a:cs typeface="Times New Roman" panose="02020603050405020304" pitchFamily="18" charset="0"/>
              </a:rPr>
              <a:t>DNS rebinding </a:t>
            </a:r>
            <a:r>
              <a:rPr lang="vi-VN" sz="2000" b="0" i="0">
                <a:effectLst/>
                <a:latin typeface="Times New Roman" panose="02020603050405020304" pitchFamily="18" charset="0"/>
                <a:cs typeface="Times New Roman" panose="02020603050405020304" pitchFamily="18" charset="0"/>
              </a:rPr>
              <a:t>và </a:t>
            </a:r>
            <a:r>
              <a:rPr lang="en-US" sz="2000" b="0" i="1">
                <a:effectLst/>
                <a:latin typeface="Times New Roman" panose="02020603050405020304" pitchFamily="18" charset="0"/>
                <a:cs typeface="Times New Roman" panose="02020603050405020304" pitchFamily="18" charset="0"/>
              </a:rPr>
              <a:t>race condition</a:t>
            </a:r>
            <a:r>
              <a:rPr lang="vi-VN" sz="2000" b="0" i="1">
                <a:effectLst/>
                <a:latin typeface="Times New Roman" panose="02020603050405020304" pitchFamily="18" charset="0"/>
                <a:cs typeface="Times New Roman" panose="02020603050405020304" pitchFamily="18" charset="0"/>
              </a:rPr>
              <a:t> </a:t>
            </a:r>
            <a:r>
              <a:rPr lang="vi-VN" sz="2000" b="0" i="0">
                <a:effectLst/>
                <a:latin typeface="Times New Roman" panose="02020603050405020304" pitchFamily="18" charset="0"/>
                <a:cs typeface="Times New Roman" panose="02020603050405020304" pitchFamily="18" charset="0"/>
              </a:rPr>
              <a:t>“</a:t>
            </a:r>
            <a:r>
              <a:rPr lang="en-US" sz="2000" b="0" i="0">
                <a:effectLst/>
                <a:latin typeface="Times New Roman" panose="02020603050405020304" pitchFamily="18" charset="0"/>
                <a:cs typeface="Times New Roman" panose="02020603050405020304" pitchFamily="18" charset="0"/>
              </a:rPr>
              <a:t>time of check, time of use</a:t>
            </a:r>
            <a:r>
              <a:rPr lang="vi-VN" sz="2000" b="0" i="0">
                <a:effectLst/>
                <a:latin typeface="Times New Roman" panose="02020603050405020304" pitchFamily="18" charset="0"/>
                <a:cs typeface="Times New Roman" panose="02020603050405020304" pitchFamily="18" charset="0"/>
              </a:rPr>
              <a:t>” (TOCTOU)</a:t>
            </a:r>
          </a:p>
          <a:p>
            <a:pPr marL="0" indent="0" algn="l">
              <a:buNone/>
            </a:pPr>
            <a:endParaRPr lang="vi-VN" sz="2000" b="0" i="0">
              <a:effectLst/>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523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24</TotalTime>
  <Words>744</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Corbel</vt:lpstr>
      <vt:lpstr>Roboto</vt:lpstr>
      <vt:lpstr>Times New Roman</vt:lpstr>
      <vt:lpstr>Parallax</vt:lpstr>
      <vt:lpstr> Server-Side Request Forgery (SSRF)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Server-Side Request Forgery (SSRF) </dc:title>
  <dc:creator>Pham Duy Chien (FIS CSD HN)</dc:creator>
  <cp:lastModifiedBy>Pham Duy Chien (FIS CSD HN)</cp:lastModifiedBy>
  <cp:revision>1</cp:revision>
  <dcterms:created xsi:type="dcterms:W3CDTF">2021-11-24T14:41:01Z</dcterms:created>
  <dcterms:modified xsi:type="dcterms:W3CDTF">2021-11-24T15:05:26Z</dcterms:modified>
</cp:coreProperties>
</file>