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29C3FA-C31B-442A-AF03-8DCDF7800D22}" type="datetimeFigureOut">
              <a:rPr lang="en-US" smtClean="0"/>
              <a:t>11/24/2021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50325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9C3FA-C31B-442A-AF03-8DCDF7800D22}"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866480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9C3FA-C31B-442A-AF03-8DCDF7800D22}"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3661457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9C3FA-C31B-442A-AF03-8DCDF7800D22}"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2882541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9C3FA-C31B-442A-AF03-8DCDF7800D22}"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3164455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9C3FA-C31B-442A-AF03-8DCDF7800D22}"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257120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9C3FA-C31B-442A-AF03-8DCDF7800D22}"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2509988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9C3FA-C31B-442A-AF03-8DCDF7800D22}"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1160601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9C3FA-C31B-442A-AF03-8DCDF7800D22}"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299747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9C3FA-C31B-442A-AF03-8DCDF7800D22}"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159910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9C3FA-C31B-442A-AF03-8DCDF7800D22}"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170777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29C3FA-C31B-442A-AF03-8DCDF7800D22}"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134164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29C3FA-C31B-442A-AF03-8DCDF7800D22}"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165881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29C3FA-C31B-442A-AF03-8DCDF7800D22}"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303043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9C3FA-C31B-442A-AF03-8DCDF7800D22}"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382450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9C3FA-C31B-442A-AF03-8DCDF7800D22}"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115541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9C3FA-C31B-442A-AF03-8DCDF7800D22}"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CF3C-3494-4B5E-BE75-48161C9E3EE1}" type="slidenum">
              <a:rPr lang="en-US" smtClean="0"/>
              <a:t>‹#›</a:t>
            </a:fld>
            <a:endParaRPr lang="en-US"/>
          </a:p>
        </p:txBody>
      </p:sp>
    </p:spTree>
    <p:extLst>
      <p:ext uri="{BB962C8B-B14F-4D97-AF65-F5344CB8AC3E}">
        <p14:creationId xmlns:p14="http://schemas.microsoft.com/office/powerpoint/2010/main" val="128765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29C3FA-C31B-442A-AF03-8DCDF7800D22}" type="datetimeFigureOut">
              <a:rPr lang="en-US" smtClean="0"/>
              <a:t>11/24/2021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A8CF3C-3494-4B5E-BE75-48161C9E3EE1}" type="slidenum">
              <a:rPr lang="en-US" smtClean="0"/>
              <a:t>‹#›</a:t>
            </a:fld>
            <a:endParaRPr lang="en-US"/>
          </a:p>
        </p:txBody>
      </p:sp>
    </p:spTree>
    <p:extLst>
      <p:ext uri="{BB962C8B-B14F-4D97-AF65-F5344CB8AC3E}">
        <p14:creationId xmlns:p14="http://schemas.microsoft.com/office/powerpoint/2010/main" val="3608148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FC6D-5A70-4B98-BED5-F381263527F1}"/>
              </a:ext>
            </a:extLst>
          </p:cNvPr>
          <p:cNvSpPr>
            <a:spLocks noGrp="1"/>
          </p:cNvSpPr>
          <p:nvPr>
            <p:ph type="ctrTitle"/>
          </p:nvPr>
        </p:nvSpPr>
        <p:spPr/>
        <p:txBody>
          <a:bodyPr>
            <a:normAutofit fontScale="90000"/>
          </a:bodyPr>
          <a:lstStyle/>
          <a:p>
            <a:r>
              <a:rPr lang="en-US" b="0" i="0">
                <a:effectLst/>
                <a:latin typeface="Roboto" panose="02000000000000000000" pitchFamily="2" charset="0"/>
              </a:rPr>
              <a:t>Software and Data Integrity Failures</a:t>
            </a:r>
            <a:br>
              <a:rPr lang="en-US" b="0" i="0">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761CF6BB-1631-43B5-B5B3-7BF9435AB79D}"/>
              </a:ext>
            </a:extLst>
          </p:cNvPr>
          <p:cNvSpPr>
            <a:spLocks noGrp="1"/>
          </p:cNvSpPr>
          <p:nvPr>
            <p:ph type="subTitle" idx="1"/>
          </p:nvPr>
        </p:nvSpPr>
        <p:spPr/>
        <p:txBody>
          <a:bodyPr/>
          <a:lstStyle/>
          <a:p>
            <a:r>
              <a:rPr lang="en-US"/>
              <a:t>-TOP 10 OWASP 2021-</a:t>
            </a:r>
          </a:p>
          <a:p>
            <a:r>
              <a:rPr lang="en-US"/>
              <a:t>-ChienPD4-</a:t>
            </a:r>
          </a:p>
        </p:txBody>
      </p:sp>
    </p:spTree>
    <p:extLst>
      <p:ext uri="{BB962C8B-B14F-4D97-AF65-F5344CB8AC3E}">
        <p14:creationId xmlns:p14="http://schemas.microsoft.com/office/powerpoint/2010/main" val="678839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0CCA0-C603-40E5-A465-E273234F7357}"/>
              </a:ext>
            </a:extLst>
          </p:cNvPr>
          <p:cNvSpPr>
            <a:spLocks noGrp="1"/>
          </p:cNvSpPr>
          <p:nvPr>
            <p:ph idx="1"/>
          </p:nvPr>
        </p:nvSpPr>
        <p:spPr>
          <a:xfrm>
            <a:off x="1484310" y="1929009"/>
            <a:ext cx="10018713" cy="3862192"/>
          </a:xfrm>
        </p:spPr>
        <p:txBody>
          <a:bodyPr>
            <a:normAutofit/>
          </a:bodyPr>
          <a:lstStyle/>
          <a:p>
            <a:pPr marL="0" indent="0">
              <a:buNone/>
            </a:pPr>
            <a:r>
              <a:rPr lang="en-US" sz="2200">
                <a:solidFill>
                  <a:schemeClr val="tx1">
                    <a:lumMod val="95000"/>
                    <a:lumOff val="5000"/>
                  </a:schemeClr>
                </a:solidFill>
                <a:latin typeface="Times New Roman" panose="02020603050405020304" pitchFamily="18" charset="0"/>
                <a:cs typeface="Times New Roman" panose="02020603050405020304" pitchFamily="18" charset="0"/>
              </a:rPr>
              <a:t>I. Khái niệm.</a:t>
            </a:r>
          </a:p>
          <a:p>
            <a:pPr marL="0" indent="0" algn="l" fontAlgn="base">
              <a:buNone/>
            </a:pPr>
            <a:r>
              <a:rPr lang="en-US" sz="2200">
                <a:solidFill>
                  <a:schemeClr val="tx1">
                    <a:lumMod val="95000"/>
                    <a:lumOff val="5000"/>
                  </a:schemeClr>
                </a:solidFill>
                <a:latin typeface="Times New Roman" panose="02020603050405020304" pitchFamily="18" charset="0"/>
                <a:cs typeface="Times New Roman" panose="02020603050405020304" pitchFamily="18" charset="0"/>
              </a:rPr>
              <a:t>	-	</a:t>
            </a:r>
            <a:r>
              <a:rPr lang="vi-VN" sz="2200" b="0" i="0">
                <a:solidFill>
                  <a:schemeClr val="tx1">
                    <a:lumMod val="95000"/>
                    <a:lumOff val="5000"/>
                  </a:schemeClr>
                </a:solidFill>
                <a:effectLst/>
                <a:latin typeface="Times New Roman" panose="02020603050405020304" pitchFamily="18" charset="0"/>
                <a:cs typeface="Times New Roman" panose="02020603050405020304" pitchFamily="18" charset="0"/>
              </a:rPr>
              <a:t>Nếu dữ liệu quan trọng mà ứng dụng sử dụng không được xác minh, những kẻ tấn công có thể giả mạo dữ liệu đó, điều này có thể dẫn đến các vấn đề khá nghiêm trọng, chẳng hạn như đưa mã độc vào phần mềm.</a:t>
            </a:r>
          </a:p>
          <a:p>
            <a:pPr marL="0" indent="0" algn="l" fontAlgn="base">
              <a:buNone/>
            </a:pPr>
            <a:r>
              <a:rPr lang="en-US" sz="2200" b="0" i="0">
                <a:solidFill>
                  <a:schemeClr val="tx1">
                    <a:lumMod val="95000"/>
                    <a:lumOff val="5000"/>
                  </a:schemeClr>
                </a:solidFill>
                <a:effectLst/>
                <a:latin typeface="Times New Roman" panose="02020603050405020304" pitchFamily="18" charset="0"/>
                <a:cs typeface="Times New Roman" panose="02020603050405020304" pitchFamily="18" charset="0"/>
              </a:rPr>
              <a:t>	- </a:t>
            </a:r>
            <a:r>
              <a:rPr lang="vi-VN" sz="2200" b="0" i="0">
                <a:solidFill>
                  <a:schemeClr val="tx1">
                    <a:lumMod val="95000"/>
                    <a:lumOff val="5000"/>
                  </a:schemeClr>
                </a:solidFill>
                <a:effectLst/>
                <a:latin typeface="Times New Roman" panose="02020603050405020304" pitchFamily="18" charset="0"/>
                <a:cs typeface="Times New Roman" panose="02020603050405020304" pitchFamily="18" charset="0"/>
              </a:rPr>
              <a:t>Nhiều ứng dụng hiện bao gồm chức năng cập nhật phần mềm tự động, điều này làm dấy lên lo ngại về tính toàn vẹn của dữ liệu trong quá trình cập nhật. Nếu những kẻ tấn công có thể thực hiện tấn công MitM</a:t>
            </a:r>
            <a:r>
              <a:rPr lang="en-US" sz="2200" b="0" i="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2000" b="0" i="0">
                <a:solidFill>
                  <a:srgbClr val="4D5156"/>
                </a:solidFill>
                <a:effectLst/>
                <a:latin typeface="Times New Roman" panose="02020603050405020304" pitchFamily="18" charset="0"/>
                <a:cs typeface="Times New Roman" panose="02020603050405020304" pitchFamily="18" charset="0"/>
              </a:rPr>
              <a:t>man-in-the-middle</a:t>
            </a:r>
            <a:r>
              <a:rPr lang="en-US" sz="2200" b="0" i="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vi-VN" sz="2200" b="0" i="0">
                <a:solidFill>
                  <a:schemeClr val="tx1">
                    <a:lumMod val="95000"/>
                    <a:lumOff val="5000"/>
                  </a:schemeClr>
                </a:solidFill>
                <a:effectLst/>
                <a:latin typeface="Times New Roman" panose="02020603050405020304" pitchFamily="18" charset="0"/>
                <a:cs typeface="Times New Roman" panose="02020603050405020304" pitchFamily="18" charset="0"/>
              </a:rPr>
              <a:t> và đẩy mã độc vào ứng dụng trong quá trình cập nhật, thì điều quan trọng là không bao giờ được cài đặt các bản cập nhật đó, nếu không ứng dụng sẽ bị xâm phạm.</a:t>
            </a:r>
          </a:p>
          <a:p>
            <a:pPr marL="0" indent="0">
              <a:buNone/>
            </a:pPr>
            <a:endParaRPr lang="en-US"/>
          </a:p>
        </p:txBody>
      </p:sp>
    </p:spTree>
    <p:extLst>
      <p:ext uri="{BB962C8B-B14F-4D97-AF65-F5344CB8AC3E}">
        <p14:creationId xmlns:p14="http://schemas.microsoft.com/office/powerpoint/2010/main" val="308657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05A7EB-01F5-40B8-B0E1-8F745C64B164}"/>
              </a:ext>
            </a:extLst>
          </p:cNvPr>
          <p:cNvSpPr>
            <a:spLocks noGrp="1"/>
          </p:cNvSpPr>
          <p:nvPr>
            <p:ph idx="1"/>
          </p:nvPr>
        </p:nvSpPr>
        <p:spPr>
          <a:xfrm>
            <a:off x="1484310" y="977031"/>
            <a:ext cx="10018713" cy="4814170"/>
          </a:xfrm>
        </p:spPr>
        <p:txBody>
          <a:bodyPr>
            <a:normAutofit/>
          </a:bodyPr>
          <a:lstStyle/>
          <a:p>
            <a:pPr marL="0" indent="0">
              <a:buNone/>
            </a:pPr>
            <a:r>
              <a:rPr lang="en-US" sz="2000" b="1">
                <a:latin typeface="Times New Roman" panose="02020603050405020304" pitchFamily="18" charset="0"/>
                <a:cs typeface="Times New Roman" panose="02020603050405020304" pitchFamily="18" charset="0"/>
              </a:rPr>
              <a:t>II. Lỗ hổng.</a:t>
            </a:r>
          </a:p>
          <a:p>
            <a:pPr marL="0" indent="0">
              <a:buNone/>
            </a:pPr>
            <a:r>
              <a:rPr lang="en-US" sz="2000">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Các lỗi về tính toàn vẹn của phần mềm và dữ liệu liên quan đến mã và cơ sở hạ tầng không </a:t>
            </a:r>
            <a:r>
              <a:rPr lang="en-US" sz="2000">
                <a:latin typeface="Times New Roman" panose="02020603050405020304" pitchFamily="18" charset="0"/>
                <a:cs typeface="Times New Roman" panose="02020603050405020304" pitchFamily="18" charset="0"/>
              </a:rPr>
              <a:t>được </a:t>
            </a:r>
            <a:r>
              <a:rPr lang="vi-VN" sz="2000" b="0" i="0">
                <a:effectLst/>
                <a:latin typeface="Times New Roman" panose="02020603050405020304" pitchFamily="18" charset="0"/>
                <a:cs typeface="Times New Roman" panose="02020603050405020304" pitchFamily="18" charset="0"/>
              </a:rPr>
              <a:t>bảo vệ khỏi các vi phạm tính toàn vẹn. </a:t>
            </a:r>
            <a:endParaRPr lang="en-US" sz="2000" b="0" i="0">
              <a:effectLst/>
              <a:latin typeface="Times New Roman" panose="02020603050405020304" pitchFamily="18" charset="0"/>
              <a:cs typeface="Times New Roman" panose="02020603050405020304" pitchFamily="18" charset="0"/>
            </a:endParaRPr>
          </a:p>
          <a:p>
            <a:pPr marL="0" indent="0">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Đường dẫn CI / CD không an toàn có thể dẫn đến khả năng truy cập trái phép, mã độc hại hoặc xâm nhập hệ thống. </a:t>
            </a:r>
            <a:endParaRPr lang="en-US" sz="2000" b="0" i="0">
              <a:effectLst/>
              <a:latin typeface="Times New Roman" panose="02020603050405020304" pitchFamily="18" charset="0"/>
              <a:cs typeface="Times New Roman" panose="02020603050405020304" pitchFamily="18" charset="0"/>
            </a:endParaRPr>
          </a:p>
          <a:p>
            <a:pPr marL="0" indent="0">
              <a:buNone/>
            </a:pPr>
            <a:r>
              <a:rPr lang="en-US" sz="2000" b="0" i="0">
                <a:effectLst/>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N</a:t>
            </a:r>
            <a:r>
              <a:rPr lang="vi-VN" sz="2000" b="0" i="0">
                <a:effectLst/>
                <a:latin typeface="Times New Roman" panose="02020603050405020304" pitchFamily="18" charset="0"/>
                <a:cs typeface="Times New Roman" panose="02020603050405020304" pitchFamily="18" charset="0"/>
              </a:rPr>
              <a:t>hiều ứng dụng  bao gồm chức năng tự động cập nhật, nơi các bản cập nhật được tải xuống mà không cần xác minh tính toàn vẹn đầy đủ và được áp dụng cho ứng dụng đáng tin cậy trước đó. Những kẻ tấn công có khả năng tải lên các bản cập nhật của riêng họ để được phân phối và chạy trên tất cả các bản cài đặt.</a:t>
            </a:r>
            <a:endParaRPr lang="en-US" sz="2000" b="0" i="0">
              <a:effectLst/>
              <a:latin typeface="Times New Roman" panose="02020603050405020304" pitchFamily="18" charset="0"/>
              <a:cs typeface="Times New Roman" panose="02020603050405020304" pitchFamily="18" charset="0"/>
            </a:endParaRPr>
          </a:p>
          <a:p>
            <a:pPr marL="0" indent="0">
              <a:buNone/>
            </a:pPr>
            <a:r>
              <a:rPr lang="en-US" sz="2000" b="0" i="0">
                <a:effectLst/>
                <a:latin typeface="Times New Roman" panose="02020603050405020304" pitchFamily="18" charset="0"/>
                <a:cs typeface="Times New Roman" panose="02020603050405020304" pitchFamily="18" charset="0"/>
              </a:rPr>
              <a:t>	-</a:t>
            </a:r>
            <a:r>
              <a:rPr lang="vi-VN" sz="2000" b="0" i="0">
                <a:effectLst/>
                <a:latin typeface="Times New Roman" panose="02020603050405020304" pitchFamily="18" charset="0"/>
                <a:cs typeface="Times New Roman" panose="02020603050405020304" pitchFamily="18" charset="0"/>
              </a:rPr>
              <a:t> Một ví dụ khác là nơi các đối tượng hoặc dữ liệu được mã hóa hoặc tuần tự hóa thành một cấu trúc mà kẻ tấn công có thể nhìn thấy và sửa đổi sẽ dễ bị giải mã hóa không an toàn.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5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658541-01B9-4FFE-8DF3-9DB8DA66CB44}"/>
              </a:ext>
            </a:extLst>
          </p:cNvPr>
          <p:cNvSpPr>
            <a:spLocks noGrp="1"/>
          </p:cNvSpPr>
          <p:nvPr>
            <p:ph idx="1"/>
          </p:nvPr>
        </p:nvSpPr>
        <p:spPr>
          <a:xfrm>
            <a:off x="1484310" y="701459"/>
            <a:ext cx="10018713" cy="5089742"/>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III. Kịch bản tấn công.</a:t>
            </a:r>
          </a:p>
          <a:p>
            <a:pPr marL="0" indent="0" algn="l">
              <a:buNone/>
            </a:pPr>
            <a:r>
              <a:rPr lang="en-US" sz="2000">
                <a:latin typeface="Times New Roman" panose="02020603050405020304" pitchFamily="18" charset="0"/>
                <a:cs typeface="Times New Roman" panose="02020603050405020304" pitchFamily="18" charset="0"/>
              </a:rPr>
              <a:t>	</a:t>
            </a:r>
            <a:r>
              <a:rPr lang="vi-VN" sz="2000" b="1" i="0">
                <a:effectLst/>
                <a:latin typeface="Times New Roman" panose="02020603050405020304" pitchFamily="18" charset="0"/>
                <a:cs typeface="Times New Roman" panose="02020603050405020304" pitchFamily="18" charset="0"/>
              </a:rPr>
              <a:t>Tình huống # 1</a:t>
            </a:r>
            <a:r>
              <a:rPr lang="en-US" sz="2000" b="1" i="0">
                <a:effectLst/>
                <a:latin typeface="Times New Roman" panose="02020603050405020304" pitchFamily="18" charset="0"/>
                <a:cs typeface="Times New Roman" panose="02020603050405020304" pitchFamily="18" charset="0"/>
              </a:rPr>
              <a:t>: </a:t>
            </a:r>
            <a:r>
              <a:rPr lang="vi-VN" sz="2000" b="1" i="0">
                <a:effectLst/>
                <a:latin typeface="Times New Roman" panose="02020603050405020304" pitchFamily="18" charset="0"/>
                <a:cs typeface="Times New Roman" panose="02020603050405020304" pitchFamily="18" charset="0"/>
              </a:rPr>
              <a:t> Cập nhật mà không cần ký:</a:t>
            </a:r>
            <a:r>
              <a:rPr lang="vi-VN" sz="2000" b="0" i="0">
                <a:effectLst/>
                <a:latin typeface="Times New Roman" panose="02020603050405020304" pitchFamily="18" charset="0"/>
                <a:cs typeface="Times New Roman" panose="02020603050405020304" pitchFamily="18" charset="0"/>
              </a:rPr>
              <a:t> Nhiều bộ định tuyến gia đình, hộp giải mã tín hiệu số, chương trình cơ sở của thiết bị và những thứ khác không xác minh các bản cập nhật thông qua chương trình cơ sở đã ký.  Đây là một mối quan tâm lớn vì nhiều khi không có cơ chế nào để khắc phục ngoài việc sửa chữa trong một phiên bản tương lai và đợi các phiên bản trước hết thời.</a:t>
            </a:r>
          </a:p>
          <a:p>
            <a:pPr marL="0" indent="0" algn="l">
              <a:buNone/>
            </a:pPr>
            <a:r>
              <a:rPr lang="en-US" sz="2000" b="1" i="0">
                <a:effectLst/>
                <a:latin typeface="Times New Roman" panose="02020603050405020304" pitchFamily="18" charset="0"/>
                <a:cs typeface="Times New Roman" panose="02020603050405020304" pitchFamily="18" charset="0"/>
              </a:rPr>
              <a:t>	</a:t>
            </a:r>
            <a:r>
              <a:rPr lang="vi-VN" sz="2000" b="1" i="0">
                <a:effectLst/>
                <a:latin typeface="Times New Roman" panose="02020603050405020304" pitchFamily="18" charset="0"/>
                <a:cs typeface="Times New Roman" panose="02020603050405020304" pitchFamily="18" charset="0"/>
              </a:rPr>
              <a:t>Kịch bản # 2 Cập nhật mã độc SolarWinds</a:t>
            </a:r>
            <a:r>
              <a:rPr lang="vi-VN" sz="2000" b="0" i="0">
                <a:effectLst/>
                <a:latin typeface="Times New Roman" panose="02020603050405020304" pitchFamily="18" charset="0"/>
                <a:cs typeface="Times New Roman" panose="02020603050405020304" pitchFamily="18" charset="0"/>
              </a:rPr>
              <a:t> : Các </a:t>
            </a:r>
            <a:r>
              <a:rPr lang="en-US" sz="2000">
                <a:latin typeface="Times New Roman" panose="02020603050405020304" pitchFamily="18" charset="0"/>
                <a:cs typeface="Times New Roman" panose="02020603050405020304" pitchFamily="18" charset="0"/>
              </a:rPr>
              <a:t>cuộc </a:t>
            </a:r>
            <a:r>
              <a:rPr lang="vi-VN" sz="2000" b="0" i="0">
                <a:effectLst/>
                <a:latin typeface="Times New Roman" panose="02020603050405020304" pitchFamily="18" charset="0"/>
                <a:cs typeface="Times New Roman" panose="02020603050405020304" pitchFamily="18" charset="0"/>
              </a:rPr>
              <a:t>tấn công cơ chế cập nhật</a:t>
            </a:r>
            <a:r>
              <a:rPr lang="en-US" sz="2000" b="0" i="0">
                <a:effectLst/>
                <a:latin typeface="Times New Roman" panose="02020603050405020304" pitchFamily="18" charset="0"/>
                <a:cs typeface="Times New Roman" panose="02020603050405020304" pitchFamily="18" charset="0"/>
              </a:rPr>
              <a:t> nagyf càng phổ biến </a:t>
            </a:r>
            <a:r>
              <a:rPr lang="vi-VN" sz="2000" b="0" i="0">
                <a:effectLst/>
                <a:latin typeface="Times New Roman" panose="02020603050405020304" pitchFamily="18" charset="0"/>
                <a:cs typeface="Times New Roman" panose="02020603050405020304" pitchFamily="18" charset="0"/>
              </a:rPr>
              <a:t>,  một cuộc tấn công đáng chú ý gần đây là tấn công SolarWinds Orion. Công ty phát triển phần mềm đã có các quy trình xây dựng và cập nhật tính toàn vẹn an toàn. Tuy nhiên, những điều này vẫn có thể bị lật đổ và trong vài tháng, công ty đã phân phối một bản cập nhật độc hại nhắm mục tiêu cao cho hơn 18.000 tổ chức, trong đó có khoảng 100 tổ chức bị ảnh hưởng. Đây là một trong những vụ vi phạm tính chất này sâu rộng nhất và quan trọng nhất trong lịch sử.</a:t>
            </a:r>
          </a:p>
          <a:p>
            <a:pPr marL="0" indent="0">
              <a:buNone/>
            </a:pPr>
            <a:endParaRPr lang="en-US"/>
          </a:p>
        </p:txBody>
      </p:sp>
    </p:spTree>
    <p:extLst>
      <p:ext uri="{BB962C8B-B14F-4D97-AF65-F5344CB8AC3E}">
        <p14:creationId xmlns:p14="http://schemas.microsoft.com/office/powerpoint/2010/main" val="96885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6BFF7-E9E9-4FFD-9E99-0DB0B6977624}"/>
              </a:ext>
            </a:extLst>
          </p:cNvPr>
          <p:cNvSpPr>
            <a:spLocks noGrp="1"/>
          </p:cNvSpPr>
          <p:nvPr>
            <p:ph idx="1"/>
          </p:nvPr>
        </p:nvSpPr>
        <p:spPr>
          <a:xfrm>
            <a:off x="1484310" y="576197"/>
            <a:ext cx="10018713" cy="5215003"/>
          </a:xfrm>
        </p:spPr>
        <p:txBody>
          <a:bodyPr>
            <a:normAutofit fontScale="85000" lnSpcReduction="10000"/>
          </a:bodyPr>
          <a:lstStyle/>
          <a:p>
            <a:pPr marL="0" indent="0">
              <a:buNone/>
            </a:pPr>
            <a:r>
              <a:rPr lang="en-US">
                <a:latin typeface="Times New Roman" panose="02020603050405020304" pitchFamily="18" charset="0"/>
                <a:cs typeface="Times New Roman" panose="02020603050405020304" pitchFamily="18" charset="0"/>
              </a:rPr>
              <a:t>IV. Ngăn chặn.</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Sử dụng chữ ký số hoặc các cơ chế tương tự để xác minh phần mềm hoặc dữ liệu là từ nguồn </a:t>
            </a:r>
            <a:r>
              <a:rPr lang="en-US" b="0" i="0">
                <a:effectLst/>
                <a:latin typeface="Times New Roman" panose="02020603050405020304" pitchFamily="18" charset="0"/>
                <a:cs typeface="Times New Roman" panose="02020603050405020304" pitchFamily="18" charset="0"/>
              </a:rPr>
              <a:t>tin cậy</a:t>
            </a:r>
            <a:r>
              <a:rPr lang="vi-VN" b="0" i="0">
                <a:effectLst/>
                <a:latin typeface="Times New Roman" panose="02020603050405020304" pitchFamily="18" charset="0"/>
                <a:cs typeface="Times New Roman" panose="02020603050405020304" pitchFamily="18" charset="0"/>
              </a:rPr>
              <a:t> ​​và không bị thay đổi.</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Đảm bảo các thư viện và phần phụ thuộc, đang sử dụng các kho lưu trữ đáng tin cậy. </a:t>
            </a:r>
            <a:endParaRPr lang="en-US" b="0" i="0">
              <a:effectLst/>
              <a:latin typeface="Times New Roman" panose="02020603050405020304" pitchFamily="18" charset="0"/>
              <a:cs typeface="Times New Roman" panose="02020603050405020304" pitchFamily="18" charset="0"/>
            </a:endParaRP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Kiểm tra sự phụ thuộc OWASP hoặc OWASP CycloneDX, được sử dụng để xác minh rằng các thành phần không chứa các lỗ hổng đã biết</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Đảm bảo rằng có một quy trình xem xét các thay đổi về mã và cấu hình để giảm thiểu khả năng mã độc hoặc cấu hình có thể được đưa vào đường dẫn phần mềm của bạn.</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Đảm bảo rằng đường dẫn CI / CD của bạn có phân tách, cấu hình và kiểm soát truy cập thích hợp để đảm bảo tính toàn vẹn.</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Đảm bảo rằng dữ liệu được tuần tự hóa chưa được ký hoặc không được mã hóa không được gửi đến các máy khách không đáng tin cậy mà không có một số hình thức kiểm tra tính toàn vẹn hoặc chữ ký số để phát hiện giả mạo hoặc phát lại dữ liệu đã được tuần tự hóa</a:t>
            </a:r>
          </a:p>
          <a:p>
            <a:pPr marL="0" indent="0">
              <a:buNone/>
            </a:pPr>
            <a:endParaRPr lang="en-US"/>
          </a:p>
        </p:txBody>
      </p:sp>
    </p:spTree>
    <p:extLst>
      <p:ext uri="{BB962C8B-B14F-4D97-AF65-F5344CB8AC3E}">
        <p14:creationId xmlns:p14="http://schemas.microsoft.com/office/powerpoint/2010/main" val="3473719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43</TotalTime>
  <Words>808</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Corbel</vt:lpstr>
      <vt:lpstr>Roboto</vt:lpstr>
      <vt:lpstr>Times New Roman</vt:lpstr>
      <vt:lpstr>Parallax</vt:lpstr>
      <vt:lpstr>Software and Data Integrity Failures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and Data Integrity Failures </dc:title>
  <dc:creator>Pham Duy Chien (FIS CSD HN)</dc:creator>
  <cp:lastModifiedBy>Pham Duy Chien (FIS CSD HN)</cp:lastModifiedBy>
  <cp:revision>1</cp:revision>
  <dcterms:created xsi:type="dcterms:W3CDTF">2021-11-24T13:22:19Z</dcterms:created>
  <dcterms:modified xsi:type="dcterms:W3CDTF">2021-11-24T14:05:27Z</dcterms:modified>
</cp:coreProperties>
</file>