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60684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658E3-17B6-49F6-AE32-0D0F12B3A3FA}"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48177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241367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67128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929627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56735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197495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27600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8787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275111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58E3-17B6-49F6-AE32-0D0F12B3A3FA}"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37053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658E3-17B6-49F6-AE32-0D0F12B3A3FA}"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2191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658E3-17B6-49F6-AE32-0D0F12B3A3FA}"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356945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658E3-17B6-49F6-AE32-0D0F12B3A3FA}"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265643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658E3-17B6-49F6-AE32-0D0F12B3A3FA}"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03876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658E3-17B6-49F6-AE32-0D0F12B3A3FA}"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192716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658E3-17B6-49F6-AE32-0D0F12B3A3FA}"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7C631-F82D-49CE-BA6F-01BA09CA7AE6}" type="slidenum">
              <a:rPr lang="en-US" smtClean="0"/>
              <a:t>‹#›</a:t>
            </a:fld>
            <a:endParaRPr lang="en-US"/>
          </a:p>
        </p:txBody>
      </p:sp>
    </p:spTree>
    <p:extLst>
      <p:ext uri="{BB962C8B-B14F-4D97-AF65-F5344CB8AC3E}">
        <p14:creationId xmlns:p14="http://schemas.microsoft.com/office/powerpoint/2010/main" val="20742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4658E3-17B6-49F6-AE32-0D0F12B3A3FA}" type="datetimeFigureOut">
              <a:rPr lang="en-US" smtClean="0"/>
              <a:t>11/23/2021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7C631-F82D-49CE-BA6F-01BA09CA7AE6}" type="slidenum">
              <a:rPr lang="en-US" smtClean="0"/>
              <a:t>‹#›</a:t>
            </a:fld>
            <a:endParaRPr lang="en-US"/>
          </a:p>
        </p:txBody>
      </p:sp>
    </p:spTree>
    <p:extLst>
      <p:ext uri="{BB962C8B-B14F-4D97-AF65-F5344CB8AC3E}">
        <p14:creationId xmlns:p14="http://schemas.microsoft.com/office/powerpoint/2010/main" val="739404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82C8-1986-43E2-8BA8-F540B1D3BE00}"/>
              </a:ext>
            </a:extLst>
          </p:cNvPr>
          <p:cNvSpPr>
            <a:spLocks noGrp="1"/>
          </p:cNvSpPr>
          <p:nvPr>
            <p:ph type="ctrTitle"/>
          </p:nvPr>
        </p:nvSpPr>
        <p:spPr/>
        <p:txBody>
          <a:bodyPr/>
          <a:lstStyle/>
          <a:p>
            <a:r>
              <a:rPr lang="en-US"/>
              <a:t>Top 10 owasp 2021</a:t>
            </a:r>
          </a:p>
        </p:txBody>
      </p:sp>
      <p:sp>
        <p:nvSpPr>
          <p:cNvPr id="3" name="Subtitle 2">
            <a:extLst>
              <a:ext uri="{FF2B5EF4-FFF2-40B4-BE49-F238E27FC236}">
                <a16:creationId xmlns:a16="http://schemas.microsoft.com/office/drawing/2014/main" id="{EE079B30-0836-4569-A91C-C7BC25F9606C}"/>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174645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D219-0FD2-42EA-8FEA-9751DE69B33E}"/>
              </a:ext>
            </a:extLst>
          </p:cNvPr>
          <p:cNvSpPr>
            <a:spLocks noGrp="1"/>
          </p:cNvSpPr>
          <p:nvPr>
            <p:ph type="title"/>
          </p:nvPr>
        </p:nvSpPr>
        <p:spPr/>
        <p:txBody>
          <a:bodyPr/>
          <a:lstStyle/>
          <a:p>
            <a:r>
              <a:rPr lang="en-US"/>
              <a:t>Top 10 owasp là gì ?</a:t>
            </a:r>
          </a:p>
        </p:txBody>
      </p:sp>
      <p:sp>
        <p:nvSpPr>
          <p:cNvPr id="3" name="Content Placeholder 2">
            <a:extLst>
              <a:ext uri="{FF2B5EF4-FFF2-40B4-BE49-F238E27FC236}">
                <a16:creationId xmlns:a16="http://schemas.microsoft.com/office/drawing/2014/main" id="{4B438EC5-E2A2-4A1D-BE7F-C45285C69160}"/>
              </a:ext>
            </a:extLst>
          </p:cNvPr>
          <p:cNvSpPr>
            <a:spLocks noGrp="1"/>
          </p:cNvSpPr>
          <p:nvPr>
            <p:ph idx="1"/>
          </p:nvPr>
        </p:nvSpPr>
        <p:spPr/>
        <p:txBody>
          <a:bodyPr/>
          <a:lstStyle/>
          <a:p>
            <a:r>
              <a:rPr lang="vi-VN" b="0" i="0">
                <a:solidFill>
                  <a:schemeClr val="tx1">
                    <a:lumMod val="95000"/>
                    <a:lumOff val="5000"/>
                  </a:schemeClr>
                </a:solidFill>
                <a:effectLst/>
                <a:latin typeface="Montserrat" panose="00000500000000000000" pitchFamily="2" charset="0"/>
              </a:rPr>
              <a:t>OWASP là viết tắt của Open Web Application Security Project là một tổ chức phi lợi nhuận quốc tế chuyên về bảo mật ứng dụng web, được phát triển vào năm 2003. </a:t>
            </a:r>
            <a:endParaRPr lang="en-US" b="0" i="0">
              <a:solidFill>
                <a:schemeClr val="tx1">
                  <a:lumMod val="95000"/>
                  <a:lumOff val="5000"/>
                </a:schemeClr>
              </a:solidFill>
              <a:effectLst/>
              <a:latin typeface="Montserrat" panose="00000500000000000000" pitchFamily="2" charset="0"/>
            </a:endParaRPr>
          </a:p>
          <a:p>
            <a:r>
              <a:rPr lang="vi-VN" b="0" i="0">
                <a:solidFill>
                  <a:schemeClr val="tx1">
                    <a:lumMod val="95000"/>
                    <a:lumOff val="5000"/>
                  </a:schemeClr>
                </a:solidFill>
                <a:effectLst/>
                <a:latin typeface="Montserrat" panose="00000500000000000000" pitchFamily="2" charset="0"/>
              </a:rPr>
              <a:t>OWASP Top 10 là một báo cáo liên tục được cải tiến và cập nhật trong đó nêu các mối quan tâm về bảo mật đối với các ứng dụng web, đồng thời chỉ ra 10 vấn đề quan trọng hàng đầu. </a:t>
            </a:r>
            <a:endParaRPr lang="en-US">
              <a:solidFill>
                <a:schemeClr val="tx1">
                  <a:lumMod val="95000"/>
                  <a:lumOff val="5000"/>
                </a:schemeClr>
              </a:solidFill>
            </a:endParaRPr>
          </a:p>
        </p:txBody>
      </p:sp>
    </p:spTree>
    <p:extLst>
      <p:ext uri="{BB962C8B-B14F-4D97-AF65-F5344CB8AC3E}">
        <p14:creationId xmlns:p14="http://schemas.microsoft.com/office/powerpoint/2010/main" val="336049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1EF6-A8AB-4D9D-8B25-3B10D6ABA052}"/>
              </a:ext>
            </a:extLst>
          </p:cNvPr>
          <p:cNvSpPr>
            <a:spLocks noGrp="1"/>
          </p:cNvSpPr>
          <p:nvPr>
            <p:ph type="title"/>
          </p:nvPr>
        </p:nvSpPr>
        <p:spPr/>
        <p:txBody>
          <a:bodyPr/>
          <a:lstStyle/>
          <a:p>
            <a:r>
              <a:rPr lang="en-US"/>
              <a:t>Top 10 owasp 2021</a:t>
            </a:r>
          </a:p>
        </p:txBody>
      </p:sp>
      <p:pic>
        <p:nvPicPr>
          <p:cNvPr id="5" name="Content Placeholder 4">
            <a:extLst>
              <a:ext uri="{FF2B5EF4-FFF2-40B4-BE49-F238E27FC236}">
                <a16:creationId xmlns:a16="http://schemas.microsoft.com/office/drawing/2014/main" id="{56BA3C47-7103-4807-95D5-DD9947EF0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228" y="2438399"/>
            <a:ext cx="9452200" cy="3733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2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E70E-ED53-48DD-9C17-A7C3DACD9D84}"/>
              </a:ext>
            </a:extLst>
          </p:cNvPr>
          <p:cNvSpPr>
            <a:spLocks noGrp="1"/>
          </p:cNvSpPr>
          <p:nvPr>
            <p:ph type="title"/>
          </p:nvPr>
        </p:nvSpPr>
        <p:spPr>
          <a:xfrm>
            <a:off x="1590805" y="410227"/>
            <a:ext cx="9912218" cy="1218157"/>
          </a:xfrm>
        </p:spPr>
        <p:txBody>
          <a:bodyPr/>
          <a:lstStyle/>
          <a:p>
            <a:r>
              <a:rPr lang="en-US"/>
              <a:t>Phân biệt CWE, CVE, CVSS</a:t>
            </a:r>
          </a:p>
        </p:txBody>
      </p:sp>
      <p:sp>
        <p:nvSpPr>
          <p:cNvPr id="3" name="Content Placeholder 2">
            <a:extLst>
              <a:ext uri="{FF2B5EF4-FFF2-40B4-BE49-F238E27FC236}">
                <a16:creationId xmlns:a16="http://schemas.microsoft.com/office/drawing/2014/main" id="{EB78C80E-5BD5-437F-827B-EB97D58F4593}"/>
              </a:ext>
            </a:extLst>
          </p:cNvPr>
          <p:cNvSpPr>
            <a:spLocks noGrp="1"/>
          </p:cNvSpPr>
          <p:nvPr>
            <p:ph idx="1"/>
          </p:nvPr>
        </p:nvSpPr>
        <p:spPr>
          <a:xfrm>
            <a:off x="1478071" y="2088715"/>
            <a:ext cx="10024952" cy="4769285"/>
          </a:xfrm>
        </p:spPr>
        <p:txBody>
          <a:bodyPr>
            <a:normAutofit/>
          </a:bodyPr>
          <a:lstStyle/>
          <a:p>
            <a:pPr algn="l">
              <a:buFont typeface="Arial" panose="020B0604020202020204" pitchFamily="34" charset="0"/>
              <a:buChar char="•"/>
            </a:pPr>
            <a:r>
              <a:rPr lang="vi-VN" b="1" i="0">
                <a:solidFill>
                  <a:schemeClr val="tx1">
                    <a:lumMod val="95000"/>
                    <a:lumOff val="5000"/>
                  </a:schemeClr>
                </a:solidFill>
                <a:effectLst/>
                <a:latin typeface="equity-text-b"/>
              </a:rPr>
              <a:t>CWE</a:t>
            </a:r>
            <a:r>
              <a:rPr lang="vi-VN" b="0" i="0">
                <a:solidFill>
                  <a:schemeClr val="tx1">
                    <a:lumMod val="95000"/>
                    <a:lumOff val="5000"/>
                  </a:schemeClr>
                </a:solidFill>
                <a:effectLst/>
                <a:latin typeface="equity-text-b"/>
              </a:rPr>
              <a:t> là viết tắt của Common </a:t>
            </a:r>
            <a:r>
              <a:rPr lang="vi-VN" b="0" i="1">
                <a:solidFill>
                  <a:schemeClr val="tx1">
                    <a:lumMod val="95000"/>
                    <a:lumOff val="5000"/>
                  </a:schemeClr>
                </a:solidFill>
                <a:effectLst/>
                <a:latin typeface="equity-text-b"/>
              </a:rPr>
              <a:t>Weakness</a:t>
            </a:r>
            <a:r>
              <a:rPr lang="vi-VN" b="0" i="0">
                <a:solidFill>
                  <a:schemeClr val="tx1">
                    <a:lumMod val="95000"/>
                    <a:lumOff val="5000"/>
                  </a:schemeClr>
                </a:solidFill>
                <a:effectLst/>
                <a:latin typeface="equity-text-b"/>
              </a:rPr>
              <a:t> Enumeration, </a:t>
            </a:r>
            <a:r>
              <a:rPr lang="en-US" b="0" i="0">
                <a:solidFill>
                  <a:schemeClr val="tx1">
                    <a:lumMod val="95000"/>
                    <a:lumOff val="5000"/>
                  </a:schemeClr>
                </a:solidFill>
                <a:effectLst/>
                <a:latin typeface="equity-text-b"/>
              </a:rPr>
              <a:t>các điểm yếu</a:t>
            </a:r>
            <a:r>
              <a:rPr lang="vi-VN" b="0" i="0">
                <a:solidFill>
                  <a:schemeClr val="tx1">
                    <a:lumMod val="95000"/>
                    <a:lumOff val="5000"/>
                  </a:schemeClr>
                </a:solidFill>
                <a:effectLst/>
                <a:latin typeface="equity-text-b"/>
              </a:rPr>
              <a:t> </a:t>
            </a:r>
            <a:r>
              <a:rPr lang="en-US" b="0" i="0">
                <a:solidFill>
                  <a:schemeClr val="tx1">
                    <a:lumMod val="95000"/>
                    <a:lumOff val="5000"/>
                  </a:schemeClr>
                </a:solidFill>
                <a:effectLst/>
                <a:latin typeface="equity-text-b"/>
              </a:rPr>
              <a:t>chung </a:t>
            </a:r>
            <a:r>
              <a:rPr lang="vi-VN" b="0" i="0">
                <a:solidFill>
                  <a:schemeClr val="tx1">
                    <a:lumMod val="95000"/>
                    <a:lumOff val="5000"/>
                  </a:schemeClr>
                </a:solidFill>
                <a:effectLst/>
                <a:latin typeface="equity-text-b"/>
              </a:rPr>
              <a:t>liên quan đến lỗ hổng bảo mật — không phải trường hợp trong một sản phẩm hoặc hệ thống.</a:t>
            </a:r>
            <a:r>
              <a:rPr lang="vi-VN" b="0" i="0">
                <a:effectLst/>
                <a:latin typeface="Source Serif Pro" panose="020B0604020202020204" pitchFamily="18" charset="0"/>
              </a:rPr>
              <a:t> </a:t>
            </a:r>
            <a:r>
              <a:rPr lang="en-US" b="0" i="0">
                <a:effectLst/>
                <a:latin typeface="equity-text-b"/>
              </a:rPr>
              <a:t>T</a:t>
            </a:r>
            <a:r>
              <a:rPr lang="vi-VN" b="0" i="0">
                <a:effectLst/>
                <a:latin typeface="equity-text-b"/>
              </a:rPr>
              <a:t>hước đo cho các công cụ bảo mật phần mềm và là cơ sở cho các nỗ lực ngăn chặn và giảm thiểu nhận dạng điểm yếu</a:t>
            </a:r>
            <a:r>
              <a:rPr lang="en-US" b="0" i="0">
                <a:effectLst/>
                <a:latin typeface="equity-text-b"/>
              </a:rPr>
              <a:t>.</a:t>
            </a:r>
            <a:endParaRPr lang="vi-VN" b="0" i="0">
              <a:solidFill>
                <a:schemeClr val="tx1">
                  <a:lumMod val="95000"/>
                  <a:lumOff val="5000"/>
                </a:schemeClr>
              </a:solidFill>
              <a:effectLst/>
              <a:latin typeface="equity-text-b"/>
            </a:endParaRPr>
          </a:p>
          <a:p>
            <a:pPr algn="l">
              <a:buFont typeface="Arial" panose="020B0604020202020204" pitchFamily="34" charset="0"/>
              <a:buChar char="•"/>
            </a:pPr>
            <a:r>
              <a:rPr lang="vi-VN" b="1" i="0">
                <a:solidFill>
                  <a:schemeClr val="tx1">
                    <a:lumMod val="95000"/>
                    <a:lumOff val="5000"/>
                  </a:schemeClr>
                </a:solidFill>
                <a:effectLst/>
                <a:latin typeface="equity-text-b"/>
              </a:rPr>
              <a:t>CVE</a:t>
            </a:r>
            <a:r>
              <a:rPr lang="vi-VN" b="0" i="0">
                <a:solidFill>
                  <a:schemeClr val="tx1">
                    <a:lumMod val="95000"/>
                    <a:lumOff val="5000"/>
                  </a:schemeClr>
                </a:solidFill>
                <a:effectLst/>
                <a:latin typeface="equity-text-b"/>
              </a:rPr>
              <a:t> là viết tắt của Common </a:t>
            </a:r>
            <a:r>
              <a:rPr lang="vi-VN" b="0" i="1">
                <a:solidFill>
                  <a:schemeClr val="tx1">
                    <a:lumMod val="95000"/>
                    <a:lumOff val="5000"/>
                  </a:schemeClr>
                </a:solidFill>
                <a:effectLst/>
                <a:latin typeface="equity-text-b"/>
              </a:rPr>
              <a:t>Vulnerabilities</a:t>
            </a:r>
            <a:r>
              <a:rPr lang="vi-VN" b="0" i="0">
                <a:solidFill>
                  <a:schemeClr val="tx1">
                    <a:lumMod val="95000"/>
                    <a:lumOff val="5000"/>
                  </a:schemeClr>
                </a:solidFill>
                <a:effectLst/>
                <a:latin typeface="equity-text-b"/>
              </a:rPr>
              <a:t> và Exposures,  đã </a:t>
            </a:r>
            <a:r>
              <a:rPr lang="en-US" b="0" i="0">
                <a:solidFill>
                  <a:schemeClr val="tx1">
                    <a:lumMod val="95000"/>
                    <a:lumOff val="5000"/>
                  </a:schemeClr>
                </a:solidFill>
                <a:effectLst/>
                <a:latin typeface="equity-text-b"/>
              </a:rPr>
              <a:t>xảy ra </a:t>
            </a:r>
            <a:r>
              <a:rPr lang="en-US">
                <a:solidFill>
                  <a:schemeClr val="tx1">
                    <a:lumMod val="95000"/>
                    <a:lumOff val="5000"/>
                  </a:schemeClr>
                </a:solidFill>
                <a:latin typeface="equity-text-b"/>
              </a:rPr>
              <a:t>trong các ứng dụng hay hệ thống</a:t>
            </a:r>
            <a:r>
              <a:rPr lang="vi-VN" b="0" i="0">
                <a:solidFill>
                  <a:schemeClr val="tx1">
                    <a:lumMod val="95000"/>
                    <a:lumOff val="5000"/>
                  </a:schemeClr>
                </a:solidFill>
                <a:effectLst/>
                <a:latin typeface="equity-text-b"/>
              </a:rPr>
              <a:t> cụ thể không phải là lỗ hổng tiềm ẩn.</a:t>
            </a:r>
            <a:endParaRPr lang="en-US" b="0" i="0">
              <a:solidFill>
                <a:schemeClr val="tx1">
                  <a:lumMod val="95000"/>
                  <a:lumOff val="5000"/>
                </a:schemeClr>
              </a:solidFill>
              <a:effectLst/>
              <a:latin typeface="equity-text-b"/>
            </a:endParaRPr>
          </a:p>
          <a:p>
            <a:pPr algn="l">
              <a:buFont typeface="Arial" panose="020B0604020202020204" pitchFamily="34" charset="0"/>
              <a:buChar char="•"/>
            </a:pPr>
            <a:r>
              <a:rPr lang="en-US" b="0" i="1">
                <a:solidFill>
                  <a:srgbClr val="333333"/>
                </a:solidFill>
                <a:effectLst/>
                <a:latin typeface="equity-text-b"/>
              </a:rPr>
              <a:t>The Common Vulnerability Scoring System </a:t>
            </a:r>
            <a:r>
              <a:rPr lang="vi-VN" b="0" i="0">
                <a:solidFill>
                  <a:schemeClr val="tx1">
                    <a:lumMod val="95000"/>
                    <a:lumOff val="5000"/>
                  </a:schemeClr>
                </a:solidFill>
                <a:effectLst/>
                <a:latin typeface="equity-text-b"/>
              </a:rPr>
              <a:t>(CVSS) là một khuôn khổ mở để truyền đạt các đặc điểm và mức độ nghiêm trọng của các lỗ hổng phần mềm. CVSS bao gồm ba nhóm chỉ số</a:t>
            </a:r>
            <a:r>
              <a:rPr lang="en-US" b="0" i="0">
                <a:solidFill>
                  <a:schemeClr val="tx1">
                    <a:lumMod val="95000"/>
                    <a:lumOff val="5000"/>
                  </a:schemeClr>
                </a:solidFill>
                <a:effectLst/>
                <a:latin typeface="equity-text-b"/>
              </a:rPr>
              <a:t> : </a:t>
            </a:r>
            <a:r>
              <a:rPr lang="en-US" b="0" i="1">
                <a:solidFill>
                  <a:srgbClr val="333333"/>
                </a:solidFill>
                <a:effectLst/>
                <a:latin typeface="equity-text-b"/>
              </a:rPr>
              <a:t>Base, Temporal, and Environmental</a:t>
            </a:r>
            <a:r>
              <a:rPr lang="vi-VN" b="0" i="0">
                <a:solidFill>
                  <a:schemeClr val="tx1">
                    <a:lumMod val="95000"/>
                    <a:lumOff val="5000"/>
                  </a:schemeClr>
                </a:solidFill>
                <a:effectLst/>
                <a:latin typeface="equity-text-b"/>
              </a:rPr>
              <a:t>. Các chỉ số </a:t>
            </a:r>
            <a:r>
              <a:rPr lang="en-US">
                <a:solidFill>
                  <a:schemeClr val="tx1">
                    <a:lumMod val="95000"/>
                    <a:lumOff val="5000"/>
                  </a:schemeClr>
                </a:solidFill>
                <a:latin typeface="equity-text-b"/>
              </a:rPr>
              <a:t>b</a:t>
            </a:r>
            <a:r>
              <a:rPr lang="en-US" b="0" i="0">
                <a:solidFill>
                  <a:schemeClr val="tx1">
                    <a:lumMod val="95000"/>
                    <a:lumOff val="5000"/>
                  </a:schemeClr>
                </a:solidFill>
                <a:effectLst/>
                <a:latin typeface="equity-text-b"/>
              </a:rPr>
              <a:t>ase </a:t>
            </a:r>
            <a:r>
              <a:rPr lang="vi-VN" b="0" i="0">
                <a:solidFill>
                  <a:schemeClr val="tx1">
                    <a:lumMod val="95000"/>
                    <a:lumOff val="5000"/>
                  </a:schemeClr>
                </a:solidFill>
                <a:effectLst/>
                <a:latin typeface="equity-text-b"/>
              </a:rPr>
              <a:t>tạo ra điểm số từ 0 đến 10, sau đó có thể được sửa đổi bằng cách cho điểm các chỉ số </a:t>
            </a:r>
            <a:r>
              <a:rPr lang="en-US" b="0" i="1">
                <a:solidFill>
                  <a:srgbClr val="333333"/>
                </a:solidFill>
                <a:effectLst/>
                <a:latin typeface="equity-text-b"/>
              </a:rPr>
              <a:t>Temporal, and Environmental</a:t>
            </a:r>
            <a:r>
              <a:rPr lang="vi-VN" b="0" i="1">
                <a:solidFill>
                  <a:schemeClr val="tx1">
                    <a:lumMod val="95000"/>
                    <a:lumOff val="5000"/>
                  </a:schemeClr>
                </a:solidFill>
                <a:effectLst/>
                <a:latin typeface="equity-text-b"/>
              </a:rPr>
              <a:t>.</a:t>
            </a:r>
            <a:endParaRPr lang="en-US" b="0" i="1">
              <a:solidFill>
                <a:schemeClr val="tx1">
                  <a:lumMod val="95000"/>
                  <a:lumOff val="5000"/>
                </a:schemeClr>
              </a:solidFill>
              <a:effectLst/>
              <a:latin typeface="equity-text-b"/>
            </a:endParaRPr>
          </a:p>
          <a:p>
            <a:pPr algn="l">
              <a:buFont typeface="Arial" panose="020B0604020202020204" pitchFamily="34" charset="0"/>
              <a:buChar char="•"/>
            </a:pPr>
            <a:endParaRPr lang="vi-VN" b="0" i="0">
              <a:solidFill>
                <a:schemeClr val="tx1">
                  <a:lumMod val="95000"/>
                  <a:lumOff val="5000"/>
                </a:schemeClr>
              </a:solidFill>
              <a:effectLst/>
              <a:latin typeface="equity-text-b"/>
            </a:endParaRPr>
          </a:p>
          <a:p>
            <a:endParaRPr lang="en-US"/>
          </a:p>
        </p:txBody>
      </p:sp>
    </p:spTree>
    <p:extLst>
      <p:ext uri="{BB962C8B-B14F-4D97-AF65-F5344CB8AC3E}">
        <p14:creationId xmlns:p14="http://schemas.microsoft.com/office/powerpoint/2010/main" val="267511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D90A-7D9A-474C-9E26-BD31BF655AF7}"/>
              </a:ext>
            </a:extLst>
          </p:cNvPr>
          <p:cNvSpPr>
            <a:spLocks noGrp="1"/>
          </p:cNvSpPr>
          <p:nvPr>
            <p:ph type="title"/>
          </p:nvPr>
        </p:nvSpPr>
        <p:spPr/>
        <p:txBody>
          <a:bodyPr/>
          <a:lstStyle/>
          <a:p>
            <a:r>
              <a:rPr lang="en-US"/>
              <a:t>Các thay đổi trong top 10 - 2021</a:t>
            </a:r>
          </a:p>
        </p:txBody>
      </p:sp>
      <p:sp>
        <p:nvSpPr>
          <p:cNvPr id="3" name="Content Placeholder 2">
            <a:extLst>
              <a:ext uri="{FF2B5EF4-FFF2-40B4-BE49-F238E27FC236}">
                <a16:creationId xmlns:a16="http://schemas.microsoft.com/office/drawing/2014/main" id="{12CC3872-7E43-4273-AE04-E5130C17D279}"/>
              </a:ext>
            </a:extLst>
          </p:cNvPr>
          <p:cNvSpPr>
            <a:spLocks noGrp="1"/>
          </p:cNvSpPr>
          <p:nvPr>
            <p:ph idx="1"/>
          </p:nvPr>
        </p:nvSpPr>
        <p:spPr/>
        <p:txBody>
          <a:bodyPr/>
          <a:lstStyle/>
          <a:p>
            <a:r>
              <a:rPr lang="en-US" b="0" i="1">
                <a:effectLst/>
                <a:latin typeface="Roboto" panose="02000000000000000000" pitchFamily="2" charset="0"/>
              </a:rPr>
              <a:t>Broken access control </a:t>
            </a:r>
            <a:r>
              <a:rPr lang="en-US" b="0" i="0">
                <a:effectLst/>
                <a:latin typeface="Roboto" panose="02000000000000000000" pitchFamily="2" charset="0"/>
              </a:rPr>
              <a:t>: </a:t>
            </a:r>
            <a:r>
              <a:rPr lang="vi-VN" b="0" i="0">
                <a:effectLst/>
                <a:latin typeface="Roboto" panose="02000000000000000000" pitchFamily="2" charset="0"/>
              </a:rPr>
              <a:t>di chuyển từ vị trí thứ năm lên</a:t>
            </a:r>
            <a:r>
              <a:rPr lang="en-US" b="0" i="0">
                <a:effectLst/>
                <a:latin typeface="Roboto" panose="02000000000000000000" pitchFamily="2" charset="0"/>
              </a:rPr>
              <a:t> vị trí thứ nhất </a:t>
            </a:r>
            <a:r>
              <a:rPr lang="en-US">
                <a:latin typeface="Roboto" panose="02000000000000000000" pitchFamily="2" charset="0"/>
              </a:rPr>
              <a:t>,</a:t>
            </a:r>
            <a:r>
              <a:rPr lang="vi-VN" b="0" i="0">
                <a:effectLst/>
                <a:latin typeface="Roboto" panose="02000000000000000000" pitchFamily="2" charset="0"/>
              </a:rPr>
              <a:t> dữ liệu chỉ ra rằng trung bình</a:t>
            </a:r>
            <a:r>
              <a:rPr lang="en-US" b="0" i="0">
                <a:effectLst/>
                <a:latin typeface="Roboto" panose="02000000000000000000" pitchFamily="2" charset="0"/>
              </a:rPr>
              <a:t> </a:t>
            </a:r>
            <a:r>
              <a:rPr lang="vi-VN" b="0" i="0">
                <a:effectLst/>
                <a:latin typeface="Roboto" panose="02000000000000000000" pitchFamily="2" charset="0"/>
              </a:rPr>
              <a:t>3,81% ứng dụng được kiểm tra có một hoặc nhiều </a:t>
            </a:r>
            <a:r>
              <a:rPr lang="en-US" b="0" i="0">
                <a:effectLst/>
                <a:latin typeface="Roboto" panose="02000000000000000000" pitchFamily="2" charset="0"/>
              </a:rPr>
              <a:t>l</a:t>
            </a:r>
            <a:r>
              <a:rPr lang="vi-VN" b="0" i="0">
                <a:effectLst/>
                <a:latin typeface="Roboto" panose="02000000000000000000" pitchFamily="2" charset="0"/>
              </a:rPr>
              <a:t>iệt kê điểm yếu chung (CWE) với hơn 318k lần xuất hiện CWE trong danh mục rủi ro này.</a:t>
            </a:r>
            <a:endParaRPr lang="en-US" b="0" i="0">
              <a:effectLst/>
              <a:latin typeface="Roboto" panose="02000000000000000000" pitchFamily="2" charset="0"/>
            </a:endParaRPr>
          </a:p>
          <a:p>
            <a:r>
              <a:rPr lang="vi-VN" b="0" i="0">
                <a:effectLst/>
                <a:latin typeface="Roboto" panose="02000000000000000000" pitchFamily="2" charset="0"/>
              </a:rPr>
              <a:t> 34 CWE được ánh xạ tới </a:t>
            </a:r>
            <a:r>
              <a:rPr lang="en-US" b="0" i="1">
                <a:effectLst/>
                <a:latin typeface="Roboto" panose="02000000000000000000" pitchFamily="2" charset="0"/>
              </a:rPr>
              <a:t>broken access control </a:t>
            </a:r>
            <a:r>
              <a:rPr lang="vi-VN" b="0" i="0">
                <a:effectLst/>
                <a:latin typeface="Roboto" panose="02000000000000000000" pitchFamily="2" charset="0"/>
              </a:rPr>
              <a:t>có nhiều lần xuất hiện trong các ứng dụng hơn bất kỳ danh mục nào khác.</a:t>
            </a:r>
            <a:endParaRPr lang="en-US"/>
          </a:p>
        </p:txBody>
      </p:sp>
    </p:spTree>
    <p:extLst>
      <p:ext uri="{BB962C8B-B14F-4D97-AF65-F5344CB8AC3E}">
        <p14:creationId xmlns:p14="http://schemas.microsoft.com/office/powerpoint/2010/main" val="397140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F9FEB-8D3B-465E-85B1-567FB1B4F6DB}"/>
              </a:ext>
            </a:extLst>
          </p:cNvPr>
          <p:cNvSpPr>
            <a:spLocks noGrp="1"/>
          </p:cNvSpPr>
          <p:nvPr>
            <p:ph idx="1"/>
          </p:nvPr>
        </p:nvSpPr>
        <p:spPr>
          <a:xfrm>
            <a:off x="1559466" y="700412"/>
            <a:ext cx="10018713" cy="5537550"/>
          </a:xfrm>
        </p:spPr>
        <p:txBody>
          <a:bodyPr/>
          <a:lstStyle/>
          <a:p>
            <a:r>
              <a:rPr lang="vi-VN" b="0" i="0">
                <a:effectLst/>
                <a:latin typeface="Roboto" panose="02000000000000000000" pitchFamily="2" charset="0"/>
              </a:rPr>
              <a:t>Cryptographic Failures</a:t>
            </a:r>
            <a:r>
              <a:rPr lang="en-US" b="0" i="0">
                <a:effectLst/>
                <a:latin typeface="Roboto" panose="02000000000000000000" pitchFamily="2" charset="0"/>
              </a:rPr>
              <a:t> : </a:t>
            </a:r>
            <a:r>
              <a:rPr lang="vi-VN" b="0" i="0">
                <a:effectLst/>
                <a:latin typeface="Roboto" panose="02000000000000000000" pitchFamily="2" charset="0"/>
              </a:rPr>
              <a:t>chuyển từ</a:t>
            </a:r>
            <a:r>
              <a:rPr lang="en-US" b="0" i="0">
                <a:effectLst/>
                <a:latin typeface="Roboto" panose="02000000000000000000" pitchFamily="2" charset="0"/>
              </a:rPr>
              <a:t> #3 </a:t>
            </a:r>
            <a:r>
              <a:rPr lang="vi-VN" b="0" i="0">
                <a:effectLst/>
                <a:latin typeface="Roboto" panose="02000000000000000000" pitchFamily="2" charset="0"/>
              </a:rPr>
              <a:t> lên # 2, trước đây được gọi là</a:t>
            </a:r>
            <a:r>
              <a:rPr lang="vi-VN" b="1" i="0">
                <a:effectLst/>
                <a:latin typeface="Roboto" panose="02000000000000000000" pitchFamily="2" charset="0"/>
              </a:rPr>
              <a:t> A3: </a:t>
            </a:r>
            <a:r>
              <a:rPr lang="en-US" b="1" i="0">
                <a:effectLst/>
                <a:latin typeface="Roboto" panose="02000000000000000000" pitchFamily="2" charset="0"/>
              </a:rPr>
              <a:t>2017-</a:t>
            </a:r>
            <a:r>
              <a:rPr lang="vi-VN" b="1" i="0">
                <a:effectLst/>
                <a:latin typeface="Roboto" panose="02000000000000000000" pitchFamily="2" charset="0"/>
              </a:rPr>
              <a:t>Sensitive Data Exposure</a:t>
            </a:r>
            <a:r>
              <a:rPr lang="vi-VN" b="0" i="0">
                <a:effectLst/>
                <a:latin typeface="Roboto" panose="02000000000000000000" pitchFamily="2" charset="0"/>
              </a:rPr>
              <a:t>, đây là một </a:t>
            </a:r>
            <a:r>
              <a:rPr lang="en-US" b="0" i="0">
                <a:effectLst/>
                <a:latin typeface="Roboto" panose="02000000000000000000" pitchFamily="2" charset="0"/>
              </a:rPr>
              <a:t>biểu hiện </a:t>
            </a:r>
            <a:r>
              <a:rPr lang="vi-VN" b="0" i="0">
                <a:effectLst/>
                <a:latin typeface="Roboto" panose="02000000000000000000" pitchFamily="2" charset="0"/>
              </a:rPr>
              <a:t>rộng hơn là </a:t>
            </a:r>
            <a:r>
              <a:rPr lang="en-US" b="0" i="0">
                <a:effectLst/>
                <a:latin typeface="Roboto" panose="02000000000000000000" pitchFamily="2" charset="0"/>
              </a:rPr>
              <a:t>rootcase </a:t>
            </a:r>
            <a:r>
              <a:rPr lang="vi-VN" b="0" i="0">
                <a:effectLst/>
                <a:latin typeface="Roboto" panose="02000000000000000000" pitchFamily="2" charset="0"/>
              </a:rPr>
              <a:t>. Tên được đổi mới tập trung vào các lỗi liên quan đến mật mã như nó đã ngầm hiểu trước đây. Danh mục này thường dẫn đến việc lộ dữ liệu nhạy cảm hoặc xâm phạm hệ thống.</a:t>
            </a:r>
            <a:endParaRPr lang="en-US" b="0" i="0">
              <a:effectLst/>
              <a:latin typeface="Roboto" panose="02000000000000000000" pitchFamily="2" charset="0"/>
            </a:endParaRPr>
          </a:p>
          <a:p>
            <a:r>
              <a:rPr lang="en-US" b="0" i="0">
                <a:effectLst/>
                <a:latin typeface="Roboto" panose="02000000000000000000" pitchFamily="2" charset="0"/>
              </a:rPr>
              <a:t>Injection : T</a:t>
            </a:r>
            <a:r>
              <a:rPr lang="vi-VN" b="0" i="0">
                <a:effectLst/>
                <a:latin typeface="Roboto" panose="02000000000000000000" pitchFamily="2" charset="0"/>
              </a:rPr>
              <a:t>rượt xuống vị trí thứ ba. 94% ứng dụng đã được thử nghiệm cho một số hình thức </a:t>
            </a:r>
            <a:r>
              <a:rPr lang="en-US" b="0" i="0">
                <a:effectLst/>
                <a:latin typeface="Roboto" panose="02000000000000000000" pitchFamily="2" charset="0"/>
              </a:rPr>
              <a:t>inject</a:t>
            </a:r>
            <a:r>
              <a:rPr lang="vi-VN" b="0" i="0">
                <a:effectLst/>
                <a:latin typeface="Roboto" panose="02000000000000000000" pitchFamily="2" charset="0"/>
              </a:rPr>
              <a:t> với tỷ lệ mắc tối đa là 19%, tỷ lệ mắc trung bình là 3,37% và 33 CWE được ánh xạ vào danh mục này có tỷ lệ xuất hiện nhiều thứ hai trong các ứng dụng với 274k lần xuất hiện. Cross-site Scripting hiện là một phần của danh mục này trong ấn bản này.</a:t>
            </a:r>
            <a:endParaRPr lang="en-US" b="0" i="0">
              <a:effectLst/>
              <a:latin typeface="Roboto" panose="02000000000000000000" pitchFamily="2" charset="0"/>
            </a:endParaRPr>
          </a:p>
          <a:p>
            <a:endParaRPr lang="en-US"/>
          </a:p>
        </p:txBody>
      </p:sp>
    </p:spTree>
    <p:extLst>
      <p:ext uri="{BB962C8B-B14F-4D97-AF65-F5344CB8AC3E}">
        <p14:creationId xmlns:p14="http://schemas.microsoft.com/office/powerpoint/2010/main" val="376417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0850E5-7EFA-4F01-9406-9ADB31E6EC5F}"/>
              </a:ext>
            </a:extLst>
          </p:cNvPr>
          <p:cNvSpPr>
            <a:spLocks noGrp="1"/>
          </p:cNvSpPr>
          <p:nvPr>
            <p:ph idx="1"/>
          </p:nvPr>
        </p:nvSpPr>
        <p:spPr>
          <a:xfrm>
            <a:off x="1484313" y="790183"/>
            <a:ext cx="10018712" cy="5277633"/>
          </a:xfrm>
        </p:spPr>
        <p:txBody>
          <a:bodyPr>
            <a:normAutofit lnSpcReduction="10000"/>
          </a:bodyPr>
          <a:lstStyle/>
          <a:p>
            <a:r>
              <a:rPr lang="vi-VN" b="0" i="1">
                <a:effectLst/>
                <a:latin typeface="Roboto" panose="02000000000000000000" pitchFamily="2" charset="0"/>
              </a:rPr>
              <a:t>Insecure Design </a:t>
            </a:r>
            <a:r>
              <a:rPr lang="en-US" b="0" i="1">
                <a:effectLst/>
                <a:latin typeface="Roboto" panose="02000000000000000000" pitchFamily="2" charset="0"/>
              </a:rPr>
              <a:t> </a:t>
            </a:r>
            <a:r>
              <a:rPr lang="en-US" b="0" i="0">
                <a:effectLst/>
                <a:latin typeface="Roboto" panose="02000000000000000000" pitchFamily="2" charset="0"/>
              </a:rPr>
              <a:t>: </a:t>
            </a:r>
            <a:r>
              <a:rPr lang="vi-VN" b="0" i="0">
                <a:effectLst/>
                <a:latin typeface="Roboto" panose="02000000000000000000" pitchFamily="2" charset="0"/>
              </a:rPr>
              <a:t>là một danh mục mới cho năm 2021, tập trung vào các rủi ro liên quan đến sai sót thiết kế.  </a:t>
            </a:r>
            <a:r>
              <a:rPr lang="en-US" b="0" i="0">
                <a:effectLst/>
                <a:latin typeface="Roboto" panose="02000000000000000000" pitchFamily="2" charset="0"/>
              </a:rPr>
              <a:t>C</a:t>
            </a:r>
            <a:r>
              <a:rPr lang="vi-VN" b="0" i="0">
                <a:effectLst/>
                <a:latin typeface="Roboto" panose="02000000000000000000" pitchFamily="2" charset="0"/>
              </a:rPr>
              <a:t>húng ta cần có nhiều mô hình mối đe dọa hơn, các nguyên tắc và mẫu thiết kế an toàn cũng như các kiến ​​trúc tham chiếu. Theo định nghĩa, một thiết kế không an toàn không thể được sửa chữa bằng cách triển khai hoàn hảo, các biện pháp kiểm soát bảo mật cần thiết chưa bao giờ được tạo ra để chống lại các cuộc tấn công cụ thể.</a:t>
            </a:r>
            <a:endParaRPr lang="en-US" b="0" i="0">
              <a:effectLst/>
              <a:latin typeface="Roboto" panose="02000000000000000000" pitchFamily="2" charset="0"/>
            </a:endParaRPr>
          </a:p>
          <a:p>
            <a:r>
              <a:rPr lang="vi-VN" b="0" i="1">
                <a:effectLst/>
                <a:latin typeface="Roboto" panose="02000000000000000000" pitchFamily="2" charset="0"/>
              </a:rPr>
              <a:t>Security Misconfiguration </a:t>
            </a:r>
            <a:r>
              <a:rPr lang="en-US" b="0" i="0">
                <a:effectLst/>
                <a:latin typeface="Roboto" panose="02000000000000000000" pitchFamily="2" charset="0"/>
              </a:rPr>
              <a:t>: </a:t>
            </a:r>
            <a:r>
              <a:rPr lang="vi-VN" b="0" i="0">
                <a:effectLst/>
                <a:latin typeface="Roboto" panose="02000000000000000000" pitchFamily="2" charset="0"/>
              </a:rPr>
              <a:t>di chuyển lên từ # 6 trong phiên bản trước; 90% ứng dụng đã được kiểm tra cho một số dạng cấu hình sai, với tỷ lệ xuất hiện trung bình là 4,5% và hơn 208</a:t>
            </a:r>
            <a:r>
              <a:rPr lang="en-US" b="0" i="0">
                <a:effectLst/>
                <a:latin typeface="Roboto" panose="02000000000000000000" pitchFamily="2" charset="0"/>
              </a:rPr>
              <a:t>k</a:t>
            </a:r>
            <a:r>
              <a:rPr lang="vi-VN" b="0" i="0">
                <a:effectLst/>
                <a:latin typeface="Roboto" panose="02000000000000000000" pitchFamily="2" charset="0"/>
              </a:rPr>
              <a:t> lần xuất hiện CWE được ánh xạ tới loại rủi ro này. Với sự thay đổi nhiều hơn trong phần mềm có cấu hình cao, không có gì ngạc nhiên khi thấy danh mục này tăng lên. Danh mục trước đây cho</a:t>
            </a:r>
            <a:r>
              <a:rPr lang="vi-VN" b="1" i="0">
                <a:effectLst/>
                <a:latin typeface="Roboto" panose="02000000000000000000" pitchFamily="2" charset="0"/>
              </a:rPr>
              <a:t> A4: 2017-Các thực thể bên ngoài XML (XXE)</a:t>
            </a:r>
            <a:r>
              <a:rPr lang="vi-VN" b="0" i="0">
                <a:effectLst/>
                <a:latin typeface="Roboto" panose="02000000000000000000" pitchFamily="2" charset="0"/>
              </a:rPr>
              <a:t> hiện là một phần của danh mục rủi ro này.</a:t>
            </a:r>
            <a:endParaRPr lang="en-US" b="0" i="0">
              <a:effectLst/>
              <a:latin typeface="Roboto" panose="02000000000000000000" pitchFamily="2" charset="0"/>
            </a:endParaRPr>
          </a:p>
          <a:p>
            <a:endParaRPr lang="en-US"/>
          </a:p>
        </p:txBody>
      </p:sp>
    </p:spTree>
    <p:extLst>
      <p:ext uri="{BB962C8B-B14F-4D97-AF65-F5344CB8AC3E}">
        <p14:creationId xmlns:p14="http://schemas.microsoft.com/office/powerpoint/2010/main" val="316583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4ECC0-8C64-4062-959E-9F0966D67EFF}"/>
              </a:ext>
            </a:extLst>
          </p:cNvPr>
          <p:cNvSpPr>
            <a:spLocks noGrp="1"/>
          </p:cNvSpPr>
          <p:nvPr>
            <p:ph idx="1"/>
          </p:nvPr>
        </p:nvSpPr>
        <p:spPr>
          <a:xfrm>
            <a:off x="1484310" y="663879"/>
            <a:ext cx="10018713" cy="5611661"/>
          </a:xfrm>
        </p:spPr>
        <p:txBody>
          <a:bodyPr>
            <a:normAutofit fontScale="92500"/>
          </a:bodyPr>
          <a:lstStyle/>
          <a:p>
            <a:r>
              <a:rPr lang="vi-VN" b="0" i="1">
                <a:effectLst/>
                <a:latin typeface="Roboto" panose="02000000000000000000" pitchFamily="2" charset="0"/>
              </a:rPr>
              <a:t>Vulnerable and Outdated Components</a:t>
            </a:r>
            <a:r>
              <a:rPr lang="en-US" b="0" i="1">
                <a:effectLst/>
                <a:latin typeface="Roboto" panose="02000000000000000000" pitchFamily="2" charset="0"/>
              </a:rPr>
              <a:t> </a:t>
            </a:r>
            <a:r>
              <a:rPr lang="en-US" b="0" i="0">
                <a:effectLst/>
                <a:latin typeface="Roboto" panose="02000000000000000000" pitchFamily="2" charset="0"/>
              </a:rPr>
              <a:t>:</a:t>
            </a:r>
            <a:r>
              <a:rPr lang="vi-VN" b="0" i="0">
                <a:effectLst/>
                <a:latin typeface="Roboto" panose="02000000000000000000" pitchFamily="2" charset="0"/>
              </a:rPr>
              <a:t> Danh mục này tăng từ vị trí thứ 9 vào năm 2017. Đây là danh mục duy nhất không có bất kỳ Điểm yếu và Lỗ hổng chung (CVE) nào được ánh xạ tới các CWE , vì vậy trọng số khai thác và tác động mặc định là 5,0 được tính vào điểm của chúng.</a:t>
            </a:r>
            <a:endParaRPr lang="en-US" b="0" i="0">
              <a:effectLst/>
              <a:latin typeface="Roboto" panose="02000000000000000000" pitchFamily="2" charset="0"/>
            </a:endParaRPr>
          </a:p>
          <a:p>
            <a:r>
              <a:rPr lang="vi-VN" b="0" i="1">
                <a:effectLst/>
                <a:latin typeface="Roboto" panose="02000000000000000000" pitchFamily="2" charset="0"/>
              </a:rPr>
              <a:t>Identification and Authentication Failures</a:t>
            </a:r>
            <a:r>
              <a:rPr lang="en-US" b="0" i="1">
                <a:effectLst/>
                <a:latin typeface="Roboto" panose="02000000000000000000" pitchFamily="2" charset="0"/>
              </a:rPr>
              <a:t> </a:t>
            </a:r>
            <a:r>
              <a:rPr lang="en-US" b="0" i="0">
                <a:effectLst/>
                <a:latin typeface="Roboto" panose="02000000000000000000" pitchFamily="2" charset="0"/>
              </a:rPr>
              <a:t>: </a:t>
            </a:r>
            <a:r>
              <a:rPr lang="vi-VN" b="0" i="0">
                <a:effectLst/>
                <a:latin typeface="Roboto" panose="02000000000000000000" pitchFamily="2" charset="0"/>
              </a:rPr>
              <a:t>trước đây là </a:t>
            </a:r>
            <a:r>
              <a:rPr lang="en-US" b="0" i="0">
                <a:effectLst/>
                <a:latin typeface="Roboto" panose="02000000000000000000" pitchFamily="2" charset="0"/>
              </a:rPr>
              <a:t>broken access </a:t>
            </a:r>
            <a:r>
              <a:rPr lang="vi-VN" b="0" i="0">
                <a:effectLst/>
                <a:latin typeface="Roboto" panose="02000000000000000000" pitchFamily="2" charset="0"/>
              </a:rPr>
              <a:t>và trượt xuống từ vị trí </a:t>
            </a:r>
            <a:r>
              <a:rPr lang="en-US" b="0" i="0">
                <a:effectLst/>
                <a:latin typeface="Roboto" panose="02000000000000000000" pitchFamily="2" charset="0"/>
              </a:rPr>
              <a:t>#2</a:t>
            </a:r>
            <a:r>
              <a:rPr lang="vi-VN" b="0" i="0">
                <a:effectLst/>
                <a:latin typeface="Roboto" panose="02000000000000000000" pitchFamily="2" charset="0"/>
              </a:rPr>
              <a:t> và hiện bao gồm các CWE liên quan nhiều hơn đến lỗi nhận dạng. Danh mục này vẫn là một phần không thể thiếu của Top 10, nhưng sự sẵn có ngày càng tăng của các khuôn khổ tiêu chuẩn hóa dường như đang giúp ích.</a:t>
            </a:r>
            <a:endParaRPr lang="en-US" b="0" i="0">
              <a:effectLst/>
              <a:latin typeface="Roboto" panose="02000000000000000000" pitchFamily="2" charset="0"/>
            </a:endParaRPr>
          </a:p>
          <a:p>
            <a:r>
              <a:rPr lang="en-US" b="0" i="1">
                <a:effectLst/>
                <a:latin typeface="Roboto" panose="02000000000000000000" pitchFamily="2" charset="0"/>
              </a:rPr>
              <a:t>Software and data Integrity Failures </a:t>
            </a:r>
            <a:r>
              <a:rPr lang="en-US" b="0" i="0">
                <a:effectLst/>
                <a:latin typeface="Roboto" panose="02000000000000000000" pitchFamily="2" charset="0"/>
              </a:rPr>
              <a:t>: </a:t>
            </a:r>
            <a:r>
              <a:rPr lang="vi-VN" b="0" i="0">
                <a:effectLst/>
                <a:latin typeface="Roboto" panose="02000000000000000000" pitchFamily="2" charset="0"/>
              </a:rPr>
              <a:t>là một danh mục mới cho năm 2021, tập trung vào việc đưa ra các giả định liên quan đến cập nhật phần mềm, dữ liệu quan trọng và đường ống CI / CD mà không xác minh tính toàn vẹn. Một trong những tác động có trọng số cao nhất từ ​​dữ liệu CVE / CVSS được ánh xạ tới 10 CWE trong danh mục này. </a:t>
            </a:r>
            <a:r>
              <a:rPr lang="vi-VN" b="1" i="0">
                <a:effectLst/>
                <a:latin typeface="Roboto" panose="02000000000000000000" pitchFamily="2" charset="0"/>
              </a:rPr>
              <a:t>A8:</a:t>
            </a:r>
            <a:r>
              <a:rPr lang="en-US" b="1" i="0">
                <a:effectLst/>
                <a:latin typeface="Roboto" panose="02000000000000000000" pitchFamily="2" charset="0"/>
              </a:rPr>
              <a:t>2017-</a:t>
            </a:r>
            <a:r>
              <a:rPr lang="vi-VN" b="1" i="0">
                <a:effectLst/>
                <a:latin typeface="Roboto" panose="02000000000000000000" pitchFamily="2" charset="0"/>
              </a:rPr>
              <a:t> Insecure Desrialization</a:t>
            </a:r>
            <a:r>
              <a:rPr lang="en-US" b="1" i="0">
                <a:effectLst/>
                <a:latin typeface="Roboto" panose="02000000000000000000" pitchFamily="2" charset="0"/>
              </a:rPr>
              <a:t> </a:t>
            </a:r>
            <a:r>
              <a:rPr lang="vi-VN" b="0" i="0">
                <a:effectLst/>
                <a:latin typeface="Roboto" panose="02000000000000000000" pitchFamily="2" charset="0"/>
              </a:rPr>
              <a:t>hiện là một phần của danh mục lớn hơn này.</a:t>
            </a:r>
            <a:endParaRPr lang="en-US"/>
          </a:p>
        </p:txBody>
      </p:sp>
    </p:spTree>
    <p:extLst>
      <p:ext uri="{BB962C8B-B14F-4D97-AF65-F5344CB8AC3E}">
        <p14:creationId xmlns:p14="http://schemas.microsoft.com/office/powerpoint/2010/main" val="159002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9597F-9E45-4E47-97E7-1E4321B97B91}"/>
              </a:ext>
            </a:extLst>
          </p:cNvPr>
          <p:cNvSpPr>
            <a:spLocks noGrp="1"/>
          </p:cNvSpPr>
          <p:nvPr>
            <p:ph idx="1"/>
          </p:nvPr>
        </p:nvSpPr>
        <p:spPr>
          <a:xfrm>
            <a:off x="1484310" y="601249"/>
            <a:ext cx="10018713" cy="5699343"/>
          </a:xfrm>
        </p:spPr>
        <p:txBody>
          <a:bodyPr/>
          <a:lstStyle/>
          <a:p>
            <a:r>
              <a:rPr lang="vi-VN" b="0" i="0">
                <a:effectLst/>
                <a:latin typeface="Roboto" panose="02000000000000000000" pitchFamily="2" charset="0"/>
              </a:rPr>
              <a:t> </a:t>
            </a:r>
            <a:r>
              <a:rPr lang="en-US" b="0" i="0">
                <a:effectLst/>
                <a:latin typeface="Roboto" panose="02000000000000000000" pitchFamily="2" charset="0"/>
              </a:rPr>
              <a:t>Security Logging and Monitoring Failures : </a:t>
            </a:r>
            <a:r>
              <a:rPr lang="vi-VN" b="0" i="0">
                <a:effectLst/>
                <a:latin typeface="Roboto" panose="02000000000000000000" pitchFamily="2" charset="0"/>
              </a:rPr>
              <a:t>trước đây là</a:t>
            </a:r>
            <a:r>
              <a:rPr lang="vi-VN" b="1" i="0">
                <a:effectLst/>
                <a:latin typeface="Roboto" panose="02000000000000000000" pitchFamily="2" charset="0"/>
              </a:rPr>
              <a:t> A10</a:t>
            </a:r>
            <a:r>
              <a:rPr lang="en-US" b="1">
                <a:latin typeface="Roboto" panose="02000000000000000000" pitchFamily="2" charset="0"/>
              </a:rPr>
              <a:t>: 2017-</a:t>
            </a:r>
            <a:r>
              <a:rPr lang="vi-VN" b="1" i="0">
                <a:effectLst/>
                <a:latin typeface="Roboto" panose="02000000000000000000" pitchFamily="2" charset="0"/>
              </a:rPr>
              <a:t>Insufficient Logging &amp; Monitoring</a:t>
            </a:r>
            <a:r>
              <a:rPr lang="en-US" b="1" i="0">
                <a:effectLst/>
                <a:latin typeface="Roboto" panose="02000000000000000000" pitchFamily="2" charset="0"/>
              </a:rPr>
              <a:t> </a:t>
            </a:r>
            <a:r>
              <a:rPr lang="vi-VN" b="0" i="0">
                <a:effectLst/>
                <a:latin typeface="Roboto" panose="02000000000000000000" pitchFamily="2" charset="0"/>
              </a:rPr>
              <a:t>tăng từ vị trí thứ 10 trước đó. Danh mục này được mở rộng để bao gồm nhiều loại lỗi hơn, khó kiểm tra và không được trình bày rõ ràng trong dữ liệu CVE / CVSS. Tuy nhiên, các lỗi trong danh mục này có thể ảnh hưởng trực tiếp đến khả năng hiển thị, cảnh báo sự cố và pháp y.</a:t>
            </a:r>
            <a:endParaRPr lang="en-US" b="0" i="0">
              <a:effectLst/>
              <a:latin typeface="Roboto" panose="02000000000000000000" pitchFamily="2" charset="0"/>
            </a:endParaRPr>
          </a:p>
          <a:p>
            <a:r>
              <a:rPr lang="vi-VN" b="0" i="0">
                <a:effectLst/>
                <a:latin typeface="Roboto" panose="02000000000000000000" pitchFamily="2" charset="0"/>
              </a:rPr>
              <a:t> </a:t>
            </a:r>
            <a:r>
              <a:rPr lang="en-US" b="0" i="0">
                <a:effectLst/>
                <a:latin typeface="Roboto" panose="02000000000000000000" pitchFamily="2" charset="0"/>
              </a:rPr>
              <a:t>SSRF : </a:t>
            </a:r>
            <a:r>
              <a:rPr lang="vi-VN" b="0" i="0">
                <a:effectLst/>
                <a:latin typeface="Roboto" panose="02000000000000000000" pitchFamily="2" charset="0"/>
              </a:rPr>
              <a:t>Dữ liệu cho thấy tỷ lệ xuất hiện tương đối thấp với mức độ phù hợp thử nghiệm trên trung bình, cùng với xếp hạng trên trung bình cho tiềm năng Khai thác và Tác động. </a:t>
            </a:r>
            <a:endParaRPr lang="en-US">
              <a:latin typeface="Roboto" panose="02000000000000000000" pitchFamily="2" charset="0"/>
            </a:endParaRPr>
          </a:p>
          <a:p>
            <a:endParaRPr lang="en-US" b="0" i="0">
              <a:effectLst/>
              <a:latin typeface="Roboto" panose="02000000000000000000" pitchFamily="2" charset="0"/>
            </a:endParaRPr>
          </a:p>
          <a:p>
            <a:endParaRPr lang="en-US"/>
          </a:p>
        </p:txBody>
      </p:sp>
    </p:spTree>
    <p:extLst>
      <p:ext uri="{BB962C8B-B14F-4D97-AF65-F5344CB8AC3E}">
        <p14:creationId xmlns:p14="http://schemas.microsoft.com/office/powerpoint/2010/main" val="163301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62</TotalTime>
  <Words>1088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Corbel</vt:lpstr>
      <vt:lpstr>equity-text-b</vt:lpstr>
      <vt:lpstr>Montserrat</vt:lpstr>
      <vt:lpstr>Roboto</vt:lpstr>
      <vt:lpstr>Source Serif Pro</vt:lpstr>
      <vt:lpstr>Parallax</vt:lpstr>
      <vt:lpstr>Top 10 owasp 2021</vt:lpstr>
      <vt:lpstr>Top 10 owasp là gì ?</vt:lpstr>
      <vt:lpstr>Top 10 owasp 2021</vt:lpstr>
      <vt:lpstr>Phân biệt CWE, CVE, CVSS</vt:lpstr>
      <vt:lpstr>Các thay đổi trong top 10 - 2021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10 owasp 2021</dc:title>
  <dc:creator>Pham Duy Chien (FIS CSD HN)</dc:creator>
  <cp:lastModifiedBy>Pham Duy Chien (FIS CSD HN)</cp:lastModifiedBy>
  <cp:revision>2</cp:revision>
  <dcterms:created xsi:type="dcterms:W3CDTF">2021-11-23T03:16:48Z</dcterms:created>
  <dcterms:modified xsi:type="dcterms:W3CDTF">2021-11-23T04:19:40Z</dcterms:modified>
</cp:coreProperties>
</file>