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68209D-3363-46C5-B67F-669D0DC508A0}" type="datetimeFigureOut">
              <a:rPr lang="en-US" smtClean="0"/>
              <a:t>11/24/2021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03EB68A-C97F-4AE0-B0C8-1473C5A4025C}" type="slidenum">
              <a:rPr lang="en-US" smtClean="0"/>
              <a:t>‹#›</a:t>
            </a:fld>
            <a:endParaRPr lang="en-US"/>
          </a:p>
        </p:txBody>
      </p:sp>
    </p:spTree>
    <p:extLst>
      <p:ext uri="{BB962C8B-B14F-4D97-AF65-F5344CB8AC3E}">
        <p14:creationId xmlns:p14="http://schemas.microsoft.com/office/powerpoint/2010/main" val="316411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8209D-3363-46C5-B67F-669D0DC508A0}"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EB68A-C97F-4AE0-B0C8-1473C5A4025C}" type="slidenum">
              <a:rPr lang="en-US" smtClean="0"/>
              <a:t>‹#›</a:t>
            </a:fld>
            <a:endParaRPr lang="en-US"/>
          </a:p>
        </p:txBody>
      </p:sp>
    </p:spTree>
    <p:extLst>
      <p:ext uri="{BB962C8B-B14F-4D97-AF65-F5344CB8AC3E}">
        <p14:creationId xmlns:p14="http://schemas.microsoft.com/office/powerpoint/2010/main" val="313128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68209D-3363-46C5-B67F-669D0DC508A0}"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EB68A-C97F-4AE0-B0C8-1473C5A4025C}" type="slidenum">
              <a:rPr lang="en-US" smtClean="0"/>
              <a:t>‹#›</a:t>
            </a:fld>
            <a:endParaRPr lang="en-US"/>
          </a:p>
        </p:txBody>
      </p:sp>
    </p:spTree>
    <p:extLst>
      <p:ext uri="{BB962C8B-B14F-4D97-AF65-F5344CB8AC3E}">
        <p14:creationId xmlns:p14="http://schemas.microsoft.com/office/powerpoint/2010/main" val="3321224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68209D-3363-46C5-B67F-669D0DC508A0}"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EB68A-C97F-4AE0-B0C8-1473C5A4025C}" type="slidenum">
              <a:rPr lang="en-US" smtClean="0"/>
              <a:t>‹#›</a:t>
            </a:fld>
            <a:endParaRPr lang="en-US"/>
          </a:p>
        </p:txBody>
      </p:sp>
    </p:spTree>
    <p:extLst>
      <p:ext uri="{BB962C8B-B14F-4D97-AF65-F5344CB8AC3E}">
        <p14:creationId xmlns:p14="http://schemas.microsoft.com/office/powerpoint/2010/main" val="1032446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68209D-3363-46C5-B67F-669D0DC508A0}"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EB68A-C97F-4AE0-B0C8-1473C5A4025C}" type="slidenum">
              <a:rPr lang="en-US" smtClean="0"/>
              <a:t>‹#›</a:t>
            </a:fld>
            <a:endParaRPr lang="en-US"/>
          </a:p>
        </p:txBody>
      </p:sp>
    </p:spTree>
    <p:extLst>
      <p:ext uri="{BB962C8B-B14F-4D97-AF65-F5344CB8AC3E}">
        <p14:creationId xmlns:p14="http://schemas.microsoft.com/office/powerpoint/2010/main" val="4290197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68209D-3363-46C5-B67F-669D0DC508A0}"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EB68A-C97F-4AE0-B0C8-1473C5A4025C}" type="slidenum">
              <a:rPr lang="en-US" smtClean="0"/>
              <a:t>‹#›</a:t>
            </a:fld>
            <a:endParaRPr lang="en-US"/>
          </a:p>
        </p:txBody>
      </p:sp>
    </p:spTree>
    <p:extLst>
      <p:ext uri="{BB962C8B-B14F-4D97-AF65-F5344CB8AC3E}">
        <p14:creationId xmlns:p14="http://schemas.microsoft.com/office/powerpoint/2010/main" val="1615044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68209D-3363-46C5-B67F-669D0DC508A0}"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EB68A-C97F-4AE0-B0C8-1473C5A4025C}" type="slidenum">
              <a:rPr lang="en-US" smtClean="0"/>
              <a:t>‹#›</a:t>
            </a:fld>
            <a:endParaRPr lang="en-US"/>
          </a:p>
        </p:txBody>
      </p:sp>
    </p:spTree>
    <p:extLst>
      <p:ext uri="{BB962C8B-B14F-4D97-AF65-F5344CB8AC3E}">
        <p14:creationId xmlns:p14="http://schemas.microsoft.com/office/powerpoint/2010/main" val="230164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68209D-3363-46C5-B67F-669D0DC508A0}"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EB68A-C97F-4AE0-B0C8-1473C5A4025C}" type="slidenum">
              <a:rPr lang="en-US" smtClean="0"/>
              <a:t>‹#›</a:t>
            </a:fld>
            <a:endParaRPr lang="en-US"/>
          </a:p>
        </p:txBody>
      </p:sp>
    </p:spTree>
    <p:extLst>
      <p:ext uri="{BB962C8B-B14F-4D97-AF65-F5344CB8AC3E}">
        <p14:creationId xmlns:p14="http://schemas.microsoft.com/office/powerpoint/2010/main" val="1491149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68209D-3363-46C5-B67F-669D0DC508A0}"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EB68A-C97F-4AE0-B0C8-1473C5A4025C}" type="slidenum">
              <a:rPr lang="en-US" smtClean="0"/>
              <a:t>‹#›</a:t>
            </a:fld>
            <a:endParaRPr lang="en-US"/>
          </a:p>
        </p:txBody>
      </p:sp>
    </p:spTree>
    <p:extLst>
      <p:ext uri="{BB962C8B-B14F-4D97-AF65-F5344CB8AC3E}">
        <p14:creationId xmlns:p14="http://schemas.microsoft.com/office/powerpoint/2010/main" val="8551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68209D-3363-46C5-B67F-669D0DC508A0}"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03EB68A-C97F-4AE0-B0C8-1473C5A4025C}" type="slidenum">
              <a:rPr lang="en-US" smtClean="0"/>
              <a:t>‹#›</a:t>
            </a:fld>
            <a:endParaRPr lang="en-US"/>
          </a:p>
        </p:txBody>
      </p:sp>
    </p:spTree>
    <p:extLst>
      <p:ext uri="{BB962C8B-B14F-4D97-AF65-F5344CB8AC3E}">
        <p14:creationId xmlns:p14="http://schemas.microsoft.com/office/powerpoint/2010/main" val="3681752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68209D-3363-46C5-B67F-669D0DC508A0}"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EB68A-C97F-4AE0-B0C8-1473C5A4025C}" type="slidenum">
              <a:rPr lang="en-US" smtClean="0"/>
              <a:t>‹#›</a:t>
            </a:fld>
            <a:endParaRPr lang="en-US"/>
          </a:p>
        </p:txBody>
      </p:sp>
    </p:spTree>
    <p:extLst>
      <p:ext uri="{BB962C8B-B14F-4D97-AF65-F5344CB8AC3E}">
        <p14:creationId xmlns:p14="http://schemas.microsoft.com/office/powerpoint/2010/main" val="2740252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68209D-3363-46C5-B67F-669D0DC508A0}"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EB68A-C97F-4AE0-B0C8-1473C5A4025C}" type="slidenum">
              <a:rPr lang="en-US" smtClean="0"/>
              <a:t>‹#›</a:t>
            </a:fld>
            <a:endParaRPr lang="en-US"/>
          </a:p>
        </p:txBody>
      </p:sp>
    </p:spTree>
    <p:extLst>
      <p:ext uri="{BB962C8B-B14F-4D97-AF65-F5344CB8AC3E}">
        <p14:creationId xmlns:p14="http://schemas.microsoft.com/office/powerpoint/2010/main" val="1356616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68209D-3363-46C5-B67F-669D0DC508A0}"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3EB68A-C97F-4AE0-B0C8-1473C5A4025C}" type="slidenum">
              <a:rPr lang="en-US" smtClean="0"/>
              <a:t>‹#›</a:t>
            </a:fld>
            <a:endParaRPr lang="en-US"/>
          </a:p>
        </p:txBody>
      </p:sp>
    </p:spTree>
    <p:extLst>
      <p:ext uri="{BB962C8B-B14F-4D97-AF65-F5344CB8AC3E}">
        <p14:creationId xmlns:p14="http://schemas.microsoft.com/office/powerpoint/2010/main" val="344950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68209D-3363-46C5-B67F-669D0DC508A0}"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3EB68A-C97F-4AE0-B0C8-1473C5A4025C}" type="slidenum">
              <a:rPr lang="en-US" smtClean="0"/>
              <a:t>‹#›</a:t>
            </a:fld>
            <a:endParaRPr lang="en-US"/>
          </a:p>
        </p:txBody>
      </p:sp>
    </p:spTree>
    <p:extLst>
      <p:ext uri="{BB962C8B-B14F-4D97-AF65-F5344CB8AC3E}">
        <p14:creationId xmlns:p14="http://schemas.microsoft.com/office/powerpoint/2010/main" val="2616187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8209D-3363-46C5-B67F-669D0DC508A0}" type="datetimeFigureOut">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3EB68A-C97F-4AE0-B0C8-1473C5A4025C}" type="slidenum">
              <a:rPr lang="en-US" smtClean="0"/>
              <a:t>‹#›</a:t>
            </a:fld>
            <a:endParaRPr lang="en-US"/>
          </a:p>
        </p:txBody>
      </p:sp>
    </p:spTree>
    <p:extLst>
      <p:ext uri="{BB962C8B-B14F-4D97-AF65-F5344CB8AC3E}">
        <p14:creationId xmlns:p14="http://schemas.microsoft.com/office/powerpoint/2010/main" val="1465381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8209D-3363-46C5-B67F-669D0DC508A0}"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EB68A-C97F-4AE0-B0C8-1473C5A4025C}" type="slidenum">
              <a:rPr lang="en-US" smtClean="0"/>
              <a:t>‹#›</a:t>
            </a:fld>
            <a:endParaRPr lang="en-US"/>
          </a:p>
        </p:txBody>
      </p:sp>
    </p:spTree>
    <p:extLst>
      <p:ext uri="{BB962C8B-B14F-4D97-AF65-F5344CB8AC3E}">
        <p14:creationId xmlns:p14="http://schemas.microsoft.com/office/powerpoint/2010/main" val="113334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8209D-3363-46C5-B67F-669D0DC508A0}"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EB68A-C97F-4AE0-B0C8-1473C5A4025C}" type="slidenum">
              <a:rPr lang="en-US" smtClean="0"/>
              <a:t>‹#›</a:t>
            </a:fld>
            <a:endParaRPr lang="en-US"/>
          </a:p>
        </p:txBody>
      </p:sp>
    </p:spTree>
    <p:extLst>
      <p:ext uri="{BB962C8B-B14F-4D97-AF65-F5344CB8AC3E}">
        <p14:creationId xmlns:p14="http://schemas.microsoft.com/office/powerpoint/2010/main" val="3232236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68209D-3363-46C5-B67F-669D0DC508A0}" type="datetimeFigureOut">
              <a:rPr lang="en-US" smtClean="0"/>
              <a:t>11/24/2021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3EB68A-C97F-4AE0-B0C8-1473C5A4025C}" type="slidenum">
              <a:rPr lang="en-US" smtClean="0"/>
              <a:t>‹#›</a:t>
            </a:fld>
            <a:endParaRPr lang="en-US"/>
          </a:p>
        </p:txBody>
      </p:sp>
    </p:spTree>
    <p:extLst>
      <p:ext uri="{BB962C8B-B14F-4D97-AF65-F5344CB8AC3E}">
        <p14:creationId xmlns:p14="http://schemas.microsoft.com/office/powerpoint/2010/main" val="9380931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8FA8-959D-4534-AED9-D5F609D3B6A3}"/>
              </a:ext>
            </a:extLst>
          </p:cNvPr>
          <p:cNvSpPr>
            <a:spLocks noGrp="1"/>
          </p:cNvSpPr>
          <p:nvPr>
            <p:ph type="ctrTitle"/>
          </p:nvPr>
        </p:nvSpPr>
        <p:spPr/>
        <p:txBody>
          <a:bodyPr>
            <a:normAutofit fontScale="90000"/>
          </a:bodyPr>
          <a:lstStyle/>
          <a:p>
            <a:r>
              <a:rPr lang="en-US" b="0" i="0">
                <a:effectLst/>
                <a:latin typeface="Roboto" panose="02000000000000000000" pitchFamily="2" charset="0"/>
              </a:rPr>
              <a:t>Vulnerable and Outdated Components</a:t>
            </a:r>
            <a:br>
              <a:rPr lang="en-US" b="0" i="0">
                <a:effectLst/>
                <a:latin typeface="Roboto" panose="02000000000000000000" pitchFamily="2" charset="0"/>
              </a:rPr>
            </a:br>
            <a:endParaRPr lang="en-US"/>
          </a:p>
        </p:txBody>
      </p:sp>
      <p:sp>
        <p:nvSpPr>
          <p:cNvPr id="3" name="Subtitle 2">
            <a:extLst>
              <a:ext uri="{FF2B5EF4-FFF2-40B4-BE49-F238E27FC236}">
                <a16:creationId xmlns:a16="http://schemas.microsoft.com/office/drawing/2014/main" id="{54171412-B9BA-4062-A20E-03B7A86C2D7A}"/>
              </a:ext>
            </a:extLst>
          </p:cNvPr>
          <p:cNvSpPr>
            <a:spLocks noGrp="1"/>
          </p:cNvSpPr>
          <p:nvPr>
            <p:ph type="subTitle" idx="1"/>
          </p:nvPr>
        </p:nvSpPr>
        <p:spPr/>
        <p:txBody>
          <a:bodyPr/>
          <a:lstStyle/>
          <a:p>
            <a:r>
              <a:rPr lang="en-US"/>
              <a:t>-TOP 10 OWASP 2021-</a:t>
            </a:r>
          </a:p>
          <a:p>
            <a:r>
              <a:rPr lang="en-US"/>
              <a:t>-ChienPD4-</a:t>
            </a:r>
          </a:p>
        </p:txBody>
      </p:sp>
    </p:spTree>
    <p:extLst>
      <p:ext uri="{BB962C8B-B14F-4D97-AF65-F5344CB8AC3E}">
        <p14:creationId xmlns:p14="http://schemas.microsoft.com/office/powerpoint/2010/main" val="277048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3B5D68-3A65-4508-BFC3-0FFD98D9F4D5}"/>
              </a:ext>
            </a:extLst>
          </p:cNvPr>
          <p:cNvSpPr>
            <a:spLocks noGrp="1"/>
          </p:cNvSpPr>
          <p:nvPr>
            <p:ph idx="1"/>
          </p:nvPr>
        </p:nvSpPr>
        <p:spPr>
          <a:xfrm>
            <a:off x="1484310" y="814193"/>
            <a:ext cx="10018713" cy="4977008"/>
          </a:xfrm>
        </p:spPr>
        <p:txBody>
          <a:bodyPr>
            <a:normAutofit/>
          </a:bodyPr>
          <a:lstStyle/>
          <a:p>
            <a:pPr marL="0" indent="0">
              <a:buNone/>
            </a:pPr>
            <a:r>
              <a:rPr lang="en-US"/>
              <a:t>I. Khái niệm .</a:t>
            </a:r>
          </a:p>
          <a:p>
            <a:pPr marL="0" indent="0" algn="l">
              <a:buNone/>
            </a:pPr>
            <a:r>
              <a:rPr lang="en-US"/>
              <a:t>	</a:t>
            </a:r>
            <a:r>
              <a:rPr lang="en-US" sz="2000">
                <a:latin typeface="Times New Roman" panose="02020603050405020304" pitchFamily="18" charset="0"/>
                <a:cs typeface="Times New Roman" panose="02020603050405020304" pitchFamily="18" charset="0"/>
              </a:rPr>
              <a:t>- </a:t>
            </a:r>
            <a:r>
              <a:rPr lang="vi-VN" sz="2000" b="0" i="0">
                <a:effectLst/>
                <a:latin typeface="Times New Roman" panose="02020603050405020304" pitchFamily="18" charset="0"/>
                <a:cs typeface="Times New Roman" panose="02020603050405020304" pitchFamily="18" charset="0"/>
              </a:rPr>
              <a:t>Các thành phần lỗi thời đề cập đến phần mềm tiêu chuẩn được sử dụng để hỗ trợ một ứng dụng, nhưng phần mềm này chưa được cập nhật và do đó ở phiên bản “cũ” được biết là có chứa lỗ hổng bảo mật. </a:t>
            </a:r>
            <a:endParaRPr lang="en-US" sz="2000" b="0" i="0">
              <a:effectLst/>
              <a:latin typeface="Times New Roman" panose="02020603050405020304" pitchFamily="18" charset="0"/>
              <a:cs typeface="Times New Roman" panose="02020603050405020304" pitchFamily="18" charset="0"/>
            </a:endParaRPr>
          </a:p>
          <a:p>
            <a:pPr marL="0" indent="0" algn="l">
              <a:buNone/>
            </a:pPr>
            <a:r>
              <a:rPr lang="en-US" sz="2000">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Các thành phần lỗi thời có thể tồn tại ở bất kỳ phần mềm</a:t>
            </a:r>
            <a:r>
              <a:rPr lang="en-US" sz="2000" b="0" i="0">
                <a:effectLst/>
                <a:latin typeface="Times New Roman" panose="02020603050405020304" pitchFamily="18" charset="0"/>
                <a:cs typeface="Times New Roman" panose="02020603050405020304" pitchFamily="18" charset="0"/>
              </a:rPr>
              <a:t> nào </a:t>
            </a:r>
            <a:r>
              <a:rPr lang="vi-VN" sz="2000" b="0" i="0">
                <a:effectLst/>
                <a:latin typeface="Times New Roman" panose="02020603050405020304" pitchFamily="18" charset="0"/>
                <a:cs typeface="Times New Roman" panose="02020603050405020304" pitchFamily="18" charset="0"/>
              </a:rPr>
              <a:t>, </a:t>
            </a:r>
            <a:r>
              <a:rPr lang="en-US" sz="2000" b="0" i="0">
                <a:effectLst/>
                <a:latin typeface="Times New Roman" panose="02020603050405020304" pitchFamily="18" charset="0"/>
                <a:cs typeface="Times New Roman" panose="02020603050405020304" pitchFamily="18" charset="0"/>
              </a:rPr>
              <a:t>tồn tại các lỗ hổng</a:t>
            </a:r>
            <a:r>
              <a:rPr lang="vi-VN" sz="2000" b="0" i="0">
                <a:effectLst/>
                <a:latin typeface="Times New Roman" panose="02020603050405020304" pitchFamily="18" charset="0"/>
                <a:cs typeface="Times New Roman" panose="02020603050405020304" pitchFamily="18" charset="0"/>
              </a:rPr>
              <a:t> chưa được vá trên hệ điều hành máy chủ, cho đến các phụ thuộc thư viện của bên thứ ba </a:t>
            </a:r>
            <a:r>
              <a:rPr lang="en-US" sz="2000" b="0" i="0">
                <a:effectLst/>
                <a:latin typeface="Times New Roman" panose="02020603050405020304" pitchFamily="18" charset="0"/>
                <a:cs typeface="Times New Roman" panose="02020603050405020304" pitchFamily="18" charset="0"/>
              </a:rPr>
              <a:t>.</a:t>
            </a:r>
          </a:p>
          <a:p>
            <a:pPr marL="0" indent="0" algn="l">
              <a:buNone/>
            </a:pPr>
            <a:r>
              <a:rPr lang="en-US" sz="2000">
                <a:latin typeface="Times New Roman" panose="02020603050405020304" pitchFamily="18" charset="0"/>
                <a:cs typeface="Times New Roman" panose="02020603050405020304" pitchFamily="18" charset="0"/>
              </a:rPr>
              <a:t>	-</a:t>
            </a:r>
            <a:r>
              <a:rPr lang="vi-VN" sz="2000" b="0" i="0">
                <a:effectLst/>
                <a:latin typeface="Times New Roman" panose="02020603050405020304" pitchFamily="18" charset="0"/>
                <a:cs typeface="Times New Roman" panose="02020603050405020304" pitchFamily="18" charset="0"/>
              </a:rPr>
              <a:t> Với sự gia tăng của số lượng khổng lồ các </a:t>
            </a:r>
            <a:r>
              <a:rPr lang="en-US" sz="2000" b="0" i="0">
                <a:effectLst/>
                <a:latin typeface="Times New Roman" panose="02020603050405020304" pitchFamily="18" charset="0"/>
                <a:cs typeface="Times New Roman" panose="02020603050405020304" pitchFamily="18" charset="0"/>
              </a:rPr>
              <a:t>thư viện </a:t>
            </a:r>
            <a:r>
              <a:rPr lang="vi-VN" sz="2000" b="0" i="0">
                <a:effectLst/>
                <a:latin typeface="Times New Roman" panose="02020603050405020304" pitchFamily="18" charset="0"/>
                <a:cs typeface="Times New Roman" panose="02020603050405020304" pitchFamily="18" charset="0"/>
              </a:rPr>
              <a:t>của bên thứ ba có sẵn miễn phí trên internet để đưa vào các ứng dụng</a:t>
            </a:r>
            <a:r>
              <a:rPr lang="en-US" sz="2000" b="0" i="0">
                <a:effectLst/>
                <a:latin typeface="Times New Roman" panose="02020603050405020304" pitchFamily="18" charset="0"/>
                <a:cs typeface="Times New Roman" panose="02020603050405020304" pitchFamily="18" charset="0"/>
              </a:rPr>
              <a:t>.</a:t>
            </a:r>
            <a:r>
              <a:rPr lang="vi-VN" sz="2000" b="0" i="0">
                <a:effectLst/>
                <a:latin typeface="Times New Roman" panose="02020603050405020304" pitchFamily="18" charset="0"/>
                <a:cs typeface="Times New Roman" panose="02020603050405020304" pitchFamily="18" charset="0"/>
              </a:rPr>
              <a:t> </a:t>
            </a:r>
            <a:r>
              <a:rPr lang="en-US" sz="2000" b="0" i="0">
                <a:effectLst/>
                <a:latin typeface="Times New Roman" panose="02020603050405020304" pitchFamily="18" charset="0"/>
                <a:cs typeface="Times New Roman" panose="02020603050405020304" pitchFamily="18" charset="0"/>
              </a:rPr>
              <a:t>K</a:t>
            </a:r>
            <a:r>
              <a:rPr lang="vi-VN" sz="2000" b="0" i="0">
                <a:effectLst/>
                <a:latin typeface="Times New Roman" panose="02020603050405020304" pitchFamily="18" charset="0"/>
                <a:cs typeface="Times New Roman" panose="02020603050405020304" pitchFamily="18" charset="0"/>
              </a:rPr>
              <a:t>hông có gì lạ khi </a:t>
            </a:r>
            <a:r>
              <a:rPr lang="en-US" sz="2000" b="0" i="0">
                <a:effectLst/>
                <a:latin typeface="Times New Roman" panose="02020603050405020304" pitchFamily="18" charset="0"/>
                <a:cs typeface="Times New Roman" panose="02020603050405020304" pitchFamily="18" charset="0"/>
              </a:rPr>
              <a:t> các </a:t>
            </a:r>
            <a:r>
              <a:rPr lang="vi-VN" sz="2000" b="0" i="0">
                <a:effectLst/>
                <a:latin typeface="Times New Roman" panose="02020603050405020304" pitchFamily="18" charset="0"/>
                <a:cs typeface="Times New Roman" panose="02020603050405020304" pitchFamily="18" charset="0"/>
              </a:rPr>
              <a:t>nhà phát triển tìm </a:t>
            </a:r>
            <a:r>
              <a:rPr lang="en-US" sz="2000" b="0" i="0">
                <a:effectLst/>
                <a:latin typeface="Times New Roman" panose="02020603050405020304" pitchFamily="18" charset="0"/>
                <a:cs typeface="Times New Roman" panose="02020603050405020304" pitchFamily="18" charset="0"/>
              </a:rPr>
              <a:t>trong số chúng </a:t>
            </a:r>
            <a:r>
              <a:rPr lang="vi-VN" sz="2000" b="0" i="0">
                <a:effectLst/>
                <a:latin typeface="Times New Roman" panose="02020603050405020304" pitchFamily="18" charset="0"/>
                <a:cs typeface="Times New Roman" panose="02020603050405020304" pitchFamily="18" charset="0"/>
              </a:rPr>
              <a:t>và đưa vào ứng dụng để giải quyết vấn đề hoặc cung cấp </a:t>
            </a:r>
            <a:r>
              <a:rPr lang="en-US" sz="2000" b="0" i="0">
                <a:effectLst/>
                <a:latin typeface="Times New Roman" panose="02020603050405020304" pitchFamily="18" charset="0"/>
                <a:cs typeface="Times New Roman" panose="02020603050405020304" pitchFamily="18" charset="0"/>
              </a:rPr>
              <a:t>các </a:t>
            </a:r>
            <a:r>
              <a:rPr lang="vi-VN" sz="2000" b="0" i="0">
                <a:effectLst/>
                <a:latin typeface="Times New Roman" panose="02020603050405020304" pitchFamily="18" charset="0"/>
                <a:cs typeface="Times New Roman" panose="02020603050405020304" pitchFamily="18" charset="0"/>
              </a:rPr>
              <a:t>chức năng .</a:t>
            </a:r>
          </a:p>
          <a:p>
            <a:pPr marL="0" indent="0" algn="l">
              <a:buNone/>
            </a:pPr>
            <a:r>
              <a:rPr lang="vi-VN" sz="2000" b="0" i="0">
                <a:effectLst/>
                <a:latin typeface="Times New Roman" panose="02020603050405020304" pitchFamily="18" charset="0"/>
                <a:cs typeface="Times New Roman" panose="02020603050405020304" pitchFamily="18" charset="0"/>
              </a:rPr>
              <a:t> </a:t>
            </a:r>
          </a:p>
          <a:p>
            <a:pPr marL="0" indent="0">
              <a:buNone/>
            </a:pPr>
            <a:endParaRPr lang="en-US"/>
          </a:p>
        </p:txBody>
      </p:sp>
    </p:spTree>
    <p:extLst>
      <p:ext uri="{BB962C8B-B14F-4D97-AF65-F5344CB8AC3E}">
        <p14:creationId xmlns:p14="http://schemas.microsoft.com/office/powerpoint/2010/main" val="94620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CB6507-5C4A-4903-A29D-D67521FDE238}"/>
              </a:ext>
            </a:extLst>
          </p:cNvPr>
          <p:cNvSpPr>
            <a:spLocks noGrp="1"/>
          </p:cNvSpPr>
          <p:nvPr>
            <p:ph idx="1"/>
          </p:nvPr>
        </p:nvSpPr>
        <p:spPr>
          <a:xfrm>
            <a:off x="1446732" y="651353"/>
            <a:ext cx="10018713" cy="5152373"/>
          </a:xfrm>
        </p:spPr>
        <p:txBody>
          <a:bodyPr>
            <a:normAutofit/>
          </a:bodyPr>
          <a:lstStyle/>
          <a:p>
            <a:pPr marL="0" indent="0">
              <a:buNone/>
            </a:pPr>
            <a:r>
              <a:rPr lang="en-US" sz="2000">
                <a:latin typeface="Times New Roman" panose="02020603050405020304" pitchFamily="18" charset="0"/>
                <a:cs typeface="Times New Roman" panose="02020603050405020304" pitchFamily="18" charset="0"/>
              </a:rPr>
              <a:t>II. Lỗ hổng.</a:t>
            </a:r>
          </a:p>
          <a:p>
            <a:pPr marL="0" indent="0" algn="l">
              <a:buNone/>
            </a:pPr>
            <a:r>
              <a:rPr lang="en-US" sz="2000">
                <a:latin typeface="Times New Roman" panose="02020603050405020304" pitchFamily="18" charset="0"/>
                <a:cs typeface="Times New Roman" panose="02020603050405020304" pitchFamily="18" charset="0"/>
              </a:rPr>
              <a:t>	-  B</a:t>
            </a:r>
            <a:r>
              <a:rPr lang="vi-VN" sz="2000" b="0" i="0">
                <a:effectLst/>
                <a:latin typeface="Times New Roman" panose="02020603050405020304" pitchFamily="18" charset="0"/>
                <a:cs typeface="Times New Roman" panose="02020603050405020304" pitchFamily="18" charset="0"/>
              </a:rPr>
              <a:t>ạn không biết các phiên bản của tất cả các thành phần bạn sử dụng (cả phía máy khách và phía máy chủ).</a:t>
            </a:r>
          </a:p>
          <a:p>
            <a:pPr marL="0" indent="0" algn="l">
              <a:buNone/>
            </a:pPr>
            <a:r>
              <a:rPr lang="en-US" sz="2000" b="0" i="0">
                <a:effectLst/>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P</a:t>
            </a:r>
            <a:r>
              <a:rPr lang="vi-VN" sz="2000" b="0" i="0">
                <a:effectLst/>
                <a:latin typeface="Times New Roman" panose="02020603050405020304" pitchFamily="18" charset="0"/>
                <a:cs typeface="Times New Roman" panose="02020603050405020304" pitchFamily="18" charset="0"/>
              </a:rPr>
              <a:t>hần mềm dễ bị tấn công, không được hỗ trợ hoặc lỗi thời</a:t>
            </a:r>
            <a:r>
              <a:rPr lang="en-US" sz="2000" b="0" i="0">
                <a:effectLst/>
                <a:latin typeface="Times New Roman" panose="02020603050405020304" pitchFamily="18" charset="0"/>
                <a:cs typeface="Times New Roman" panose="02020603050405020304" pitchFamily="18" charset="0"/>
              </a:rPr>
              <a:t> như </a:t>
            </a:r>
            <a:r>
              <a:rPr lang="vi-VN" sz="2000" b="0" i="0">
                <a:effectLst/>
                <a:latin typeface="Times New Roman" panose="02020603050405020304" pitchFamily="18" charset="0"/>
                <a:cs typeface="Times New Roman" panose="02020603050405020304" pitchFamily="18" charset="0"/>
              </a:rPr>
              <a:t>hệ điều hành, máy chủ web, hệ thống quản lý cơ sở dữ liệu (DBMS), các ứng dụng, API và tất cả các thành phần, môi trường thời gian chạy và thư viện.</a:t>
            </a:r>
          </a:p>
          <a:p>
            <a:pPr marL="0" indent="0" algn="l">
              <a:buNone/>
            </a:pPr>
            <a:r>
              <a:rPr lang="en-US" sz="2000" b="0" i="0">
                <a:effectLst/>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B</a:t>
            </a:r>
            <a:r>
              <a:rPr lang="vi-VN" sz="2000" b="0" i="0">
                <a:effectLst/>
                <a:latin typeface="Times New Roman" panose="02020603050405020304" pitchFamily="18" charset="0"/>
                <a:cs typeface="Times New Roman" panose="02020603050405020304" pitchFamily="18" charset="0"/>
              </a:rPr>
              <a:t>ạn không quét lỗ hổng thường xuyên và đăng ký nhận các bản tin bảo mật liên quan đến các thành phần bạn sử dụng.</a:t>
            </a:r>
          </a:p>
          <a:p>
            <a:pPr marL="0" indent="0" algn="l">
              <a:buNone/>
            </a:pPr>
            <a:r>
              <a:rPr lang="en-US" sz="2000" b="0" i="0">
                <a:effectLst/>
                <a:latin typeface="Times New Roman" panose="02020603050405020304" pitchFamily="18" charset="0"/>
                <a:cs typeface="Times New Roman" panose="02020603050405020304" pitchFamily="18" charset="0"/>
              </a:rPr>
              <a:t>	- B</a:t>
            </a:r>
            <a:r>
              <a:rPr lang="vi-VN" sz="2000" b="0" i="0">
                <a:effectLst/>
                <a:latin typeface="Times New Roman" panose="02020603050405020304" pitchFamily="18" charset="0"/>
                <a:cs typeface="Times New Roman" panose="02020603050405020304" pitchFamily="18" charset="0"/>
              </a:rPr>
              <a:t>ạn không sửa chữa hoặc nâng cấp nền tảng, </a:t>
            </a:r>
            <a:r>
              <a:rPr lang="en-US" sz="2000" b="0" i="0">
                <a:effectLst/>
                <a:latin typeface="Times New Roman" panose="02020603050405020304" pitchFamily="18" charset="0"/>
                <a:cs typeface="Times New Roman" panose="02020603050405020304" pitchFamily="18" charset="0"/>
              </a:rPr>
              <a:t>một </a:t>
            </a:r>
            <a:r>
              <a:rPr lang="vi-VN" sz="2000" b="0" i="0">
                <a:effectLst/>
                <a:latin typeface="Times New Roman" panose="02020603050405020304" pitchFamily="18" charset="0"/>
                <a:cs typeface="Times New Roman" panose="02020603050405020304" pitchFamily="18" charset="0"/>
              </a:rPr>
              <a:t>cách kịp thời, dựa trên rủi ro. </a:t>
            </a:r>
            <a:endParaRPr lang="en-US" sz="2000" b="0" i="0">
              <a:effectLst/>
              <a:latin typeface="Times New Roman" panose="02020603050405020304" pitchFamily="18" charset="0"/>
              <a:cs typeface="Times New Roman" panose="02020603050405020304" pitchFamily="18" charset="0"/>
            </a:endParaRPr>
          </a:p>
          <a:p>
            <a:pPr marL="0" indent="0" algn="l">
              <a:buNone/>
            </a:pPr>
            <a:r>
              <a:rPr lang="en-US" sz="2000" b="0" i="0">
                <a:effectLst/>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C</a:t>
            </a:r>
            <a:r>
              <a:rPr lang="vi-VN" sz="2000" b="0" i="0">
                <a:effectLst/>
                <a:latin typeface="Times New Roman" panose="02020603050405020304" pitchFamily="18" charset="0"/>
                <a:cs typeface="Times New Roman" panose="02020603050405020304" pitchFamily="18" charset="0"/>
              </a:rPr>
              <a:t>ác nhà phát triển phần mềm không kiểm tra khả năng tương thích của các thư viện được cập nhật, nâng cấp hoặc bản vá.</a:t>
            </a:r>
          </a:p>
          <a:p>
            <a:pPr marL="0" indent="0" algn="l">
              <a:buNone/>
            </a:pPr>
            <a:r>
              <a:rPr lang="en-US" sz="2000">
                <a:latin typeface="Times New Roman" panose="02020603050405020304" pitchFamily="18" charset="0"/>
                <a:cs typeface="Times New Roman" panose="02020603050405020304" pitchFamily="18" charset="0"/>
              </a:rPr>
              <a:t>	- B</a:t>
            </a:r>
            <a:r>
              <a:rPr lang="vi-VN" sz="2000" b="0" i="0">
                <a:effectLst/>
                <a:latin typeface="Times New Roman" panose="02020603050405020304" pitchFamily="18" charset="0"/>
                <a:cs typeface="Times New Roman" panose="02020603050405020304" pitchFamily="18" charset="0"/>
              </a:rPr>
              <a:t>ạn không bảo mật cấu hình của các thành phần</a:t>
            </a: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697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319FC9-34B1-4664-87DC-4AB08E642C18}"/>
              </a:ext>
            </a:extLst>
          </p:cNvPr>
          <p:cNvSpPr>
            <a:spLocks noGrp="1"/>
          </p:cNvSpPr>
          <p:nvPr>
            <p:ph idx="1"/>
          </p:nvPr>
        </p:nvSpPr>
        <p:spPr>
          <a:xfrm>
            <a:off x="1484310" y="764089"/>
            <a:ext cx="10018713" cy="5027112"/>
          </a:xfrm>
        </p:spPr>
        <p:txBody>
          <a:bodyPr>
            <a:normAutofit/>
          </a:bodyPr>
          <a:lstStyle/>
          <a:p>
            <a:pPr marL="0" indent="0">
              <a:buNone/>
            </a:pPr>
            <a:r>
              <a:rPr lang="en-US" sz="2000" b="1">
                <a:latin typeface="Times New Roman" panose="02020603050405020304" pitchFamily="18" charset="0"/>
                <a:cs typeface="Times New Roman" panose="02020603050405020304" pitchFamily="18" charset="0"/>
              </a:rPr>
              <a:t>III. Kịch bản khai thác .</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Các thành phần thường chạy với các đặc quyền giống như chính ứng dụng đó, vì vậy sai sót trong bất kỳ thành phần nào có thể dẫn đến tác động nghiêm trọng. Những sai sót như vậy có thể là ngẫu nhiên (ví dụ: lỗi mã hóa) hoặc cố ý (ví dụ: </a:t>
            </a:r>
            <a:r>
              <a:rPr lang="en-US" sz="2000" b="0" i="0">
                <a:effectLst/>
                <a:latin typeface="Times New Roman" panose="02020603050405020304" pitchFamily="18" charset="0"/>
                <a:cs typeface="Times New Roman" panose="02020603050405020304" pitchFamily="18" charset="0"/>
              </a:rPr>
              <a:t>backdoor </a:t>
            </a:r>
            <a:r>
              <a:rPr lang="vi-VN" sz="2000" b="0" i="0">
                <a:effectLst/>
                <a:latin typeface="Times New Roman" panose="02020603050405020304" pitchFamily="18" charset="0"/>
                <a:cs typeface="Times New Roman" panose="02020603050405020304" pitchFamily="18" charset="0"/>
              </a:rPr>
              <a:t>trong một thành phần). </a:t>
            </a:r>
            <a:endParaRPr lang="en-US" sz="2000" b="0" i="0">
              <a:effectLst/>
              <a:latin typeface="Times New Roman" panose="02020603050405020304" pitchFamily="18" charset="0"/>
              <a:cs typeface="Times New Roman" panose="02020603050405020304" pitchFamily="18" charset="0"/>
            </a:endParaRP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Một số ví dụ về lỗ hổng thành phần có thể khai thác được phát hiện là:</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CVE-2017-5638, một lỗ hổng thực thi mã từ xa Struts 2 cho phép thực thi mã </a:t>
            </a:r>
            <a:r>
              <a:rPr lang="en-US" sz="2000" b="0" i="0">
                <a:effectLst/>
                <a:latin typeface="Times New Roman" panose="02020603050405020304" pitchFamily="18" charset="0"/>
                <a:cs typeface="Times New Roman" panose="02020603050405020304" pitchFamily="18" charset="0"/>
              </a:rPr>
              <a:t>				</a:t>
            </a:r>
            <a:r>
              <a:rPr lang="vi-VN" sz="2000" b="0" i="0">
                <a:effectLst/>
                <a:latin typeface="Times New Roman" panose="02020603050405020304" pitchFamily="18" charset="0"/>
                <a:cs typeface="Times New Roman" panose="02020603050405020304" pitchFamily="18" charset="0"/>
              </a:rPr>
              <a:t>tùy ý trên máy chủ.</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Các công cụ tự động </a:t>
            </a:r>
            <a:r>
              <a:rPr lang="en-US" sz="2000" b="0" i="0">
                <a:effectLst/>
                <a:latin typeface="Times New Roman" panose="02020603050405020304" pitchFamily="18" charset="0"/>
                <a:cs typeface="Times New Roman" panose="02020603050405020304" pitchFamily="18" charset="0"/>
              </a:rPr>
              <a:t>có thể </a:t>
            </a:r>
            <a:r>
              <a:rPr lang="vi-VN" sz="2000" b="0" i="0">
                <a:effectLst/>
                <a:latin typeface="Times New Roman" panose="02020603050405020304" pitchFamily="18" charset="0"/>
                <a:cs typeface="Times New Roman" panose="02020603050405020304" pitchFamily="18" charset="0"/>
              </a:rPr>
              <a:t>giúp những kẻ tấn công tìm thấy các hệ thống chưa được vá hoặc cấu hình sai. Ví dụ: Shodan IoT có thể giúp bạn tìm các thiết bị </a:t>
            </a:r>
            <a:r>
              <a:rPr lang="en-US" sz="2000" b="0" i="0">
                <a:effectLst/>
                <a:latin typeface="Times New Roman" panose="02020603050405020304" pitchFamily="18" charset="0"/>
                <a:cs typeface="Times New Roman" panose="02020603050405020304" pitchFamily="18" charset="0"/>
              </a:rPr>
              <a:t>mắc</a:t>
            </a:r>
            <a:r>
              <a:rPr lang="vi-VN" sz="2000" b="0" i="0">
                <a:effectLst/>
                <a:latin typeface="Times New Roman" panose="02020603050405020304" pitchFamily="18" charset="0"/>
                <a:cs typeface="Times New Roman" panose="02020603050405020304" pitchFamily="18" charset="0"/>
              </a:rPr>
              <a:t> lỗ</a:t>
            </a:r>
            <a:r>
              <a:rPr lang="en-US" sz="2000" b="0" i="0">
                <a:effectLst/>
                <a:latin typeface="Times New Roman" panose="02020603050405020304" pitchFamily="18" charset="0"/>
                <a:cs typeface="Times New Roman" panose="02020603050405020304" pitchFamily="18" charset="0"/>
              </a:rPr>
              <a:t>i</a:t>
            </a:r>
            <a:r>
              <a:rPr lang="vi-VN" sz="2000" b="0" i="0">
                <a:effectLst/>
                <a:latin typeface="Times New Roman" panose="02020603050405020304" pitchFamily="18" charset="0"/>
                <a:cs typeface="Times New Roman" panose="02020603050405020304" pitchFamily="18" charset="0"/>
              </a:rPr>
              <a:t>  Heartbleed được vá vào tháng 4 năm 2014.</a:t>
            </a:r>
          </a:p>
          <a:p>
            <a:pPr marL="0" indent="0">
              <a:buNone/>
            </a:pPr>
            <a:endParaRPr lang="en-US"/>
          </a:p>
        </p:txBody>
      </p:sp>
    </p:spTree>
    <p:extLst>
      <p:ext uri="{BB962C8B-B14F-4D97-AF65-F5344CB8AC3E}">
        <p14:creationId xmlns:p14="http://schemas.microsoft.com/office/powerpoint/2010/main" val="126591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DDC47A-9D86-4798-A4CB-6B28487FD4B5}"/>
              </a:ext>
            </a:extLst>
          </p:cNvPr>
          <p:cNvSpPr>
            <a:spLocks noGrp="1"/>
          </p:cNvSpPr>
          <p:nvPr>
            <p:ph idx="1"/>
          </p:nvPr>
        </p:nvSpPr>
        <p:spPr>
          <a:xfrm>
            <a:off x="1484310" y="713985"/>
            <a:ext cx="10018713" cy="5077216"/>
          </a:xfrm>
        </p:spPr>
        <p:txBody>
          <a:bodyPr>
            <a:normAutofit/>
          </a:bodyPr>
          <a:lstStyle/>
          <a:p>
            <a:pPr marL="0" indent="0">
              <a:buNone/>
            </a:pPr>
            <a:r>
              <a:rPr lang="en-US" sz="2000" b="1">
                <a:latin typeface="Times New Roman" panose="02020603050405020304" pitchFamily="18" charset="0"/>
                <a:cs typeface="Times New Roman" panose="02020603050405020304" pitchFamily="18" charset="0"/>
              </a:rPr>
              <a:t>IV. Ngăn chặn .</a:t>
            </a:r>
          </a:p>
          <a:p>
            <a:pPr marL="0" indent="0" algn="l">
              <a:buNone/>
            </a:pPr>
            <a:r>
              <a:rPr lang="en-US" sz="2000">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Loại bỏ các phụ thuộc không sử dụng, các tính năng, thành phần, tệp và tài liệu không cần thiết.</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Liên tục kiểm kê các phiên bản của cả thành phần phía máy khách và phía máy chủ và các thành phần phụ thuộc của chúng bằng cách sử dụng các công cụ như OWASP, reti.js, v.v. </a:t>
            </a:r>
            <a:endParaRPr lang="en-US" sz="2000" b="0" i="0">
              <a:effectLst/>
              <a:latin typeface="Times New Roman" panose="02020603050405020304" pitchFamily="18" charset="0"/>
              <a:cs typeface="Times New Roman" panose="02020603050405020304" pitchFamily="18" charset="0"/>
            </a:endParaRPr>
          </a:p>
          <a:p>
            <a:pPr marL="0" indent="0" algn="l">
              <a:buNone/>
            </a:pPr>
            <a:r>
              <a:rPr lang="en-US" sz="2000">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Liên tục theo dõi các </a:t>
            </a:r>
            <a:r>
              <a:rPr lang="en-US" sz="2000" b="0" i="0">
                <a:effectLst/>
                <a:latin typeface="Times New Roman" panose="02020603050405020304" pitchFamily="18" charset="0"/>
                <a:cs typeface="Times New Roman" panose="02020603050405020304" pitchFamily="18" charset="0"/>
              </a:rPr>
              <a:t>lỗ hổng phổ biến</a:t>
            </a:r>
            <a:r>
              <a:rPr lang="vi-VN" sz="2000" b="0" i="0">
                <a:effectLst/>
                <a:latin typeface="Times New Roman" panose="02020603050405020304" pitchFamily="18" charset="0"/>
                <a:cs typeface="Times New Roman" panose="02020603050405020304" pitchFamily="18" charset="0"/>
              </a:rPr>
              <a:t> (CVE) và </a:t>
            </a:r>
            <a:r>
              <a:rPr lang="en-US" sz="2000" b="0" i="0">
                <a:effectLst/>
                <a:latin typeface="Times New Roman" panose="02020603050405020304" pitchFamily="18" charset="0"/>
                <a:cs typeface="Times New Roman" panose="02020603050405020304" pitchFamily="18" charset="0"/>
              </a:rPr>
              <a:t>c</a:t>
            </a:r>
            <a:r>
              <a:rPr lang="vi-VN" sz="2000" b="0" i="0">
                <a:effectLst/>
                <a:latin typeface="Times New Roman" panose="02020603050405020304" pitchFamily="18" charset="0"/>
                <a:cs typeface="Times New Roman" panose="02020603050405020304" pitchFamily="18" charset="0"/>
              </a:rPr>
              <a:t>ơ sở dữ liệu về lỗ hổng bảo mật quốc gia (NVD). Sử dụng các công cụ phân tích thành phần phần mềm để tự động hóa quy trình. </a:t>
            </a:r>
            <a:endParaRPr lang="en-US" sz="2000" b="0" i="0">
              <a:effectLst/>
              <a:latin typeface="Times New Roman" panose="02020603050405020304" pitchFamily="18" charset="0"/>
              <a:cs typeface="Times New Roman" panose="02020603050405020304" pitchFamily="18" charset="0"/>
            </a:endParaRP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Chỉ lấy các thành phần từ các nguồn chính thức qua các liên kết an toàn. </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Giám sát các thư viện và thành phần không bị lỗi hoặc không </a:t>
            </a:r>
            <a:r>
              <a:rPr lang="en-US" sz="2000" b="0" i="0">
                <a:effectLst/>
                <a:latin typeface="Times New Roman" panose="02020603050405020304" pitchFamily="18" charset="0"/>
                <a:cs typeface="Times New Roman" panose="02020603050405020304" pitchFamily="18" charset="0"/>
              </a:rPr>
              <a:t>có</a:t>
            </a:r>
            <a:r>
              <a:rPr lang="vi-VN" sz="2000" b="0" i="0">
                <a:effectLst/>
                <a:latin typeface="Times New Roman" panose="02020603050405020304" pitchFamily="18" charset="0"/>
                <a:cs typeface="Times New Roman" panose="02020603050405020304" pitchFamily="18" charset="0"/>
              </a:rPr>
              <a:t> các bản vá bảo mật cho các phiên bản cũ . Nếu không thể vá, hãy xem xét triển khai một bản vá ảo để theo dõi, phát hiện </a:t>
            </a:r>
            <a:r>
              <a:rPr lang="en-US" sz="2000" b="0" i="0">
                <a:effectLst/>
                <a:latin typeface="Times New Roman" panose="02020603050405020304" pitchFamily="18" charset="0"/>
                <a:cs typeface="Times New Roman" panose="02020603050405020304" pitchFamily="18" charset="0"/>
              </a:rPr>
              <a:t>và</a:t>
            </a:r>
            <a:r>
              <a:rPr lang="vi-VN" sz="2000" b="0" i="0">
                <a:effectLst/>
                <a:latin typeface="Times New Roman" panose="02020603050405020304" pitchFamily="18" charset="0"/>
                <a:cs typeface="Times New Roman" panose="02020603050405020304" pitchFamily="18" charset="0"/>
              </a:rPr>
              <a:t> bảo vệ chống lại sự cố </a:t>
            </a:r>
            <a:r>
              <a:rPr lang="en-US" sz="2000" b="0" i="0">
                <a:effectLst/>
                <a:latin typeface="Times New Roman" panose="02020603050405020304" pitchFamily="18" charset="0"/>
                <a:cs typeface="Times New Roman" panose="02020603050405020304" pitchFamily="18" charset="0"/>
              </a:rPr>
              <a:t>trước đó</a:t>
            </a:r>
            <a:r>
              <a:rPr lang="vi-VN" sz="2000" b="0" i="0">
                <a:effectLst/>
                <a:latin typeface="Times New Roman" panose="02020603050405020304" pitchFamily="18" charset="0"/>
                <a:cs typeface="Times New Roman" panose="02020603050405020304" pitchFamily="18" charset="0"/>
              </a:rPr>
              <a:t>.</a:t>
            </a:r>
          </a:p>
          <a:p>
            <a:pPr marL="0" indent="0">
              <a:buNone/>
            </a:pPr>
            <a:endParaRPr lang="en-US"/>
          </a:p>
        </p:txBody>
      </p:sp>
    </p:spTree>
    <p:extLst>
      <p:ext uri="{BB962C8B-B14F-4D97-AF65-F5344CB8AC3E}">
        <p14:creationId xmlns:p14="http://schemas.microsoft.com/office/powerpoint/2010/main" val="976258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32</TotalTime>
  <Words>741</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Corbel</vt:lpstr>
      <vt:lpstr>Roboto</vt:lpstr>
      <vt:lpstr>Times New Roman</vt:lpstr>
      <vt:lpstr>Parallax</vt:lpstr>
      <vt:lpstr>Vulnerable and Outdated Components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Vulnerable and Outdated Components </dc:title>
  <dc:creator>Pham Duy Chien (FIS CSD HN)</dc:creator>
  <cp:lastModifiedBy>Pham Duy Chien (FIS CSD HN)</cp:lastModifiedBy>
  <cp:revision>1</cp:revision>
  <dcterms:created xsi:type="dcterms:W3CDTF">2021-11-24T08:45:26Z</dcterms:created>
  <dcterms:modified xsi:type="dcterms:W3CDTF">2021-11-24T09:18:13Z</dcterms:modified>
</cp:coreProperties>
</file>