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25199975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97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102B"/>
    <a:srgbClr val="0F3D61"/>
    <a:srgbClr val="E5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65" autoAdjust="0"/>
    <p:restoredTop sz="94660"/>
  </p:normalViewPr>
  <p:slideViewPr>
    <p:cSldViewPr snapToGrid="0" showGuides="1">
      <p:cViewPr>
        <p:scale>
          <a:sx n="36" d="100"/>
          <a:sy n="36" d="100"/>
        </p:scale>
        <p:origin x="-440" y="-2720"/>
      </p:cViewPr>
      <p:guideLst>
        <p:guide orient="horz" pos="15897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0BBAC-F8FF-EA20-F6C7-8195DCD0A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0" y="8248650"/>
            <a:ext cx="18900775" cy="175466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B92EA-A264-4ADA-B837-5BF7B0C2D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26471563"/>
            <a:ext cx="18900775" cy="12168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4903C-5FA9-C3E9-23B3-8A06E56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A9BD4-B36B-9051-9019-C50ACBBD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EDFF3-9408-E0B0-9DE4-89D4847D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5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0EEE5-70FD-5480-1A73-F2FD9C7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95377-18AB-62D7-400B-BFB80C47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86576-DA9E-684A-3280-AFDC1416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E6802-0C15-E400-DE93-F70FBD1E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C83C-7660-234A-6769-73B097D7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82C509-3241-653A-03B4-CAA4EA7D4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4000" y="2682875"/>
            <a:ext cx="5434013" cy="427116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A87ED-1513-64AE-F600-630D4CB1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1963" y="2682875"/>
            <a:ext cx="16149637" cy="427116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95536-E71D-5F25-EE1D-87D715D5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08945-10E7-6068-BC39-4644BE76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A25C-88BD-DE25-BC96-3FFBF8DD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8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E0C9A-F2A1-A98A-644E-FBD34955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3D88A-6460-E96C-A118-B76DB6F6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D6B7F-0B1F-29B4-3F51-6A73301E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5946D-ED32-09B3-E2DA-3496CE4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05156-55F9-5E34-1DDE-66D7D587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5AA7-3592-FF32-E08B-DCB9DC55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63" y="12565063"/>
            <a:ext cx="21734462" cy="209645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A4168-8707-D300-9909-5E8D136F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263" y="33728025"/>
            <a:ext cx="21734462" cy="11025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C051D-2676-A8FB-3D13-0A6D0C1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FE09-EA34-1ACB-9798-F00768D3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D14A7-0465-4DC6-56AE-1522F6AE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17C4-C425-00B3-6D9C-6282E4B3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F2A6-837D-E7DD-1D72-C0F44CFA2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1963" y="13415963"/>
            <a:ext cx="10791825" cy="3197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CA078-8E0B-95CC-5334-DFD1FE03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6188" y="13415963"/>
            <a:ext cx="10791825" cy="3197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0E4D8-8B74-53DF-442F-E96817E2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BA888-3E62-DA34-9EFC-950F7286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83FFF-E11D-172B-3F21-297A2D2A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6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5FAB5-ECCB-0CCB-7B45-7A583ED2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2682875"/>
            <a:ext cx="21736050" cy="97424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27457-B5EA-B321-53EA-AD0C9C8D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138" y="12355513"/>
            <a:ext cx="10661650" cy="605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E56AD-9D05-2C41-5746-1A491633A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5138" y="18410238"/>
            <a:ext cx="10661650" cy="27077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86CF5-A89C-D239-971F-613FBDBC0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7150" y="12355513"/>
            <a:ext cx="10714038" cy="605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91019-D632-84A2-ED32-A70A61891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7150" y="18410238"/>
            <a:ext cx="10714038" cy="27077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2A733-CF97-8C95-8ED1-A35B7E76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3B68FB-1B51-4ACF-E332-68C9311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C1935C-EF97-5F78-3A93-BA627CB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28FD-236E-9FF0-FEFB-885B2E6E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975AD-EA59-895A-EE07-F6230E4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884B9-C4A6-A42C-62C7-8E2D91C2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68CB7-998B-D0E1-93A8-30898F9E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3FD3D6-2002-E7BB-AC99-C7CF680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DA2587-C1CE-B07C-4BD3-789AB810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E2C18-763F-6925-9CB1-CEF3C87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2B93-FC7B-A4C9-9B31-9B314DA7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3360738"/>
            <a:ext cx="8128000" cy="117586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7386A-DDCA-FD5A-BD28-C6EB4AC4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038" y="7256463"/>
            <a:ext cx="12757150" cy="35817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69D43-CBA6-E9BD-29A5-6CD447D9B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138" y="15119350"/>
            <a:ext cx="8128000" cy="280130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02801-5E69-DA13-D7F4-99C3E9D9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F5ADB-E9F1-E8BB-40D1-E013FC06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D2A2B-E5EF-0A9F-6F08-CC65DB13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0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BAC39-B2B2-6C5D-FD68-E742C9D9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3360738"/>
            <a:ext cx="8128000" cy="117586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68FBF-42AC-692D-D8B9-AF8BF0FA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4038" y="7256463"/>
            <a:ext cx="12757150" cy="35817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A0D72-FF48-2EBF-BD9F-B77CEE7C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138" y="15119350"/>
            <a:ext cx="8128000" cy="280130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C3DD0-57D9-3378-F2B8-BC83EEE1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A8AC8-179F-05DA-99EB-B7005AD9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E181A-B496-84F1-038A-C228E7A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2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E1D6-C49F-8956-C361-F441E668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2682875"/>
            <a:ext cx="21736050" cy="974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F8753-11A4-FAA9-4428-096F22E8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963" y="13415963"/>
            <a:ext cx="21736050" cy="3197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AA5D0-D961-A0A4-B118-85E47ACCF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1963" y="46713775"/>
            <a:ext cx="5670550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6C518-E5A3-4FBA-B37C-67FB6168A52A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B9CB2-DEBF-BA57-C768-8609B0677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075" y="46713775"/>
            <a:ext cx="8505825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2F45F-B92E-0D11-E25A-21687E9B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7463" y="46713775"/>
            <a:ext cx="5670550" cy="268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D3CA1-79FA-4FFD-8EA4-563E55189A0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3373471A-E6F5-1460-1466-AF8088141B1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" y="0"/>
            <a:ext cx="25197753" cy="504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23EDCD-FCFC-8CE6-7412-DC53C49B9A24}"/>
              </a:ext>
            </a:extLst>
          </p:cNvPr>
          <p:cNvSpPr txBox="1"/>
          <p:nvPr/>
        </p:nvSpPr>
        <p:spPr>
          <a:xfrm>
            <a:off x="15239999" y="4506686"/>
            <a:ext cx="10809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조선대학교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ED158-F896-0B3B-0DC9-A433C372E283}"/>
              </a:ext>
            </a:extLst>
          </p:cNvPr>
          <p:cNvSpPr txBox="1"/>
          <p:nvPr/>
        </p:nvSpPr>
        <p:spPr>
          <a:xfrm>
            <a:off x="1785257" y="6961499"/>
            <a:ext cx="26365200" cy="20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어떻게 너의 목소리를 잊겠어</a:t>
            </a:r>
            <a:r>
              <a:rPr lang="en-US" altLang="ko-KR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7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백찬형</a:t>
            </a:r>
            <a:r>
              <a:rPr lang="en-US" altLang="ko-KR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문지환</a:t>
            </a:r>
            <a:r>
              <a:rPr lang="en-US" altLang="ko-KR" sz="7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9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6663D-559E-3523-D6E9-5C2BBD0924D1}"/>
              </a:ext>
            </a:extLst>
          </p:cNvPr>
          <p:cNvSpPr txBox="1"/>
          <p:nvPr/>
        </p:nvSpPr>
        <p:spPr>
          <a:xfrm>
            <a:off x="1785257" y="1117930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1. </a:t>
            </a:r>
            <a:r>
              <a:rPr kumimoji="1" lang="ko-KR" altLang="en-US" b="1" dirty="0"/>
              <a:t>데이터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1A5CC-23EE-EE27-294D-93116BDAA763}"/>
              </a:ext>
            </a:extLst>
          </p:cNvPr>
          <p:cNvSpPr txBox="1"/>
          <p:nvPr/>
        </p:nvSpPr>
        <p:spPr>
          <a:xfrm>
            <a:off x="2471057" y="11855579"/>
            <a:ext cx="8742478" cy="216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Train Data(Fake and Real)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Train Data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는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32kHz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로 </a:t>
            </a:r>
            <a:r>
              <a:rPr lang="ko-KR" altLang="en-US" sz="1600" dirty="0" err="1">
                <a:solidFill>
                  <a:srgbClr val="1F1F1F"/>
                </a:solidFill>
                <a:latin typeface="ElsevierGulliver"/>
              </a:rPr>
              <a:t>샘플링된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55438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개의 샘플로 구성됨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Noise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가 없이 깨끗한 음성만 존재</a:t>
            </a:r>
            <a:endParaRPr lang="en-US" altLang="ko-KR" sz="16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Unlabel</a:t>
            </a: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Data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 err="1">
                <a:solidFill>
                  <a:srgbClr val="1F1F1F"/>
                </a:solidFill>
                <a:latin typeface="ElsevierGulliver"/>
              </a:rPr>
              <a:t>Unlabel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 Data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또한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32kHz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로 샘플링 되었으며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,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1264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개의 샘플로 구성됨</a:t>
            </a:r>
            <a:endParaRPr lang="en-US" altLang="ko-KR" sz="16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Test Data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와 동일하게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Noise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가 있으며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,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0~2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명의 발화자로 구성된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5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초 길이의 음성 데이터</a:t>
            </a:r>
            <a:endParaRPr lang="en-US" altLang="ko-KR" sz="16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A8607-82A9-B3FB-ED77-9C27C766FDF1}"/>
              </a:ext>
            </a:extLst>
          </p:cNvPr>
          <p:cNvSpPr txBox="1"/>
          <p:nvPr/>
        </p:nvSpPr>
        <p:spPr>
          <a:xfrm>
            <a:off x="2405515" y="13984533"/>
            <a:ext cx="6295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표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1. 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데이터셋 구성 및 세부 정보 </a:t>
            </a:r>
            <a:endParaRPr lang="ko-KR" altLang="en-US" sz="12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1D1806-7694-A3C8-C847-787E56306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32159"/>
              </p:ext>
            </p:extLst>
          </p:nvPr>
        </p:nvGraphicFramePr>
        <p:xfrm>
          <a:off x="2405515" y="14309037"/>
          <a:ext cx="8928620" cy="1513495"/>
        </p:xfrm>
        <a:graphic>
          <a:graphicData uri="http://schemas.openxmlformats.org/drawingml/2006/table">
            <a:tbl>
              <a:tblPr/>
              <a:tblGrid>
                <a:gridCol w="1323780">
                  <a:extLst>
                    <a:ext uri="{9D8B030D-6E8A-4147-A177-3AD203B41FA5}">
                      <a16:colId xmlns:a16="http://schemas.microsoft.com/office/drawing/2014/main" val="1918012351"/>
                    </a:ext>
                  </a:extLst>
                </a:gridCol>
                <a:gridCol w="920147">
                  <a:extLst>
                    <a:ext uri="{9D8B030D-6E8A-4147-A177-3AD203B41FA5}">
                      <a16:colId xmlns:a16="http://schemas.microsoft.com/office/drawing/2014/main" val="77139938"/>
                    </a:ext>
                  </a:extLst>
                </a:gridCol>
                <a:gridCol w="1134594">
                  <a:extLst>
                    <a:ext uri="{9D8B030D-6E8A-4147-A177-3AD203B41FA5}">
                      <a16:colId xmlns:a16="http://schemas.microsoft.com/office/drawing/2014/main" val="71668689"/>
                    </a:ext>
                  </a:extLst>
                </a:gridCol>
                <a:gridCol w="1644667">
                  <a:extLst>
                    <a:ext uri="{9D8B030D-6E8A-4147-A177-3AD203B41FA5}">
                      <a16:colId xmlns:a16="http://schemas.microsoft.com/office/drawing/2014/main" val="2533916256"/>
                    </a:ext>
                  </a:extLst>
                </a:gridCol>
                <a:gridCol w="1301811">
                  <a:extLst>
                    <a:ext uri="{9D8B030D-6E8A-4147-A177-3AD203B41FA5}">
                      <a16:colId xmlns:a16="http://schemas.microsoft.com/office/drawing/2014/main" val="3192131863"/>
                    </a:ext>
                  </a:extLst>
                </a:gridCol>
                <a:gridCol w="795435">
                  <a:extLst>
                    <a:ext uri="{9D8B030D-6E8A-4147-A177-3AD203B41FA5}">
                      <a16:colId xmlns:a16="http://schemas.microsoft.com/office/drawing/2014/main" val="846035306"/>
                    </a:ext>
                  </a:extLst>
                </a:gridCol>
                <a:gridCol w="1808186">
                  <a:extLst>
                    <a:ext uri="{9D8B030D-6E8A-4147-A177-3AD203B41FA5}">
                      <a16:colId xmlns:a16="http://schemas.microsoft.com/office/drawing/2014/main" val="3828159994"/>
                    </a:ext>
                  </a:extLst>
                </a:gridCol>
              </a:tblGrid>
              <a:tr h="401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Sample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Length(s)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kHz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Speakers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56753"/>
                  </a:ext>
                </a:extLst>
              </a:tr>
              <a:tr h="2685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Train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Fake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27818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~8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clean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9860"/>
                  </a:ext>
                </a:extLst>
              </a:tr>
              <a:tr h="267599"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PCTC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Real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27620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~35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clean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03498"/>
                  </a:ext>
                </a:extLst>
              </a:tr>
              <a:tr h="268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Unlabel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1264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noisy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0~2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75493"/>
                  </a:ext>
                </a:extLst>
              </a:tr>
              <a:tr h="268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Test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Noisy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0~2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84487"/>
                  </a:ext>
                </a:extLst>
              </a:tr>
            </a:tbl>
          </a:graphicData>
        </a:graphic>
      </p:graphicFrame>
      <p:pic>
        <p:nvPicPr>
          <p:cNvPr id="17" name="그림 16" descr="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4CB4A1FA-390D-0BA4-05DD-DE71E54F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09" y="15822532"/>
            <a:ext cx="5611492" cy="3063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48E79F-9279-C570-27D2-14893E8C4E8F}"/>
              </a:ext>
            </a:extLst>
          </p:cNvPr>
          <p:cNvSpPr txBox="1"/>
          <p:nvPr/>
        </p:nvSpPr>
        <p:spPr>
          <a:xfrm>
            <a:off x="2471057" y="18828531"/>
            <a:ext cx="317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Figure 1. Real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와 </a:t>
            </a:r>
            <a:r>
              <a:rPr kumimoji="1" lang="en-US" altLang="ko-KR" sz="1200" dirty="0"/>
              <a:t>Fake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의 길이 별 분포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623F1-2396-D1DD-7F75-153E98FCCFE5}"/>
              </a:ext>
            </a:extLst>
          </p:cNvPr>
          <p:cNvSpPr txBox="1"/>
          <p:nvPr/>
        </p:nvSpPr>
        <p:spPr>
          <a:xfrm>
            <a:off x="8054065" y="16792589"/>
            <a:ext cx="3487814" cy="1659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b="0" i="0" dirty="0">
                <a:solidFill>
                  <a:srgbClr val="1F1F1F"/>
                </a:solidFill>
                <a:effectLst/>
                <a:latin typeface="ElsevierGulliver"/>
              </a:rPr>
              <a:t>5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ElsevierGulliver"/>
              </a:rPr>
              <a:t>초 이상의 진짜 음성 파일 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ElsevierGulliver"/>
              </a:rPr>
              <a:t>9807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ElsevierGulliver"/>
              </a:rPr>
              <a:t>개</a:t>
            </a:r>
            <a:endParaRPr lang="en-US" altLang="ko-KR" sz="14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solidFill>
                  <a:srgbClr val="1F1F1F"/>
                </a:solidFill>
                <a:latin typeface="ElsevierGulliver"/>
              </a:rPr>
              <a:t>5</a:t>
            </a:r>
            <a:r>
              <a:rPr lang="ko-KR" altLang="en-US" sz="1400" dirty="0">
                <a:solidFill>
                  <a:srgbClr val="1F1F1F"/>
                </a:solidFill>
                <a:latin typeface="ElsevierGulliver"/>
              </a:rPr>
              <a:t>초 이하의 진짜 음성 파일 </a:t>
            </a:r>
            <a:r>
              <a:rPr lang="en-US" altLang="ko-KR" sz="1400" dirty="0">
                <a:solidFill>
                  <a:srgbClr val="1F1F1F"/>
                </a:solidFill>
                <a:latin typeface="ElsevierGulliver"/>
              </a:rPr>
              <a:t>17813</a:t>
            </a:r>
            <a:r>
              <a:rPr lang="ko-KR" altLang="en-US" sz="1400" dirty="0">
                <a:solidFill>
                  <a:srgbClr val="1F1F1F"/>
                </a:solidFill>
                <a:latin typeface="ElsevierGulliver"/>
              </a:rPr>
              <a:t>개</a:t>
            </a:r>
            <a:endParaRPr lang="en-US" altLang="ko-KR" sz="14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b="0" i="0" dirty="0">
                <a:solidFill>
                  <a:srgbClr val="1F1F1F"/>
                </a:solidFill>
                <a:effectLst/>
                <a:latin typeface="ElsevierGulliver"/>
              </a:rPr>
              <a:t>5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ElsevierGulliver"/>
              </a:rPr>
              <a:t>초 이상의 가짜 음성 파일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ElsevierGulliver"/>
              </a:rPr>
              <a:t>74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ElsevierGulliver"/>
              </a:rPr>
              <a:t>개</a:t>
            </a:r>
            <a:endParaRPr lang="en-US" altLang="ko-KR" sz="14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solidFill>
                  <a:srgbClr val="1F1F1F"/>
                </a:solidFill>
                <a:latin typeface="ElsevierGulliver"/>
              </a:rPr>
              <a:t>5</a:t>
            </a:r>
            <a:r>
              <a:rPr lang="ko-KR" altLang="en-US" sz="1400" dirty="0">
                <a:solidFill>
                  <a:srgbClr val="1F1F1F"/>
                </a:solidFill>
                <a:latin typeface="ElsevierGulliver"/>
              </a:rPr>
              <a:t>초 이하의 가짜 음성 파일 </a:t>
            </a:r>
            <a:r>
              <a:rPr lang="en-US" altLang="ko-KR" sz="1400" dirty="0">
                <a:solidFill>
                  <a:srgbClr val="FF0000"/>
                </a:solidFill>
                <a:latin typeface="ElsevierGulliver"/>
              </a:rPr>
              <a:t>27744</a:t>
            </a:r>
            <a:r>
              <a:rPr lang="ko-KR" altLang="en-US" sz="1400" dirty="0">
                <a:solidFill>
                  <a:srgbClr val="1F1F1F"/>
                </a:solidFill>
                <a:latin typeface="ElsevierGulliver"/>
              </a:rPr>
              <a:t>개</a:t>
            </a:r>
            <a:endParaRPr lang="en-US" altLang="ko-KR" sz="14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6A532-4A6A-F148-277D-E1B86F1676DC}"/>
              </a:ext>
            </a:extLst>
          </p:cNvPr>
          <p:cNvSpPr txBox="1"/>
          <p:nvPr/>
        </p:nvSpPr>
        <p:spPr>
          <a:xfrm>
            <a:off x="13246291" y="1127733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2. Dataset </a:t>
            </a:r>
            <a:r>
              <a:rPr kumimoji="1" lang="ko-KR" altLang="en-US" b="1" dirty="0"/>
              <a:t>구축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DA4CD-B67D-1525-FB96-30F29B130E35}"/>
              </a:ext>
            </a:extLst>
          </p:cNvPr>
          <p:cNvSpPr txBox="1"/>
          <p:nvPr/>
        </p:nvSpPr>
        <p:spPr>
          <a:xfrm>
            <a:off x="13246291" y="12145301"/>
            <a:ext cx="8603796" cy="288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+mj-lt"/>
              <a:buAutoNum type="arabicPeriod" startAt="4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Unbalance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해결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모든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Train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data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ElsevierGulliver"/>
              </a:rPr>
              <a:t>를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Segmentation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을 통해 발화 부분만 추출</a:t>
            </a:r>
            <a:endParaRPr lang="en-US" altLang="ko-KR" sz="16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5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초 단위로 자르고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,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0.42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초 미만이면 버림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Test Dataset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도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Segmentation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을 수행 후 발화 부분이 검출되지 않으면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(0,0)</a:t>
            </a:r>
            <a:r>
              <a:rPr lang="ko-KR" altLang="en-US" sz="1600" dirty="0" err="1">
                <a:solidFill>
                  <a:srgbClr val="1F1F1F"/>
                </a:solidFill>
                <a:latin typeface="ElsevierGulliver"/>
              </a:rPr>
              <a:t>으로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제출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5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초 미만 음성은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5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초로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padding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된 음성에 </a:t>
            </a:r>
            <a:r>
              <a:rPr lang="ko-KR" altLang="en-US" sz="1600" dirty="0" err="1">
                <a:solidFill>
                  <a:srgbClr val="1F1F1F"/>
                </a:solidFill>
                <a:latin typeface="ElsevierGulliver"/>
              </a:rPr>
              <a:t>랜덤한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위치에서 실행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이 과정을 거친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Train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Dataset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이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(1,0),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(0,1)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,(1,1),(2,0),(0,2)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label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을 가지도록 구축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(0,0)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은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Train dataset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에서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Segment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가 검출되지 않은 영역을 골라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(0,0)</a:t>
            </a:r>
            <a:r>
              <a:rPr lang="ko-KR" altLang="en-US" sz="1600" dirty="0" err="1">
                <a:solidFill>
                  <a:srgbClr val="1F1F1F"/>
                </a:solidFill>
                <a:latin typeface="ElsevierGulliver"/>
              </a:rPr>
              <a:t>으로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 구축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947BBCA-862B-199D-34A9-B8C612997E26}"/>
              </a:ext>
            </a:extLst>
          </p:cNvPr>
          <p:cNvGrpSpPr/>
          <p:nvPr/>
        </p:nvGrpSpPr>
        <p:grpSpPr>
          <a:xfrm>
            <a:off x="13353549" y="15150072"/>
            <a:ext cx="9555114" cy="2637752"/>
            <a:chOff x="13353549" y="15150072"/>
            <a:chExt cx="8593471" cy="2637752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DC15654-717D-90ED-E2FF-CD33BE412EFA}"/>
                </a:ext>
              </a:extLst>
            </p:cNvPr>
            <p:cNvSpPr/>
            <p:nvPr/>
          </p:nvSpPr>
          <p:spPr>
            <a:xfrm>
              <a:off x="13353549" y="16275848"/>
              <a:ext cx="1597703" cy="980422"/>
            </a:xfrm>
            <a:prstGeom prst="roundRect">
              <a:avLst/>
            </a:prstGeom>
            <a:solidFill>
              <a:srgbClr val="0090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Train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Dataset</a:t>
              </a:r>
              <a:endParaRPr kumimoji="1" lang="ko-KR" altLang="en-US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445C6F52-F844-5105-0B69-E2BF01ECF037}"/>
                </a:ext>
              </a:extLst>
            </p:cNvPr>
            <p:cNvSpPr/>
            <p:nvPr/>
          </p:nvSpPr>
          <p:spPr>
            <a:xfrm>
              <a:off x="15440038" y="16514292"/>
              <a:ext cx="1597703" cy="50976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Segmentation</a:t>
              </a:r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24ACF91D-9712-4740-D99F-D7480DF4C312}"/>
                </a:ext>
              </a:extLst>
            </p:cNvPr>
            <p:cNvSpPr/>
            <p:nvPr/>
          </p:nvSpPr>
          <p:spPr>
            <a:xfrm>
              <a:off x="17139890" y="15861602"/>
              <a:ext cx="2152618" cy="5097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Speech Segment</a:t>
              </a:r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1D29805-6135-6B66-4A73-54AFAF6D3CA6}"/>
                </a:ext>
              </a:extLst>
            </p:cNvPr>
            <p:cNvSpPr/>
            <p:nvPr/>
          </p:nvSpPr>
          <p:spPr>
            <a:xfrm>
              <a:off x="17139890" y="17277183"/>
              <a:ext cx="2152618" cy="50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Non</a:t>
              </a:r>
            </a:p>
            <a:p>
              <a:pPr algn="ctr"/>
              <a:r>
                <a:rPr kumimoji="1" lang="en-US" altLang="ko-KR" dirty="0"/>
                <a:t>Speech Segment</a:t>
              </a:r>
              <a:endParaRPr kumimoji="1" lang="ko-KR" altLang="en-US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7AE4BD37-D394-0356-6AB1-3935B6BF3712}"/>
                </a:ext>
              </a:extLst>
            </p:cNvPr>
            <p:cNvSpPr/>
            <p:nvPr/>
          </p:nvSpPr>
          <p:spPr>
            <a:xfrm>
              <a:off x="19794402" y="17278060"/>
              <a:ext cx="2152618" cy="50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(0,0)</a:t>
              </a:r>
              <a:endParaRPr kumimoji="1" lang="ko-KR" altLang="en-US" dirty="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963FA992-8CE9-AF77-E408-50313E1E30E6}"/>
                </a:ext>
              </a:extLst>
            </p:cNvPr>
            <p:cNvSpPr/>
            <p:nvPr/>
          </p:nvSpPr>
          <p:spPr>
            <a:xfrm>
              <a:off x="19794402" y="15150072"/>
              <a:ext cx="2152618" cy="5097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(1,0), (2,0)</a:t>
              </a:r>
              <a:endParaRPr kumimoji="1" lang="ko-KR" altLang="en-US" dirty="0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538B94E9-50FA-01E0-493E-AE410D723541}"/>
                </a:ext>
              </a:extLst>
            </p:cNvPr>
            <p:cNvSpPr/>
            <p:nvPr/>
          </p:nvSpPr>
          <p:spPr>
            <a:xfrm>
              <a:off x="19794402" y="15867874"/>
              <a:ext cx="2152618" cy="5097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(0,1) ,(0,2)</a:t>
              </a:r>
              <a:endParaRPr kumimoji="1" lang="ko-KR" altLang="en-US" dirty="0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5B9375CC-58DE-1A20-E9DF-E22CCCD89DB2}"/>
                </a:ext>
              </a:extLst>
            </p:cNvPr>
            <p:cNvSpPr/>
            <p:nvPr/>
          </p:nvSpPr>
          <p:spPr>
            <a:xfrm>
              <a:off x="19794402" y="16566531"/>
              <a:ext cx="2152618" cy="5097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(1,1)</a:t>
              </a:r>
              <a:endParaRPr kumimoji="1"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54B52E3-803E-5156-8309-88A79DC468D0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14951252" y="16766059"/>
              <a:ext cx="488786" cy="3115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id="{DFEC5E5D-E717-C7BF-9FDE-3DAA3F6156F0}"/>
                </a:ext>
              </a:extLst>
            </p:cNvPr>
            <p:cNvCxnSpPr>
              <a:stCxn id="23" idx="2"/>
              <a:endCxn id="25" idx="1"/>
            </p:cNvCxnSpPr>
            <p:nvPr/>
          </p:nvCxnSpPr>
          <p:spPr>
            <a:xfrm rot="16200000" flipH="1">
              <a:off x="16435386" y="16827560"/>
              <a:ext cx="508009" cy="901000"/>
            </a:xfrm>
            <a:prstGeom prst="bentConnector2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0E90A423-70A2-4FA6-3EB3-B402E95E7982}"/>
                </a:ext>
              </a:extLst>
            </p:cNvPr>
            <p:cNvCxnSpPr>
              <a:stCxn id="23" idx="0"/>
              <a:endCxn id="24" idx="1"/>
            </p:cNvCxnSpPr>
            <p:nvPr/>
          </p:nvCxnSpPr>
          <p:spPr>
            <a:xfrm rot="5400000" flipH="1" flipV="1">
              <a:off x="16490486" y="15864888"/>
              <a:ext cx="397808" cy="901000"/>
            </a:xfrm>
            <a:prstGeom prst="bentConnector2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[E] 32">
              <a:extLst>
                <a:ext uri="{FF2B5EF4-FFF2-40B4-BE49-F238E27FC236}">
                  <a16:creationId xmlns:a16="http://schemas.microsoft.com/office/drawing/2014/main" id="{F7EB9952-D0FA-E5B2-4997-358EB6D912CD}"/>
                </a:ext>
              </a:extLst>
            </p:cNvPr>
            <p:cNvCxnSpPr>
              <a:stCxn id="24" idx="0"/>
              <a:endCxn id="27" idx="1"/>
            </p:cNvCxnSpPr>
            <p:nvPr/>
          </p:nvCxnSpPr>
          <p:spPr>
            <a:xfrm rot="5400000" flipH="1" flipV="1">
              <a:off x="18776976" y="14844177"/>
              <a:ext cx="456648" cy="1578203"/>
            </a:xfrm>
            <a:prstGeom prst="bentConnector2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096D229-B41E-E07B-2D7F-29F55C5A549B}"/>
                </a:ext>
              </a:extLst>
            </p:cNvPr>
            <p:cNvCxnSpPr>
              <a:stCxn id="24" idx="3"/>
              <a:endCxn id="28" idx="1"/>
            </p:cNvCxnSpPr>
            <p:nvPr/>
          </p:nvCxnSpPr>
          <p:spPr>
            <a:xfrm>
              <a:off x="19292508" y="16116484"/>
              <a:ext cx="501894" cy="6272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[E] 34">
              <a:extLst>
                <a:ext uri="{FF2B5EF4-FFF2-40B4-BE49-F238E27FC236}">
                  <a16:creationId xmlns:a16="http://schemas.microsoft.com/office/drawing/2014/main" id="{92136146-9379-973B-0378-76AE6E0FF502}"/>
                </a:ext>
              </a:extLst>
            </p:cNvPr>
            <p:cNvCxnSpPr>
              <a:stCxn id="24" idx="2"/>
              <a:endCxn id="29" idx="1"/>
            </p:cNvCxnSpPr>
            <p:nvPr/>
          </p:nvCxnSpPr>
          <p:spPr>
            <a:xfrm rot="16200000" flipH="1">
              <a:off x="18780277" y="15807287"/>
              <a:ext cx="450047" cy="1578203"/>
            </a:xfrm>
            <a:prstGeom prst="bentConnector2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934CA04-318F-0213-1D84-3A9D94DE2F87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19292508" y="17532065"/>
              <a:ext cx="501894" cy="877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5551B15-F13E-AEA6-E298-2E84755B8352}"/>
              </a:ext>
            </a:extLst>
          </p:cNvPr>
          <p:cNvSpPr txBox="1"/>
          <p:nvPr/>
        </p:nvSpPr>
        <p:spPr>
          <a:xfrm>
            <a:off x="13563720" y="2016480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3.</a:t>
            </a:r>
            <a:r>
              <a:rPr kumimoji="1" lang="ko-KR" altLang="en-US" b="1" dirty="0"/>
              <a:t> 학습 전략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F5E5D-2FE6-7652-F0B2-7914F6199AAA}"/>
              </a:ext>
            </a:extLst>
          </p:cNvPr>
          <p:cNvSpPr txBox="1"/>
          <p:nvPr/>
        </p:nvSpPr>
        <p:spPr>
          <a:xfrm>
            <a:off x="13633684" y="21342396"/>
            <a:ext cx="6771631" cy="412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노이즈에 강인한 모델을 만들까</a:t>
            </a: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ElsevierGulliver"/>
              </a:rPr>
              <a:t>1.</a:t>
            </a:r>
            <a:r>
              <a:rPr lang="ko-KR" altLang="en-US" sz="1600" dirty="0">
                <a:latin typeface="ElsevierGulliver"/>
              </a:rPr>
              <a:t> </a:t>
            </a:r>
            <a:r>
              <a:rPr lang="en-US" altLang="ko-KR" sz="1600" dirty="0">
                <a:latin typeface="ElsevierGulliver"/>
              </a:rPr>
              <a:t>Augmentation</a:t>
            </a:r>
            <a:r>
              <a:rPr lang="ko-KR" altLang="en-US" sz="1600" dirty="0" err="1">
                <a:latin typeface="ElsevierGulliver"/>
              </a:rPr>
              <a:t>으로</a:t>
            </a:r>
            <a:r>
              <a:rPr lang="ko-KR" altLang="en-US" sz="1600" dirty="0">
                <a:latin typeface="ElsevierGulliver"/>
              </a:rPr>
              <a:t> 노이즈를 최대한 생성하는 것</a:t>
            </a:r>
            <a:endParaRPr lang="en-US" altLang="ko-KR" sz="16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0" i="0" dirty="0">
                <a:effectLst/>
                <a:latin typeface="ElsevierGulliver"/>
              </a:rPr>
              <a:t>2.</a:t>
            </a:r>
            <a:r>
              <a:rPr lang="ko-KR" altLang="en-US" sz="1600" b="0" i="0" dirty="0">
                <a:effectLst/>
                <a:latin typeface="ElsevierGulliver"/>
              </a:rPr>
              <a:t> </a:t>
            </a:r>
            <a:r>
              <a:rPr lang="en-US" altLang="ko-KR" sz="1600" dirty="0">
                <a:latin typeface="ElsevierGulliver"/>
              </a:rPr>
              <a:t>Speech Enhance model</a:t>
            </a:r>
            <a:r>
              <a:rPr lang="ko-KR" altLang="en-US" sz="1600" dirty="0">
                <a:latin typeface="ElsevierGulliver"/>
              </a:rPr>
              <a:t>을 통해 </a:t>
            </a:r>
            <a:r>
              <a:rPr lang="ko-KR" altLang="en-US" sz="1600" b="0" i="0" dirty="0">
                <a:effectLst/>
                <a:latin typeface="ElsevierGulliver"/>
              </a:rPr>
              <a:t>노이즈를 없애는 것</a:t>
            </a:r>
            <a:endParaRPr lang="en-US" altLang="ko-KR" sz="1600" b="0" i="0" dirty="0">
              <a:effectLst/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b="0" i="0" dirty="0">
                <a:effectLst/>
                <a:latin typeface="ElsevierGulliver"/>
              </a:rPr>
              <a:t>크게 두 가지 방법론에서 </a:t>
            </a:r>
            <a:r>
              <a:rPr lang="en-US" altLang="ko-KR" sz="1600" b="0" i="0" dirty="0">
                <a:effectLst/>
                <a:latin typeface="ElsevierGulliver"/>
              </a:rPr>
              <a:t>2</a:t>
            </a:r>
            <a:r>
              <a:rPr lang="ko-KR" altLang="en-US" sz="1600" b="0" i="0" dirty="0">
                <a:effectLst/>
                <a:latin typeface="ElsevierGulliver"/>
              </a:rPr>
              <a:t>번을 선택</a:t>
            </a:r>
            <a:endParaRPr lang="en-US" altLang="ko-KR" sz="1600" b="0" i="0" dirty="0">
              <a:effectLst/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b="0" i="0" dirty="0">
              <a:effectLst/>
              <a:latin typeface="ElsevierGulliver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Speech Enhance Model(DeepFilterNet2)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0" i="0" dirty="0">
                <a:effectLst/>
                <a:latin typeface="ElsevierGulliver"/>
              </a:rPr>
              <a:t>DeepFilterNet2</a:t>
            </a:r>
            <a:r>
              <a:rPr lang="ko-KR" altLang="en-US" sz="1600" b="0" i="0" dirty="0">
                <a:effectLst/>
                <a:latin typeface="ElsevierGulliver"/>
              </a:rPr>
              <a:t>는 </a:t>
            </a:r>
            <a:r>
              <a:rPr lang="en-US" altLang="ko-KR" sz="1600" b="0" i="0" dirty="0">
                <a:effectLst/>
                <a:latin typeface="ElsevierGulliver"/>
              </a:rPr>
              <a:t>DNS 4 challenge Dataset</a:t>
            </a:r>
            <a:r>
              <a:rPr lang="ko-KR" altLang="en-US" sz="1600" dirty="0">
                <a:latin typeface="ElsevierGulliver"/>
              </a:rPr>
              <a:t>을 가지고 학습된 </a:t>
            </a:r>
            <a:r>
              <a:rPr lang="en-US" altLang="ko-KR" sz="1600" dirty="0">
                <a:latin typeface="ElsevierGulliver"/>
              </a:rPr>
              <a:t>Pretrain model</a:t>
            </a:r>
            <a:r>
              <a:rPr lang="ko-KR" altLang="en-US" sz="1600" dirty="0">
                <a:latin typeface="ElsevierGulliver"/>
              </a:rPr>
              <a:t>을 사용</a:t>
            </a:r>
            <a:endParaRPr lang="en-US" altLang="ko-KR" sz="1600" b="0" i="0" dirty="0">
              <a:effectLst/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0" i="0" dirty="0">
                <a:effectLst/>
                <a:latin typeface="ElsevierGulliver"/>
              </a:rPr>
              <a:t>Speech Enhance model</a:t>
            </a:r>
            <a:r>
              <a:rPr lang="ko-KR" altLang="en-US" sz="1600" b="0" i="0" dirty="0">
                <a:effectLst/>
                <a:latin typeface="ElsevierGulliver"/>
              </a:rPr>
              <a:t>을 통해 </a:t>
            </a:r>
            <a:r>
              <a:rPr lang="en-US" altLang="ko-KR" sz="1600" b="0" i="0" dirty="0">
                <a:effectLst/>
                <a:latin typeface="ElsevierGulliver"/>
              </a:rPr>
              <a:t>Task</a:t>
            </a:r>
            <a:r>
              <a:rPr lang="ko-KR" altLang="en-US" sz="1600" b="0" i="0" dirty="0" err="1">
                <a:effectLst/>
                <a:latin typeface="ElsevierGulliver"/>
              </a:rPr>
              <a:t>를</a:t>
            </a:r>
            <a:r>
              <a:rPr lang="ko-KR" altLang="en-US" sz="1600" b="0" i="0" dirty="0">
                <a:effectLst/>
                <a:latin typeface="ElsevierGulliver"/>
              </a:rPr>
              <a:t> </a:t>
            </a:r>
            <a:r>
              <a:rPr lang="ko-KR" altLang="en-US" sz="1600" dirty="0">
                <a:latin typeface="ElsevierGulliver"/>
              </a:rPr>
              <a:t>노이즈가 적은 </a:t>
            </a:r>
            <a:r>
              <a:rPr lang="en-US" altLang="ko-KR" sz="1600" dirty="0">
                <a:latin typeface="ElsevierGulliver"/>
              </a:rPr>
              <a:t>ASVSpoof2021</a:t>
            </a:r>
            <a:r>
              <a:rPr lang="ko-KR" altLang="en-US" sz="1600" dirty="0">
                <a:latin typeface="ElsevierGulliver"/>
              </a:rPr>
              <a:t> </a:t>
            </a:r>
            <a:r>
              <a:rPr lang="en-US" altLang="ko-KR" sz="1600" dirty="0">
                <a:latin typeface="ElsevierGulliver"/>
              </a:rPr>
              <a:t>Task</a:t>
            </a:r>
            <a:r>
              <a:rPr lang="ko-KR" altLang="en-US" sz="1600" dirty="0">
                <a:latin typeface="ElsevierGulliver"/>
              </a:rPr>
              <a:t>와 유사하게 도메인 적응을 시도</a:t>
            </a:r>
            <a:endParaRPr lang="en-US" altLang="ko-KR" sz="16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b="0" i="0" dirty="0">
                <a:effectLst/>
                <a:latin typeface="ElsevierGulliver"/>
              </a:rPr>
              <a:t>이에 따라 </a:t>
            </a:r>
            <a:r>
              <a:rPr lang="en-US" altLang="ko-KR" sz="1600" b="0" i="0" dirty="0">
                <a:effectLst/>
                <a:latin typeface="ElsevierGulliver"/>
              </a:rPr>
              <a:t>ASVSpoof2021</a:t>
            </a:r>
            <a:r>
              <a:rPr lang="ko-KR" altLang="en-US" sz="1600" dirty="0">
                <a:latin typeface="ElsevierGulliver"/>
              </a:rPr>
              <a:t>에서 좋은 성능을 보인 </a:t>
            </a:r>
            <a:r>
              <a:rPr lang="en-US" altLang="ko-KR" sz="1600" b="0" i="0" dirty="0">
                <a:effectLst/>
                <a:latin typeface="ElsevierGulliver"/>
              </a:rPr>
              <a:t>Wav2Vec2.0 + AASIST</a:t>
            </a:r>
            <a:r>
              <a:rPr lang="ko-KR" altLang="en-US" sz="1600" b="0" i="0" dirty="0">
                <a:effectLst/>
                <a:latin typeface="ElsevierGulliver"/>
              </a:rPr>
              <a:t> 도입</a:t>
            </a:r>
            <a:endParaRPr lang="en-US" altLang="ko-KR" sz="1600" b="0" i="0" dirty="0">
              <a:effectLst/>
              <a:latin typeface="ElsevierGulliver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97CD014-4AC0-179A-AFCE-AE0E2C84E9EB}"/>
              </a:ext>
            </a:extLst>
          </p:cNvPr>
          <p:cNvGrpSpPr/>
          <p:nvPr/>
        </p:nvGrpSpPr>
        <p:grpSpPr>
          <a:xfrm>
            <a:off x="20653615" y="20824949"/>
            <a:ext cx="2510142" cy="5086621"/>
            <a:chOff x="6237043" y="175492"/>
            <a:chExt cx="2850317" cy="5546902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CE3743B6-FF6E-EA23-8A74-C8B982BA3CE3}"/>
                </a:ext>
              </a:extLst>
            </p:cNvPr>
            <p:cNvSpPr/>
            <p:nvPr/>
          </p:nvSpPr>
          <p:spPr>
            <a:xfrm>
              <a:off x="6237043" y="175492"/>
              <a:ext cx="2850317" cy="5546902"/>
            </a:xfrm>
            <a:prstGeom prst="roundRect">
              <a:avLst>
                <a:gd name="adj" fmla="val 1132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6131F32-34E4-E12B-5C27-F475E02BB7D0}"/>
                </a:ext>
              </a:extLst>
            </p:cNvPr>
            <p:cNvGrpSpPr/>
            <p:nvPr/>
          </p:nvGrpSpPr>
          <p:grpSpPr>
            <a:xfrm>
              <a:off x="6348691" y="353391"/>
              <a:ext cx="2610425" cy="5181207"/>
              <a:chOff x="6178620" y="814151"/>
              <a:chExt cx="2610425" cy="4824045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72BF9A8D-DC8F-B82D-6CD0-1D5694BAACC1}"/>
                  </a:ext>
                </a:extLst>
              </p:cNvPr>
              <p:cNvSpPr/>
              <p:nvPr/>
            </p:nvSpPr>
            <p:spPr>
              <a:xfrm>
                <a:off x="6178620" y="814151"/>
                <a:ext cx="2593830" cy="46804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Train Data</a:t>
                </a:r>
                <a:endParaRPr kumimoji="1" lang="ko-KR" altLang="en-US" dirty="0"/>
              </a:p>
            </p:txBody>
          </p:sp>
          <p:sp>
            <p:nvSpPr>
              <p:cNvPr id="44" name="모서리가 둥근 직사각형 43">
                <a:extLst>
                  <a:ext uri="{FF2B5EF4-FFF2-40B4-BE49-F238E27FC236}">
                    <a16:creationId xmlns:a16="http://schemas.microsoft.com/office/drawing/2014/main" id="{64481B28-1C96-2045-94A8-3733B6E04B01}"/>
                  </a:ext>
                </a:extLst>
              </p:cNvPr>
              <p:cNvSpPr/>
              <p:nvPr/>
            </p:nvSpPr>
            <p:spPr>
              <a:xfrm>
                <a:off x="6178620" y="1533395"/>
                <a:ext cx="2593830" cy="46804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err="1"/>
                  <a:t>BandStop</a:t>
                </a:r>
                <a:endParaRPr kumimoji="1" lang="ko-KR" altLang="en-US" dirty="0"/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F927CFB-145E-FCD2-06C2-0EF5CA9D080D}"/>
                  </a:ext>
                </a:extLst>
              </p:cNvPr>
              <p:cNvSpPr/>
              <p:nvPr/>
            </p:nvSpPr>
            <p:spPr>
              <a:xfrm>
                <a:off x="6178620" y="2252640"/>
                <a:ext cx="2593830" cy="46804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DeepFilterNet2</a:t>
                </a:r>
                <a:endParaRPr kumimoji="1" lang="ko-KR" altLang="en-US" dirty="0"/>
              </a:p>
            </p:txBody>
          </p:sp>
          <p:sp>
            <p:nvSpPr>
              <p:cNvPr id="46" name="아래쪽 화살표[D] 45">
                <a:extLst>
                  <a:ext uri="{FF2B5EF4-FFF2-40B4-BE49-F238E27FC236}">
                    <a16:creationId xmlns:a16="http://schemas.microsoft.com/office/drawing/2014/main" id="{B23FCCD9-7144-7C4B-810C-3BD1EDB2C4A2}"/>
                  </a:ext>
                </a:extLst>
              </p:cNvPr>
              <p:cNvSpPr/>
              <p:nvPr/>
            </p:nvSpPr>
            <p:spPr>
              <a:xfrm flipH="1">
                <a:off x="7184802" y="1287004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" name="아래쪽 화살표[D] 46">
                <a:extLst>
                  <a:ext uri="{FF2B5EF4-FFF2-40B4-BE49-F238E27FC236}">
                    <a16:creationId xmlns:a16="http://schemas.microsoft.com/office/drawing/2014/main" id="{E3480468-6AEF-AB00-9581-E0ACF72D6D32}"/>
                  </a:ext>
                </a:extLst>
              </p:cNvPr>
              <p:cNvSpPr/>
              <p:nvPr/>
            </p:nvSpPr>
            <p:spPr>
              <a:xfrm flipH="1">
                <a:off x="7184802" y="2004482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모서리가 둥근 직사각형 47">
                <a:extLst>
                  <a:ext uri="{FF2B5EF4-FFF2-40B4-BE49-F238E27FC236}">
                    <a16:creationId xmlns:a16="http://schemas.microsoft.com/office/drawing/2014/main" id="{BD6E5581-C8DA-6A06-673D-8B4A96DE3DE7}"/>
                  </a:ext>
                </a:extLst>
              </p:cNvPr>
              <p:cNvSpPr/>
              <p:nvPr/>
            </p:nvSpPr>
            <p:spPr>
              <a:xfrm>
                <a:off x="6178620" y="3731470"/>
                <a:ext cx="2593830" cy="46804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Wav2Vec 2.0</a:t>
                </a:r>
                <a:endParaRPr kumimoji="1" lang="ko-KR" altLang="en-US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1F8A0365-2F28-3E49-6B25-4E4F0EE52B67}"/>
                  </a:ext>
                </a:extLst>
              </p:cNvPr>
              <p:cNvSpPr/>
              <p:nvPr/>
            </p:nvSpPr>
            <p:spPr>
              <a:xfrm>
                <a:off x="6178620" y="4446942"/>
                <a:ext cx="2593830" cy="46804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AASIST</a:t>
                </a:r>
                <a:endParaRPr kumimoji="1" lang="ko-KR" altLang="en-US" dirty="0"/>
              </a:p>
            </p:txBody>
          </p:sp>
          <p:sp>
            <p:nvSpPr>
              <p:cNvPr id="50" name="아래쪽 화살표[D] 49">
                <a:extLst>
                  <a:ext uri="{FF2B5EF4-FFF2-40B4-BE49-F238E27FC236}">
                    <a16:creationId xmlns:a16="http://schemas.microsoft.com/office/drawing/2014/main" id="{24B4E806-E7CC-DFD9-CE69-04865D6AC37E}"/>
                  </a:ext>
                </a:extLst>
              </p:cNvPr>
              <p:cNvSpPr/>
              <p:nvPr/>
            </p:nvSpPr>
            <p:spPr>
              <a:xfrm flipH="1">
                <a:off x="7184802" y="2724418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1" name="아래쪽 화살표[D] 50">
                <a:extLst>
                  <a:ext uri="{FF2B5EF4-FFF2-40B4-BE49-F238E27FC236}">
                    <a16:creationId xmlns:a16="http://schemas.microsoft.com/office/drawing/2014/main" id="{0BC4D08E-E66A-AB01-D531-F7133D3E033A}"/>
                  </a:ext>
                </a:extLst>
              </p:cNvPr>
              <p:cNvSpPr/>
              <p:nvPr/>
            </p:nvSpPr>
            <p:spPr>
              <a:xfrm flipH="1">
                <a:off x="7184802" y="4202557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02469397-4CB5-D9CF-386E-DA3A2D242E26}"/>
                  </a:ext>
                </a:extLst>
              </p:cNvPr>
              <p:cNvSpPr/>
              <p:nvPr/>
            </p:nvSpPr>
            <p:spPr>
              <a:xfrm>
                <a:off x="6178620" y="5170149"/>
                <a:ext cx="2593830" cy="46804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Output(2)</a:t>
                </a:r>
                <a:endParaRPr kumimoji="1" lang="ko-KR" altLang="en-US" dirty="0"/>
              </a:p>
            </p:txBody>
          </p:sp>
          <p:sp>
            <p:nvSpPr>
              <p:cNvPr id="53" name="아래쪽 화살표[D] 52">
                <a:extLst>
                  <a:ext uri="{FF2B5EF4-FFF2-40B4-BE49-F238E27FC236}">
                    <a16:creationId xmlns:a16="http://schemas.microsoft.com/office/drawing/2014/main" id="{7AB2F40D-F8FB-7D98-652B-1CD6F3CD2436}"/>
                  </a:ext>
                </a:extLst>
              </p:cNvPr>
              <p:cNvSpPr/>
              <p:nvPr/>
            </p:nvSpPr>
            <p:spPr>
              <a:xfrm flipH="1">
                <a:off x="7184802" y="4918952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26027E34-E8B8-9943-E84A-108CF8C2B9BE}"/>
                  </a:ext>
                </a:extLst>
              </p:cNvPr>
              <p:cNvSpPr/>
              <p:nvPr/>
            </p:nvSpPr>
            <p:spPr>
              <a:xfrm>
                <a:off x="6195215" y="2978655"/>
                <a:ext cx="2593830" cy="46804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Augmentation</a:t>
                </a:r>
                <a:endParaRPr kumimoji="1" lang="ko-KR" altLang="en-US" dirty="0"/>
              </a:p>
            </p:txBody>
          </p:sp>
          <p:sp>
            <p:nvSpPr>
              <p:cNvPr id="55" name="아래쪽 화살표[D] 54">
                <a:extLst>
                  <a:ext uri="{FF2B5EF4-FFF2-40B4-BE49-F238E27FC236}">
                    <a16:creationId xmlns:a16="http://schemas.microsoft.com/office/drawing/2014/main" id="{4B9D42D0-C0C8-E6E1-5DF2-73AAF2B880AB}"/>
                  </a:ext>
                </a:extLst>
              </p:cNvPr>
              <p:cNvSpPr/>
              <p:nvPr/>
            </p:nvSpPr>
            <p:spPr>
              <a:xfrm flipH="1">
                <a:off x="7184802" y="3455434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BB58420-C963-11C1-62A3-6D8065996A32}"/>
              </a:ext>
            </a:extLst>
          </p:cNvPr>
          <p:cNvSpPr txBox="1"/>
          <p:nvPr/>
        </p:nvSpPr>
        <p:spPr>
          <a:xfrm>
            <a:off x="2132677" y="2843744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3.</a:t>
            </a:r>
            <a:r>
              <a:rPr kumimoji="1" lang="ko-KR" altLang="en-US" b="1" dirty="0"/>
              <a:t> 학습 전략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2172C-F4E9-64A8-7C42-A9C3CB896212}"/>
              </a:ext>
            </a:extLst>
          </p:cNvPr>
          <p:cNvSpPr txBox="1"/>
          <p:nvPr/>
        </p:nvSpPr>
        <p:spPr>
          <a:xfrm>
            <a:off x="2107945" y="30218535"/>
            <a:ext cx="8999351" cy="4131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+mj-lt"/>
              <a:buAutoNum type="arabicPeriod" startAt="3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Speech Enhance Model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단점</a:t>
            </a:r>
            <a:endParaRPr lang="en-US" altLang="ko-KR" sz="1600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0" i="0" dirty="0">
                <a:effectLst/>
                <a:latin typeface="ElsevierGulliver"/>
              </a:rPr>
              <a:t>Speech Enhance</a:t>
            </a:r>
            <a:r>
              <a:rPr lang="ko-KR" altLang="en-US" sz="1600" b="0" i="0" dirty="0">
                <a:effectLst/>
                <a:latin typeface="ElsevierGulliver"/>
              </a:rPr>
              <a:t> </a:t>
            </a:r>
            <a:r>
              <a:rPr lang="en-US" altLang="ko-KR" sz="1600" b="0" i="0" dirty="0">
                <a:effectLst/>
                <a:latin typeface="ElsevierGulliver"/>
              </a:rPr>
              <a:t>Model</a:t>
            </a:r>
            <a:r>
              <a:rPr lang="ko-KR" altLang="en-US" sz="1600" b="0" i="0" dirty="0">
                <a:effectLst/>
                <a:latin typeface="ElsevierGulliver"/>
              </a:rPr>
              <a:t>도 생성 모델에 가깝기 때문에 노이즈가 심할 때 </a:t>
            </a:r>
            <a:r>
              <a:rPr lang="en-US" altLang="ko-KR" sz="1600" dirty="0">
                <a:latin typeface="ElsevierGulliver"/>
              </a:rPr>
              <a:t>Real Data</a:t>
            </a:r>
            <a:r>
              <a:rPr lang="ko-KR" altLang="en-US" sz="1600" dirty="0">
                <a:latin typeface="ElsevierGulliver"/>
              </a:rPr>
              <a:t>의 일부 구간이 </a:t>
            </a:r>
            <a:r>
              <a:rPr lang="en-US" altLang="ko-KR" sz="1600" dirty="0">
                <a:latin typeface="ElsevierGulliver"/>
              </a:rPr>
              <a:t>Fake</a:t>
            </a:r>
            <a:r>
              <a:rPr lang="ko-KR" altLang="en-US" sz="1600" dirty="0" err="1">
                <a:latin typeface="ElsevierGulliver"/>
              </a:rPr>
              <a:t>처럼</a:t>
            </a:r>
            <a:r>
              <a:rPr lang="ko-KR" altLang="en-US" sz="1600" dirty="0">
                <a:latin typeface="ElsevierGulliver"/>
              </a:rPr>
              <a:t> 들리는 </a:t>
            </a:r>
            <a:r>
              <a:rPr lang="en-US" altLang="ko-KR" sz="1600" dirty="0">
                <a:latin typeface="ElsevierGulliver"/>
              </a:rPr>
              <a:t>Artifact</a:t>
            </a:r>
            <a:r>
              <a:rPr lang="ko-KR" altLang="en-US" sz="1600" dirty="0">
                <a:latin typeface="ElsevierGulliver"/>
              </a:rPr>
              <a:t> 생김</a:t>
            </a:r>
            <a:endParaRPr lang="en-US" altLang="ko-KR" sz="16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ElsevierGulliver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 startAt="3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Speech Enhance Model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단점을 </a:t>
            </a: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Focus!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latin typeface="ElsevierGulliver"/>
              </a:rPr>
              <a:t>일부 구간이 </a:t>
            </a:r>
            <a:r>
              <a:rPr lang="en-US" altLang="ko-KR" sz="1600" dirty="0">
                <a:latin typeface="ElsevierGulliver"/>
              </a:rPr>
              <a:t>Fake</a:t>
            </a:r>
            <a:r>
              <a:rPr lang="ko-KR" altLang="en-US" sz="1600" dirty="0" err="1">
                <a:latin typeface="ElsevierGulliver"/>
              </a:rPr>
              <a:t>처럼</a:t>
            </a:r>
            <a:r>
              <a:rPr lang="ko-KR" altLang="en-US" sz="1600" dirty="0">
                <a:latin typeface="ElsevierGulliver"/>
              </a:rPr>
              <a:t> 들리는 </a:t>
            </a:r>
            <a:r>
              <a:rPr lang="en-US" altLang="ko-KR" sz="1600" dirty="0">
                <a:latin typeface="ElsevierGulliver"/>
              </a:rPr>
              <a:t>Artifact</a:t>
            </a:r>
            <a:r>
              <a:rPr lang="ko-KR" altLang="en-US" sz="1600" dirty="0">
                <a:latin typeface="ElsevierGulliver"/>
              </a:rPr>
              <a:t>가 생긴다면 그 부분을 전처리를 통해서 </a:t>
            </a:r>
            <a:r>
              <a:rPr lang="en-US" altLang="ko-KR" sz="1600" dirty="0">
                <a:latin typeface="ElsevierGulliver"/>
              </a:rPr>
              <a:t>Train</a:t>
            </a:r>
            <a:r>
              <a:rPr lang="ko-KR" altLang="en-US" sz="1600" dirty="0">
                <a:latin typeface="ElsevierGulliver"/>
              </a:rPr>
              <a:t>에 구현하자</a:t>
            </a:r>
            <a:endParaRPr lang="en-US" altLang="ko-KR" sz="16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ElsevierGulliver"/>
              </a:rPr>
              <a:t>1.</a:t>
            </a:r>
            <a:r>
              <a:rPr lang="ko-KR" altLang="en-US" sz="1600" dirty="0">
                <a:latin typeface="ElsevierGulliver"/>
              </a:rPr>
              <a:t> </a:t>
            </a:r>
            <a:r>
              <a:rPr lang="en-US" altLang="ko-KR" sz="1600" dirty="0" err="1">
                <a:latin typeface="ElsevierGulliver"/>
              </a:rPr>
              <a:t>GainTransition</a:t>
            </a:r>
            <a:r>
              <a:rPr lang="ko-KR" altLang="en-US" sz="1600" dirty="0">
                <a:latin typeface="ElsevierGulliver"/>
              </a:rPr>
              <a:t> </a:t>
            </a:r>
            <a:r>
              <a:rPr lang="en-US" altLang="ko-KR" sz="1600" dirty="0">
                <a:latin typeface="ElsevierGulliver"/>
              </a:rPr>
              <a:t>:</a:t>
            </a:r>
            <a:r>
              <a:rPr lang="ko-KR" altLang="en-US" sz="1600" dirty="0">
                <a:latin typeface="ElsevierGulliver"/>
              </a:rPr>
              <a:t> 급격히 소리가 줄어들거나 소리가 커지는 </a:t>
            </a:r>
            <a:r>
              <a:rPr lang="en-US" altLang="ko-KR" sz="1600" dirty="0">
                <a:latin typeface="ElsevierGulliver"/>
              </a:rPr>
              <a:t>Aug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ElsevierGulliver"/>
              </a:rPr>
              <a:t>2.</a:t>
            </a:r>
            <a:r>
              <a:rPr lang="ko-KR" altLang="en-US" sz="1600" dirty="0">
                <a:latin typeface="ElsevierGulliver"/>
              </a:rPr>
              <a:t> </a:t>
            </a:r>
            <a:r>
              <a:rPr lang="en-US" altLang="ko-KR" sz="1600" dirty="0" err="1">
                <a:latin typeface="ElsevierGulliver"/>
              </a:rPr>
              <a:t>RandomPitchShift</a:t>
            </a:r>
            <a:r>
              <a:rPr lang="en-US" altLang="ko-KR" sz="1600" dirty="0">
                <a:latin typeface="ElsevierGulliver"/>
              </a:rPr>
              <a:t> : </a:t>
            </a:r>
            <a:r>
              <a:rPr lang="ko-KR" altLang="en-US" sz="1600" dirty="0">
                <a:latin typeface="ElsevierGulliver"/>
              </a:rPr>
              <a:t>자체 구현</a:t>
            </a:r>
            <a:r>
              <a:rPr lang="en-US" altLang="ko-KR" sz="1600" dirty="0">
                <a:latin typeface="ElsevierGulliver"/>
              </a:rPr>
              <a:t>(</a:t>
            </a:r>
            <a:r>
              <a:rPr lang="ko-KR" altLang="en-US" sz="1600" dirty="0" err="1">
                <a:latin typeface="ElsevierGulliver"/>
              </a:rPr>
              <a:t>랜덤적인</a:t>
            </a:r>
            <a:r>
              <a:rPr lang="ko-KR" altLang="en-US" sz="1600" dirty="0">
                <a:latin typeface="ElsevierGulliver"/>
              </a:rPr>
              <a:t> 위치에서 </a:t>
            </a:r>
            <a:r>
              <a:rPr lang="en-US" altLang="ko-KR" sz="1600" dirty="0">
                <a:latin typeface="ElsevierGulliver"/>
              </a:rPr>
              <a:t>Pitch</a:t>
            </a:r>
            <a:r>
              <a:rPr lang="ko-KR" altLang="en-US" sz="1600" dirty="0" err="1">
                <a:latin typeface="ElsevierGulliver"/>
              </a:rPr>
              <a:t>를</a:t>
            </a:r>
            <a:r>
              <a:rPr lang="ko-KR" altLang="en-US" sz="1600" dirty="0">
                <a:latin typeface="ElsevierGulliver"/>
              </a:rPr>
              <a:t> 극하게 내리거나 올림</a:t>
            </a:r>
            <a:r>
              <a:rPr lang="en-US" altLang="ko-KR" sz="1600" dirty="0">
                <a:latin typeface="ElsevierGulliver"/>
              </a:rPr>
              <a:t>,</a:t>
            </a:r>
            <a:r>
              <a:rPr lang="ko-KR" altLang="en-US" sz="1600" dirty="0">
                <a:latin typeface="ElsevierGulliver"/>
              </a:rPr>
              <a:t> </a:t>
            </a:r>
            <a:r>
              <a:rPr lang="en-US" altLang="ko-KR" sz="1600" dirty="0">
                <a:latin typeface="ElsevierGulliver"/>
              </a:rPr>
              <a:t>1~3</a:t>
            </a:r>
            <a:r>
              <a:rPr lang="ko-KR" altLang="en-US" sz="1600" dirty="0">
                <a:latin typeface="ElsevierGulliver"/>
              </a:rPr>
              <a:t>초 사이의 </a:t>
            </a:r>
            <a:r>
              <a:rPr lang="ko-KR" altLang="en-US" sz="1600" dirty="0" err="1">
                <a:latin typeface="ElsevierGulliver"/>
              </a:rPr>
              <a:t>랜덤한</a:t>
            </a:r>
            <a:r>
              <a:rPr lang="ko-KR" altLang="en-US" sz="1600" dirty="0">
                <a:latin typeface="ElsevierGulliver"/>
              </a:rPr>
              <a:t> 시간만 내린 후 원상 복귀</a:t>
            </a:r>
            <a:r>
              <a:rPr lang="en-US" altLang="ko-KR" sz="1600" dirty="0">
                <a:latin typeface="ElsevierGulliver"/>
              </a:rPr>
              <a:t>)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ElsevierGulliver"/>
              </a:rPr>
              <a:t>3.</a:t>
            </a:r>
            <a:r>
              <a:rPr lang="ko-KR" altLang="en-US" sz="1600" dirty="0">
                <a:latin typeface="ElsevierGulliver"/>
              </a:rPr>
              <a:t> </a:t>
            </a:r>
            <a:r>
              <a:rPr lang="en-US" altLang="ko-KR" sz="1600" dirty="0" err="1">
                <a:latin typeface="ElsevierGulliver"/>
              </a:rPr>
              <a:t>BandStop</a:t>
            </a:r>
            <a:r>
              <a:rPr lang="en-US" altLang="ko-KR" sz="1600" dirty="0">
                <a:latin typeface="ElsevierGulliver"/>
              </a:rPr>
              <a:t> : </a:t>
            </a:r>
            <a:r>
              <a:rPr lang="en-US" altLang="ko-KR" sz="1600" dirty="0" err="1">
                <a:latin typeface="ElsevierGulliver"/>
              </a:rPr>
              <a:t>BandStop</a:t>
            </a:r>
            <a:r>
              <a:rPr lang="ko-KR" altLang="en-US" sz="1600" dirty="0">
                <a:latin typeface="ElsevierGulliver"/>
              </a:rPr>
              <a:t>을 거친 뒤 </a:t>
            </a:r>
            <a:r>
              <a:rPr lang="en-US" altLang="ko-KR" sz="1600" dirty="0">
                <a:latin typeface="ElsevierGulliver"/>
              </a:rPr>
              <a:t>DeepFilterNet2</a:t>
            </a:r>
            <a:r>
              <a:rPr lang="ko-KR" altLang="en-US" sz="1600" dirty="0" err="1">
                <a:latin typeface="ElsevierGulliver"/>
              </a:rPr>
              <a:t>를</a:t>
            </a:r>
            <a:r>
              <a:rPr lang="ko-KR" altLang="en-US" sz="1600" dirty="0">
                <a:latin typeface="ElsevierGulliver"/>
              </a:rPr>
              <a:t> 거치면 </a:t>
            </a:r>
            <a:r>
              <a:rPr lang="en-US" altLang="ko-KR" sz="1600" dirty="0">
                <a:latin typeface="ElsevierGulliver"/>
              </a:rPr>
              <a:t>Artifact</a:t>
            </a:r>
            <a:r>
              <a:rPr lang="ko-KR" altLang="en-US" sz="1600" dirty="0">
                <a:latin typeface="ElsevierGulliver"/>
              </a:rPr>
              <a:t>가 생성되는 측면을 관찰할 수 있음</a:t>
            </a:r>
            <a:endParaRPr lang="en-US" altLang="ko-KR" sz="16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b="0" i="0" dirty="0">
              <a:effectLst/>
              <a:latin typeface="ElsevierGulliv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883C63-28AA-00EB-7E3D-28336C81F841}"/>
              </a:ext>
            </a:extLst>
          </p:cNvPr>
          <p:cNvSpPr txBox="1"/>
          <p:nvPr/>
        </p:nvSpPr>
        <p:spPr>
          <a:xfrm>
            <a:off x="13391788" y="2802693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4.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Model</a:t>
            </a:r>
            <a:endParaRPr kumimoji="1"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F6329E-F376-3F1B-9376-A6E0964DF16E}"/>
              </a:ext>
            </a:extLst>
          </p:cNvPr>
          <p:cNvSpPr txBox="1"/>
          <p:nvPr/>
        </p:nvSpPr>
        <p:spPr>
          <a:xfrm>
            <a:off x="13513313" y="28687939"/>
            <a:ext cx="8647714" cy="28210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Times New Roman"/>
                <a:ea typeface="맑은 고딕"/>
                <a:cs typeface="Times New Roman"/>
              </a:rPr>
              <a:t>Wav2Vec 2.0 + AASIST</a:t>
            </a:r>
          </a:p>
          <a:p>
            <a:pPr marL="573405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ElsevierGulliver"/>
                <a:ea typeface="맑은 고딕"/>
              </a:rPr>
              <a:t>Enhance Model</a:t>
            </a:r>
            <a:r>
              <a:rPr lang="ko-KR" altLang="en-US" sz="1600" dirty="0">
                <a:latin typeface="ElsevierGulliver"/>
                <a:ea typeface="맑은 고딕"/>
              </a:rPr>
              <a:t>을 활용하여 </a:t>
            </a:r>
            <a:r>
              <a:rPr lang="en-US" altLang="ko-KR" sz="1600" dirty="0">
                <a:latin typeface="ElsevierGulliver"/>
                <a:ea typeface="맑은 고딕"/>
              </a:rPr>
              <a:t>Noise</a:t>
            </a:r>
            <a:r>
              <a:rPr lang="ko-KR" altLang="en-US" sz="1600" dirty="0" err="1">
                <a:latin typeface="ElsevierGulliver"/>
                <a:ea typeface="맑은 고딕"/>
              </a:rPr>
              <a:t>를</a:t>
            </a:r>
            <a:r>
              <a:rPr lang="ko-KR" altLang="en-US" sz="1600" dirty="0">
                <a:latin typeface="ElsevierGulliver"/>
                <a:ea typeface="맑은 고딕"/>
              </a:rPr>
              <a:t> 없앴을 때 </a:t>
            </a:r>
            <a:r>
              <a:rPr lang="en-US" altLang="ko-KR" sz="1600" dirty="0" err="1">
                <a:latin typeface="ElsevierGulliver"/>
                <a:ea typeface="맑은 고딕"/>
              </a:rPr>
              <a:t>ASVSpoof</a:t>
            </a:r>
            <a:r>
              <a:rPr lang="ko-KR" altLang="en-US" sz="1600" dirty="0">
                <a:latin typeface="ElsevierGulliver"/>
                <a:ea typeface="맑은 고딕"/>
              </a:rPr>
              <a:t> </a:t>
            </a:r>
            <a:r>
              <a:rPr lang="en-US" altLang="ko-KR" sz="1600" dirty="0">
                <a:latin typeface="ElsevierGulliver"/>
                <a:ea typeface="맑은 고딕"/>
              </a:rPr>
              <a:t>2021</a:t>
            </a:r>
            <a:r>
              <a:rPr lang="ko-KR" altLang="en-US" sz="1600" dirty="0">
                <a:latin typeface="ElsevierGulliver"/>
                <a:ea typeface="맑은 고딕"/>
              </a:rPr>
              <a:t>과 비슷하게 접근해도 되겠다는 판단</a:t>
            </a:r>
            <a:endParaRPr lang="en-US" altLang="ko-KR" sz="1600" dirty="0">
              <a:latin typeface="ElsevierGulliver"/>
              <a:ea typeface="맑은 고딕"/>
            </a:endParaRPr>
          </a:p>
          <a:p>
            <a:pPr marL="573405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latin typeface="ElsevierGulliver"/>
                <a:ea typeface="맑은 고딕"/>
              </a:rPr>
              <a:t>따라서 </a:t>
            </a:r>
            <a:r>
              <a:rPr lang="en-US" altLang="ko-KR" sz="1600" dirty="0">
                <a:latin typeface="ElsevierGulliver"/>
                <a:ea typeface="맑은 고딕"/>
              </a:rPr>
              <a:t>Hugging </a:t>
            </a:r>
            <a:r>
              <a:rPr lang="en-US" altLang="ko-KR" sz="1600" dirty="0" err="1">
                <a:latin typeface="ElsevierGulliver"/>
                <a:ea typeface="맑은 고딕"/>
              </a:rPr>
              <a:t>Face의</a:t>
            </a:r>
            <a:r>
              <a:rPr lang="en-US" altLang="ko-KR" sz="1600" dirty="0">
                <a:latin typeface="ElsevierGulliver"/>
                <a:ea typeface="맑은 고딕"/>
              </a:rPr>
              <a:t> Wav2Vec 2.0 Feature Extractor</a:t>
            </a:r>
            <a:r>
              <a:rPr lang="ko-KR" altLang="en-US" sz="1600" dirty="0">
                <a:latin typeface="ElsevierGulliver"/>
                <a:ea typeface="맑은 고딕"/>
              </a:rPr>
              <a:t>와 </a:t>
            </a:r>
            <a:r>
              <a:rPr lang="en-US" altLang="ko-KR" sz="1600" dirty="0">
                <a:latin typeface="ElsevierGulliver"/>
                <a:ea typeface="맑은 고딕"/>
              </a:rPr>
              <a:t>AASIST</a:t>
            </a:r>
            <a:r>
              <a:rPr lang="ko-KR" altLang="en-US" sz="1600" dirty="0" err="1">
                <a:latin typeface="ElsevierGulliver"/>
                <a:ea typeface="맑은 고딕"/>
              </a:rPr>
              <a:t>를</a:t>
            </a:r>
            <a:r>
              <a:rPr lang="ko-KR" altLang="en-US" sz="1600" dirty="0">
                <a:latin typeface="ElsevierGulliver"/>
                <a:ea typeface="맑은 고딕"/>
              </a:rPr>
              <a:t> 선택 </a:t>
            </a:r>
            <a:endParaRPr lang="en-US" altLang="ko-KR" sz="1600" dirty="0">
              <a:latin typeface="ElsevierGulliver"/>
              <a:ea typeface="맑은 고딕"/>
            </a:endParaRPr>
          </a:p>
          <a:p>
            <a:pPr marL="573405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ElsevierGulliver"/>
              <a:ea typeface="맑은 고딕"/>
            </a:endParaRPr>
          </a:p>
          <a:p>
            <a:pPr marL="287655" lvl="1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defRPr/>
            </a:pPr>
            <a:endParaRPr lang="en-US" altLang="ko-KR" sz="1600" dirty="0">
              <a:latin typeface="ElsevierGulliver"/>
              <a:ea typeface="맑은 고딕"/>
            </a:endParaRPr>
          </a:p>
          <a:p>
            <a:pPr marL="287655" lvl="1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defRPr/>
            </a:pPr>
            <a:endParaRPr lang="ko-KR" altLang="en-US" sz="1600" b="0" i="0" dirty="0">
              <a:effectLst/>
              <a:latin typeface="ElsevierGulliver"/>
              <a:ea typeface="맑은 고딕"/>
            </a:endParaRPr>
          </a:p>
          <a:p>
            <a:pPr marL="573405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latin typeface="ElsevierGulliver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A216994-E72D-E475-F102-AFCB0A2A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313" y="30122826"/>
            <a:ext cx="5527431" cy="301299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165511B-C2A3-E5D1-A2BA-87027B1B7111}"/>
              </a:ext>
            </a:extLst>
          </p:cNvPr>
          <p:cNvSpPr txBox="1"/>
          <p:nvPr/>
        </p:nvSpPr>
        <p:spPr>
          <a:xfrm>
            <a:off x="13818938" y="3313581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Figure 2. Wav2Vec 2.0[2]</a:t>
            </a:r>
            <a:endParaRPr kumimoji="1"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AA0C95-937D-510F-5C19-7F0D6EE5C2D6}"/>
              </a:ext>
            </a:extLst>
          </p:cNvPr>
          <p:cNvSpPr txBox="1"/>
          <p:nvPr/>
        </p:nvSpPr>
        <p:spPr>
          <a:xfrm>
            <a:off x="13443349" y="33895544"/>
            <a:ext cx="6036355" cy="334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+mj-lt"/>
              <a:buAutoNum type="arabicPeriod" startAt="2"/>
              <a:tabLst/>
              <a:defRPr/>
            </a:pPr>
            <a:r>
              <a:rPr lang="ko-KR" altLang="en-US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AASIST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b="0" i="0" dirty="0">
                <a:effectLst/>
                <a:latin typeface="ElsevierGulliver"/>
              </a:rPr>
              <a:t>기존 </a:t>
            </a:r>
            <a:r>
              <a:rPr lang="en-US" altLang="ko-KR" sz="1400" b="0" i="0" dirty="0">
                <a:effectLst/>
                <a:latin typeface="ElsevierGulliver"/>
              </a:rPr>
              <a:t>AASIST</a:t>
            </a:r>
            <a:r>
              <a:rPr lang="ko-KR" altLang="en-US" sz="1400" b="0" i="0" dirty="0">
                <a:effectLst/>
                <a:latin typeface="ElsevierGulliver"/>
              </a:rPr>
              <a:t>는 </a:t>
            </a:r>
            <a:r>
              <a:rPr lang="en-US" altLang="ko-KR" sz="1400" dirty="0" err="1">
                <a:latin typeface="ElsevierGulliver"/>
              </a:rPr>
              <a:t>softmax</a:t>
            </a:r>
            <a:r>
              <a:rPr lang="ko-KR" altLang="en-US" sz="1400" dirty="0" err="1">
                <a:latin typeface="ElsevierGulliver"/>
              </a:rPr>
              <a:t>를</a:t>
            </a:r>
            <a:r>
              <a:rPr lang="ko-KR" altLang="en-US" sz="1400" dirty="0">
                <a:latin typeface="ElsevierGulliver"/>
              </a:rPr>
              <a:t> 통해 </a:t>
            </a:r>
            <a:r>
              <a:rPr lang="en-US" altLang="ko-KR" sz="1400" dirty="0">
                <a:latin typeface="ElsevierGulliver"/>
              </a:rPr>
              <a:t>2</a:t>
            </a:r>
            <a:r>
              <a:rPr lang="ko-KR" altLang="en-US" sz="1400" dirty="0">
                <a:latin typeface="ElsevierGulliver"/>
              </a:rPr>
              <a:t>개의 </a:t>
            </a:r>
            <a:r>
              <a:rPr lang="en-US" altLang="ko-KR" sz="1400" dirty="0">
                <a:latin typeface="ElsevierGulliver"/>
              </a:rPr>
              <a:t>Output</a:t>
            </a:r>
            <a:r>
              <a:rPr lang="ko-KR" altLang="en-US" sz="1400" dirty="0">
                <a:latin typeface="ElsevierGulliver"/>
              </a:rPr>
              <a:t>을 최종적으로 도출</a:t>
            </a:r>
            <a:endParaRPr lang="en-US" altLang="ko-KR" sz="14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 startAt="2"/>
              <a:tabLst/>
              <a:defRPr/>
            </a:pPr>
            <a:r>
              <a:rPr lang="ko-KR" altLang="en-US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수정된 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AASIST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기존엔 화자가 </a:t>
            </a:r>
            <a:r>
              <a:rPr lang="en-US" altLang="ko-KR" sz="1400" dirty="0">
                <a:latin typeface="ElsevierGulliver"/>
              </a:rPr>
              <a:t>2</a:t>
            </a:r>
            <a:r>
              <a:rPr lang="ko-KR" altLang="en-US" sz="1400" dirty="0">
                <a:latin typeface="ElsevierGulliver"/>
              </a:rPr>
              <a:t>명이여도 </a:t>
            </a:r>
            <a:r>
              <a:rPr lang="en-US" altLang="ko-KR" sz="1400" dirty="0">
                <a:latin typeface="ElsevierGulliver"/>
              </a:rPr>
              <a:t>1</a:t>
            </a:r>
            <a:r>
              <a:rPr lang="ko-KR" altLang="en-US" sz="1400" dirty="0">
                <a:latin typeface="ElsevierGulliver"/>
              </a:rPr>
              <a:t>명과 동일한 </a:t>
            </a:r>
            <a:r>
              <a:rPr lang="en-US" altLang="ko-KR" sz="1400" dirty="0">
                <a:latin typeface="ElsevierGulliver"/>
              </a:rPr>
              <a:t>(1,0),(0,1)</a:t>
            </a:r>
            <a:r>
              <a:rPr lang="ko-KR" altLang="en-US" sz="1400" dirty="0">
                <a:latin typeface="ElsevierGulliver"/>
              </a:rPr>
              <a:t>로 </a:t>
            </a:r>
            <a:r>
              <a:rPr lang="ko-KR" altLang="en-US" sz="1400" dirty="0" err="1">
                <a:latin typeface="ElsevierGulliver"/>
              </a:rPr>
              <a:t>뱉어야함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 err="1">
                <a:latin typeface="ElsevierGulliver"/>
              </a:rPr>
              <a:t>Dataloader</a:t>
            </a:r>
            <a:r>
              <a:rPr lang="ko-KR" altLang="en-US" sz="1400" dirty="0" err="1">
                <a:latin typeface="ElsevierGulliver"/>
              </a:rPr>
              <a:t>를</a:t>
            </a:r>
            <a:r>
              <a:rPr lang="ko-KR" altLang="en-US" sz="1400" dirty="0">
                <a:latin typeface="ElsevierGulliver"/>
              </a:rPr>
              <a:t> </a:t>
            </a:r>
            <a:r>
              <a:rPr lang="en-US" altLang="ko-KR" sz="1400" dirty="0">
                <a:latin typeface="ElsevierGulliver"/>
              </a:rPr>
              <a:t>(batch,2), (batch,6)</a:t>
            </a:r>
            <a:r>
              <a:rPr lang="ko-KR" altLang="en-US" sz="1400" dirty="0" err="1">
                <a:latin typeface="ElsevierGulliver"/>
              </a:rPr>
              <a:t>으로</a:t>
            </a:r>
            <a:r>
              <a:rPr lang="ko-KR" altLang="en-US" sz="1400" dirty="0">
                <a:latin typeface="ElsevierGulliver"/>
              </a:rPr>
              <a:t> 뱉도록 설계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ElsevierGulliver"/>
              </a:rPr>
              <a:t>AASIST</a:t>
            </a:r>
            <a:r>
              <a:rPr lang="ko-KR" altLang="en-US" sz="1400" dirty="0">
                <a:latin typeface="ElsevierGulliver"/>
              </a:rPr>
              <a:t>의 </a:t>
            </a:r>
            <a:r>
              <a:rPr lang="en-US" altLang="ko-KR" sz="1400" dirty="0">
                <a:latin typeface="ElsevierGulliver"/>
              </a:rPr>
              <a:t>output</a:t>
            </a:r>
            <a:r>
              <a:rPr lang="ko-KR" altLang="en-US" sz="1400" dirty="0">
                <a:latin typeface="ElsevierGulliver"/>
              </a:rPr>
              <a:t>을 </a:t>
            </a:r>
            <a:r>
              <a:rPr lang="en-US" altLang="ko-KR" sz="1400" dirty="0">
                <a:latin typeface="ElsevierGulliver"/>
              </a:rPr>
              <a:t>(batch,2),(batch,6)</a:t>
            </a:r>
            <a:r>
              <a:rPr lang="ko-KR" altLang="en-US" sz="1400" dirty="0" err="1">
                <a:latin typeface="ElsevierGulliver"/>
              </a:rPr>
              <a:t>으로</a:t>
            </a:r>
            <a:r>
              <a:rPr lang="ko-KR" altLang="en-US" sz="1400" dirty="0">
                <a:latin typeface="ElsevierGulliver"/>
              </a:rPr>
              <a:t> 나오도록 수정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ElsevierGulliver"/>
              </a:rPr>
              <a:t>Fake</a:t>
            </a:r>
            <a:r>
              <a:rPr lang="ko-KR" altLang="en-US" sz="1400" dirty="0">
                <a:latin typeface="ElsevierGulliver"/>
              </a:rPr>
              <a:t>와 </a:t>
            </a:r>
            <a:r>
              <a:rPr lang="en-US" altLang="ko-KR" sz="1400" dirty="0">
                <a:latin typeface="ElsevierGulliver"/>
              </a:rPr>
              <a:t>Real</a:t>
            </a:r>
            <a:r>
              <a:rPr lang="ko-KR" altLang="en-US" sz="1400" dirty="0">
                <a:latin typeface="ElsevierGulliver"/>
              </a:rPr>
              <a:t>의 </a:t>
            </a:r>
            <a:r>
              <a:rPr lang="en-US" altLang="ko-KR" sz="1400" dirty="0">
                <a:latin typeface="ElsevierGulliver"/>
              </a:rPr>
              <a:t>0~1</a:t>
            </a:r>
            <a:r>
              <a:rPr lang="ko-KR" altLang="en-US" sz="1400" dirty="0">
                <a:latin typeface="ElsevierGulliver"/>
              </a:rPr>
              <a:t> 확률과 </a:t>
            </a:r>
            <a:r>
              <a:rPr lang="en-US" altLang="ko-KR" sz="1400" dirty="0">
                <a:latin typeface="ElsevierGulliver"/>
              </a:rPr>
              <a:t>6</a:t>
            </a:r>
            <a:r>
              <a:rPr lang="ko-KR" altLang="en-US" sz="1400" dirty="0">
                <a:latin typeface="ElsevierGulliver"/>
              </a:rPr>
              <a:t>가지 </a:t>
            </a:r>
            <a:r>
              <a:rPr lang="en-US" altLang="ko-KR" sz="1400" dirty="0">
                <a:latin typeface="ElsevierGulliver"/>
              </a:rPr>
              <a:t>label</a:t>
            </a:r>
            <a:r>
              <a:rPr lang="ko-KR" altLang="en-US" sz="1400" dirty="0">
                <a:latin typeface="ElsevierGulliver"/>
              </a:rPr>
              <a:t>을 동시에 맞히도록 유도</a:t>
            </a:r>
            <a:endParaRPr lang="en-US" altLang="ko-KR" sz="1400" dirty="0">
              <a:latin typeface="ElsevierGulliver"/>
            </a:endParaRPr>
          </a:p>
          <a:p>
            <a:pPr marL="288000" lvl="1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defRPr/>
            </a:pPr>
            <a:r>
              <a:rPr lang="en-US" altLang="ko-KR" sz="1400" dirty="0">
                <a:latin typeface="ElsevierGulliver"/>
              </a:rPr>
              <a:t>	</a:t>
            </a:r>
            <a:r>
              <a:rPr lang="ko-KR" altLang="en-US" sz="1400" dirty="0">
                <a:latin typeface="ElsevierGulliver"/>
              </a:rPr>
              <a:t>   </a:t>
            </a:r>
            <a:r>
              <a:rPr lang="en-US" altLang="ko-KR" sz="1400" dirty="0">
                <a:latin typeface="ElsevierGulliver"/>
              </a:rPr>
              <a:t>=&gt;</a:t>
            </a:r>
            <a:r>
              <a:rPr lang="ko-KR" altLang="en-US" sz="1400" dirty="0">
                <a:latin typeface="ElsevierGulliver"/>
              </a:rPr>
              <a:t> 모델이 화자 명수를 반영하여 예측하기 위함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ElsevierGulliver"/>
              </a:rPr>
              <a:t>Loss: </a:t>
            </a:r>
            <a:r>
              <a:rPr lang="en-US" altLang="ko-KR" sz="1400" dirty="0" err="1">
                <a:latin typeface="ElsevierGulliver"/>
              </a:rPr>
              <a:t>MultiLabelSoftmargin</a:t>
            </a:r>
            <a:r>
              <a:rPr lang="en-US" altLang="ko-KR" sz="1400" dirty="0">
                <a:latin typeface="ElsevierGulliver"/>
              </a:rPr>
              <a:t> x 0.65(2 label) + </a:t>
            </a:r>
            <a:r>
              <a:rPr lang="en-US" altLang="ko-KR" sz="1400" dirty="0" err="1">
                <a:latin typeface="ElsevierGulliver"/>
              </a:rPr>
              <a:t>crossEntropy</a:t>
            </a:r>
            <a:r>
              <a:rPr lang="en-US" altLang="ko-KR" sz="1400" dirty="0">
                <a:latin typeface="ElsevierGulliver"/>
              </a:rPr>
              <a:t> x 0.35(6label)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b="0" i="0" dirty="0">
              <a:effectLst/>
              <a:latin typeface="ElsevierGulliver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6206FA3-D2B5-F0E4-2A96-B4907537F60D}"/>
              </a:ext>
            </a:extLst>
          </p:cNvPr>
          <p:cNvGrpSpPr/>
          <p:nvPr/>
        </p:nvGrpSpPr>
        <p:grpSpPr>
          <a:xfrm>
            <a:off x="20543927" y="31412570"/>
            <a:ext cx="2510142" cy="5086621"/>
            <a:chOff x="6237043" y="175492"/>
            <a:chExt cx="2850317" cy="5546902"/>
          </a:xfrm>
        </p:grpSpPr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B26B273A-FACF-6075-3D4F-7EDF77F2536A}"/>
                </a:ext>
              </a:extLst>
            </p:cNvPr>
            <p:cNvSpPr/>
            <p:nvPr/>
          </p:nvSpPr>
          <p:spPr>
            <a:xfrm>
              <a:off x="6237043" y="175492"/>
              <a:ext cx="2850317" cy="5546902"/>
            </a:xfrm>
            <a:prstGeom prst="roundRect">
              <a:avLst>
                <a:gd name="adj" fmla="val 1132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C64AAB2-0936-8153-55CD-EAA4814FFED6}"/>
                </a:ext>
              </a:extLst>
            </p:cNvPr>
            <p:cNvGrpSpPr/>
            <p:nvPr/>
          </p:nvGrpSpPr>
          <p:grpSpPr>
            <a:xfrm>
              <a:off x="6348691" y="353391"/>
              <a:ext cx="2610425" cy="5181207"/>
              <a:chOff x="6178620" y="814151"/>
              <a:chExt cx="2610425" cy="4824045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C9F6BCA8-04D4-11E7-4210-86A2424243E3}"/>
                  </a:ext>
                </a:extLst>
              </p:cNvPr>
              <p:cNvSpPr/>
              <p:nvPr/>
            </p:nvSpPr>
            <p:spPr>
              <a:xfrm>
                <a:off x="6178620" y="814151"/>
                <a:ext cx="2593830" cy="468047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Train Data</a:t>
                </a:r>
                <a:endParaRPr kumimoji="1" lang="ko-KR" altLang="en-US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C5674631-1704-526D-D919-FA9344839718}"/>
                  </a:ext>
                </a:extLst>
              </p:cNvPr>
              <p:cNvSpPr/>
              <p:nvPr/>
            </p:nvSpPr>
            <p:spPr>
              <a:xfrm>
                <a:off x="6178620" y="1533395"/>
                <a:ext cx="2593830" cy="46804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err="1"/>
                  <a:t>BandStop</a:t>
                </a:r>
                <a:endParaRPr kumimoji="1" lang="ko-KR" altLang="en-US" dirty="0"/>
              </a:p>
            </p:txBody>
          </p:sp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BF17FBB-5C1B-6867-D740-02205F1919C6}"/>
                  </a:ext>
                </a:extLst>
              </p:cNvPr>
              <p:cNvSpPr/>
              <p:nvPr/>
            </p:nvSpPr>
            <p:spPr>
              <a:xfrm>
                <a:off x="6178620" y="2252640"/>
                <a:ext cx="2593830" cy="46804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DeepFilterNet2</a:t>
                </a:r>
                <a:endParaRPr kumimoji="1" lang="ko-KR" altLang="en-US" dirty="0"/>
              </a:p>
            </p:txBody>
          </p:sp>
          <p:sp>
            <p:nvSpPr>
              <p:cNvPr id="71" name="아래쪽 화살표[D] 70">
                <a:extLst>
                  <a:ext uri="{FF2B5EF4-FFF2-40B4-BE49-F238E27FC236}">
                    <a16:creationId xmlns:a16="http://schemas.microsoft.com/office/drawing/2014/main" id="{88F6EE0D-49D3-1D76-9B11-30122B7BFF8A}"/>
                  </a:ext>
                </a:extLst>
              </p:cNvPr>
              <p:cNvSpPr/>
              <p:nvPr/>
            </p:nvSpPr>
            <p:spPr>
              <a:xfrm flipH="1">
                <a:off x="7184802" y="1287004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아래쪽 화살표[D] 71">
                <a:extLst>
                  <a:ext uri="{FF2B5EF4-FFF2-40B4-BE49-F238E27FC236}">
                    <a16:creationId xmlns:a16="http://schemas.microsoft.com/office/drawing/2014/main" id="{853AAB4A-2DB1-875F-AB91-901195A1EECE}"/>
                  </a:ext>
                </a:extLst>
              </p:cNvPr>
              <p:cNvSpPr/>
              <p:nvPr/>
            </p:nvSpPr>
            <p:spPr>
              <a:xfrm flipH="1">
                <a:off x="7184802" y="2004482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3" name="모서리가 둥근 직사각형 72">
                <a:extLst>
                  <a:ext uri="{FF2B5EF4-FFF2-40B4-BE49-F238E27FC236}">
                    <a16:creationId xmlns:a16="http://schemas.microsoft.com/office/drawing/2014/main" id="{1F36A599-AEA7-3497-8658-3320CDD2ED3B}"/>
                  </a:ext>
                </a:extLst>
              </p:cNvPr>
              <p:cNvSpPr/>
              <p:nvPr/>
            </p:nvSpPr>
            <p:spPr>
              <a:xfrm>
                <a:off x="6178620" y="3731470"/>
                <a:ext cx="2593830" cy="46804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Wav2Vec 2.0</a:t>
                </a:r>
                <a:endParaRPr kumimoji="1" lang="ko-KR" altLang="en-US" dirty="0"/>
              </a:p>
            </p:txBody>
          </p:sp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EFA136A7-99D8-3590-8BFF-7DE55400DA2D}"/>
                  </a:ext>
                </a:extLst>
              </p:cNvPr>
              <p:cNvSpPr/>
              <p:nvPr/>
            </p:nvSpPr>
            <p:spPr>
              <a:xfrm>
                <a:off x="6178620" y="4446942"/>
                <a:ext cx="2593830" cy="46804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AASIST</a:t>
                </a:r>
                <a:endParaRPr kumimoji="1" lang="ko-KR" altLang="en-US" dirty="0"/>
              </a:p>
            </p:txBody>
          </p:sp>
          <p:sp>
            <p:nvSpPr>
              <p:cNvPr id="75" name="아래쪽 화살표[D] 74">
                <a:extLst>
                  <a:ext uri="{FF2B5EF4-FFF2-40B4-BE49-F238E27FC236}">
                    <a16:creationId xmlns:a16="http://schemas.microsoft.com/office/drawing/2014/main" id="{361E83B3-C157-AB2B-DE10-172F4BF26837}"/>
                  </a:ext>
                </a:extLst>
              </p:cNvPr>
              <p:cNvSpPr/>
              <p:nvPr/>
            </p:nvSpPr>
            <p:spPr>
              <a:xfrm flipH="1">
                <a:off x="7184802" y="2724418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아래쪽 화살표[D] 75">
                <a:extLst>
                  <a:ext uri="{FF2B5EF4-FFF2-40B4-BE49-F238E27FC236}">
                    <a16:creationId xmlns:a16="http://schemas.microsoft.com/office/drawing/2014/main" id="{B50E6649-4436-F92A-F296-3A940EE52ABC}"/>
                  </a:ext>
                </a:extLst>
              </p:cNvPr>
              <p:cNvSpPr/>
              <p:nvPr/>
            </p:nvSpPr>
            <p:spPr>
              <a:xfrm flipH="1">
                <a:off x="7184802" y="4202557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710E9CFC-FBAF-00D3-DA88-C9D956020CB3}"/>
                  </a:ext>
                </a:extLst>
              </p:cNvPr>
              <p:cNvSpPr/>
              <p:nvPr/>
            </p:nvSpPr>
            <p:spPr>
              <a:xfrm>
                <a:off x="6178620" y="5170149"/>
                <a:ext cx="2593830" cy="468047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Output(2),</a:t>
                </a:r>
                <a:r>
                  <a:rPr kumimoji="1" lang="en-US" altLang="ko-KR" u="sng" dirty="0">
                    <a:solidFill>
                      <a:schemeClr val="bg1"/>
                    </a:solidFill>
                  </a:rPr>
                  <a:t>Output(6)</a:t>
                </a:r>
                <a:endParaRPr kumimoji="1" lang="ko-KR" altLang="en-US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아래쪽 화살표[D] 77">
                <a:extLst>
                  <a:ext uri="{FF2B5EF4-FFF2-40B4-BE49-F238E27FC236}">
                    <a16:creationId xmlns:a16="http://schemas.microsoft.com/office/drawing/2014/main" id="{E504AC27-29D2-C23D-B6EB-700D6A25EB3D}"/>
                  </a:ext>
                </a:extLst>
              </p:cNvPr>
              <p:cNvSpPr/>
              <p:nvPr/>
            </p:nvSpPr>
            <p:spPr>
              <a:xfrm flipH="1">
                <a:off x="7184802" y="4918952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258318EA-4988-7BD7-0AA9-D374958F62D8}"/>
                  </a:ext>
                </a:extLst>
              </p:cNvPr>
              <p:cNvSpPr/>
              <p:nvPr/>
            </p:nvSpPr>
            <p:spPr>
              <a:xfrm>
                <a:off x="6195215" y="2978655"/>
                <a:ext cx="2593830" cy="46804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Augmentation</a:t>
                </a:r>
                <a:endParaRPr kumimoji="1" lang="ko-KR" altLang="en-US" dirty="0"/>
              </a:p>
            </p:txBody>
          </p:sp>
          <p:sp>
            <p:nvSpPr>
              <p:cNvPr id="80" name="아래쪽 화살표[D] 79">
                <a:extLst>
                  <a:ext uri="{FF2B5EF4-FFF2-40B4-BE49-F238E27FC236}">
                    <a16:creationId xmlns:a16="http://schemas.microsoft.com/office/drawing/2014/main" id="{C447AADF-A6A7-197E-FB8B-5AA3869B59A2}"/>
                  </a:ext>
                </a:extLst>
              </p:cNvPr>
              <p:cNvSpPr/>
              <p:nvPr/>
            </p:nvSpPr>
            <p:spPr>
              <a:xfrm flipH="1">
                <a:off x="7184802" y="3455434"/>
                <a:ext cx="581466" cy="2511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F425FC5-D58C-DF8C-D637-D93860739F48}"/>
              </a:ext>
            </a:extLst>
          </p:cNvPr>
          <p:cNvSpPr txBox="1"/>
          <p:nvPr/>
        </p:nvSpPr>
        <p:spPr>
          <a:xfrm>
            <a:off x="20524015" y="3669218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전체적인 학습 메커니즘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60889A-F546-B37F-F27B-B1AD8B9D156E}"/>
              </a:ext>
            </a:extLst>
          </p:cNvPr>
          <p:cNvSpPr txBox="1"/>
          <p:nvPr/>
        </p:nvSpPr>
        <p:spPr>
          <a:xfrm>
            <a:off x="1897874" y="3820317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5.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Model </a:t>
            </a:r>
            <a:r>
              <a:rPr kumimoji="1" lang="ko-KR" altLang="en-US" b="1" dirty="0"/>
              <a:t>및 실험 결과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DD6429-ABAA-02F9-2D29-8132977ADC15}"/>
              </a:ext>
            </a:extLst>
          </p:cNvPr>
          <p:cNvSpPr txBox="1"/>
          <p:nvPr/>
        </p:nvSpPr>
        <p:spPr>
          <a:xfrm>
            <a:off x="2366162" y="38852106"/>
            <a:ext cx="8713029" cy="323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실험 결과</a:t>
            </a:r>
            <a:endParaRPr lang="en-US" altLang="ko-KR" sz="1600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0900" marR="0" lvl="1" indent="-3429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Audio Segmentation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통한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Train Dataset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구축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0900" marR="0" lvl="1" indent="-3429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+mj-lt"/>
              <a:buAutoNum type="arabicParenR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Augmentation(</a:t>
            </a:r>
            <a:r>
              <a:rPr lang="en-US" altLang="ko-K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gain,p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it</a:t>
            </a:r>
            <a:r>
              <a:rPr lang="en-US" altLang="ko-K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chshift</a:t>
            </a: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bandstop</a:t>
            </a: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endParaRPr lang="en-US" altLang="ko-KR" sz="16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0900" lvl="1" indent="-34290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+mj-lt"/>
              <a:buAutoNum type="arabicParenR"/>
              <a:defRPr/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6label</a:t>
            </a:r>
            <a:r>
              <a:rPr lang="ko-KR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구조</a:t>
            </a:r>
            <a:endParaRPr lang="en-US" altLang="ko-KR" sz="16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0900" lvl="1" indent="-34290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+mj-lt"/>
              <a:buAutoNum type="arabicParenR"/>
              <a:defRPr/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Temperature scaling</a:t>
            </a:r>
          </a:p>
          <a:p>
            <a:pPr marL="573750" marR="0" lvl="1" indent="-28575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가지가 </a:t>
            </a: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score </a:t>
            </a:r>
            <a:r>
              <a:rPr lang="ko-KR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상승에 큰 기여</a:t>
            </a:r>
            <a:r>
              <a:rPr lang="en-US" altLang="ko-KR" sz="16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3750" marR="0" lvl="1" indent="-28575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600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3750" marR="0" lvl="1" indent="-28575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3750" marR="0" lvl="1" indent="-28575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90063CA0-8063-5E42-6413-964D7C74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00748"/>
              </p:ext>
            </p:extLst>
          </p:nvPr>
        </p:nvGraphicFramePr>
        <p:xfrm>
          <a:off x="2425505" y="42770092"/>
          <a:ext cx="9941134" cy="3238693"/>
        </p:xfrm>
        <a:graphic>
          <a:graphicData uri="http://schemas.openxmlformats.org/drawingml/2006/table">
            <a:tbl>
              <a:tblPr/>
              <a:tblGrid>
                <a:gridCol w="3358130">
                  <a:extLst>
                    <a:ext uri="{9D8B030D-6E8A-4147-A177-3AD203B41FA5}">
                      <a16:colId xmlns:a16="http://schemas.microsoft.com/office/drawing/2014/main" val="1918012351"/>
                    </a:ext>
                  </a:extLst>
                </a:gridCol>
                <a:gridCol w="1855472">
                  <a:extLst>
                    <a:ext uri="{9D8B030D-6E8A-4147-A177-3AD203B41FA5}">
                      <a16:colId xmlns:a16="http://schemas.microsoft.com/office/drawing/2014/main" val="77139938"/>
                    </a:ext>
                  </a:extLst>
                </a:gridCol>
                <a:gridCol w="4727532">
                  <a:extLst>
                    <a:ext uri="{9D8B030D-6E8A-4147-A177-3AD203B41FA5}">
                      <a16:colId xmlns:a16="http://schemas.microsoft.com/office/drawing/2014/main" val="71668689"/>
                    </a:ext>
                  </a:extLst>
                </a:gridCol>
              </a:tblGrid>
              <a:tr h="485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Model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Public Score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적용 사항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56753"/>
                  </a:ext>
                </a:extLst>
              </a:tr>
              <a:tr h="59439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Wav2Vec2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0.29081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(2,0),(0,2),(1,1)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구축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9860"/>
                  </a:ext>
                </a:extLst>
              </a:tr>
              <a:tr h="592272"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PCTC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0.24942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Audio segmentation(Train),(0,0)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padding+noise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03498"/>
                  </a:ext>
                </a:extLst>
              </a:tr>
              <a:tr h="5922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Wav2Vec2+AASIST</a:t>
                      </a: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0.20451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Augmentation(</a:t>
                      </a:r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gain,pitchshift,bandstop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46653"/>
                  </a:ext>
                </a:extLst>
              </a:tr>
              <a:tr h="59439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Wav2Vec2+AASIST</a:t>
                      </a:r>
                    </a:p>
                    <a:p>
                      <a:pPr algn="ctr" rtl="0" fontAlgn="ctr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모델구조 수정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0.18683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6label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구조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78242"/>
                  </a:ext>
                </a:extLst>
              </a:tr>
              <a:tr h="379410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a:t>0.15557</a:t>
                      </a: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Temperature scaling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추가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3748" marR="3748" marT="37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75493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33AF380B-B2E8-744B-71CA-189B4192DB6A}"/>
              </a:ext>
            </a:extLst>
          </p:cNvPr>
          <p:cNvSpPr txBox="1"/>
          <p:nvPr/>
        </p:nvSpPr>
        <p:spPr>
          <a:xfrm>
            <a:off x="2425505" y="42196380"/>
            <a:ext cx="7295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표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2. 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모델 성능 및 개선 사항 적용 실험 결과 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E8D85E-F594-6333-BDB3-8BC51F4B0466}"/>
              </a:ext>
            </a:extLst>
          </p:cNvPr>
          <p:cNvSpPr txBox="1"/>
          <p:nvPr/>
        </p:nvSpPr>
        <p:spPr>
          <a:xfrm>
            <a:off x="13390165" y="38970430"/>
            <a:ext cx="7545688" cy="457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결론</a:t>
            </a:r>
            <a:endParaRPr lang="en-US" altLang="ko-KR" sz="16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노이즈를 생성하거나</a:t>
            </a:r>
            <a:r>
              <a:rPr lang="en-US" altLang="ko-KR" sz="1400" dirty="0">
                <a:latin typeface="ElsevierGulliver"/>
              </a:rPr>
              <a:t>,</a:t>
            </a:r>
            <a:r>
              <a:rPr lang="ko-KR" altLang="en-US" sz="1400" dirty="0">
                <a:latin typeface="ElsevierGulliver"/>
              </a:rPr>
              <a:t> 노이즈를 없애거나 그 둘 중 노이즈를 없애는 것으로 결정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노이즈를 없애는 과정에서 생긴 </a:t>
            </a:r>
            <a:r>
              <a:rPr lang="en-US" altLang="ko-KR" sz="1400" dirty="0">
                <a:latin typeface="ElsevierGulliver"/>
              </a:rPr>
              <a:t>artifact</a:t>
            </a:r>
            <a:r>
              <a:rPr lang="ko-KR" altLang="en-US" sz="1400" dirty="0" err="1">
                <a:latin typeface="ElsevierGulliver"/>
              </a:rPr>
              <a:t>를</a:t>
            </a:r>
            <a:r>
              <a:rPr lang="ko-KR" altLang="en-US" sz="1400" dirty="0">
                <a:latin typeface="ElsevierGulliver"/>
              </a:rPr>
              <a:t> 개선하기 위해 </a:t>
            </a:r>
            <a:r>
              <a:rPr lang="ko-KR" altLang="en-US" sz="1400" dirty="0" err="1">
                <a:latin typeface="ElsevierGulliver"/>
              </a:rPr>
              <a:t>전처리</a:t>
            </a:r>
            <a:r>
              <a:rPr lang="ko-KR" altLang="en-US" sz="1400" dirty="0">
                <a:latin typeface="ElsevierGulliver"/>
              </a:rPr>
              <a:t> 기법 사용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노이즈가 없다는 가정 하에 </a:t>
            </a:r>
            <a:r>
              <a:rPr lang="en-US" altLang="ko-KR" sz="1400" dirty="0">
                <a:latin typeface="ElsevierGulliver"/>
              </a:rPr>
              <a:t>SOTA </a:t>
            </a:r>
            <a:r>
              <a:rPr lang="ko-KR" altLang="en-US" sz="1400" dirty="0">
                <a:latin typeface="ElsevierGulliver"/>
              </a:rPr>
              <a:t>모델인 </a:t>
            </a:r>
            <a:r>
              <a:rPr lang="en-US" altLang="ko-KR" sz="1400" dirty="0">
                <a:latin typeface="ElsevierGulliver"/>
              </a:rPr>
              <a:t>wav2vec 2.0+ </a:t>
            </a:r>
            <a:r>
              <a:rPr lang="en-US" altLang="ko-KR" sz="1400" dirty="0" err="1">
                <a:latin typeface="ElsevierGulliver"/>
              </a:rPr>
              <a:t>aasist</a:t>
            </a:r>
            <a:r>
              <a:rPr lang="ko-KR" altLang="en-US" sz="1400" dirty="0">
                <a:latin typeface="ElsevierGulliver"/>
              </a:rPr>
              <a:t> 도입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모델의 </a:t>
            </a:r>
            <a:r>
              <a:rPr lang="en-US" altLang="ko-KR" sz="1400" dirty="0">
                <a:latin typeface="ElsevierGulliver"/>
              </a:rPr>
              <a:t>calibration </a:t>
            </a:r>
            <a:r>
              <a:rPr lang="ko-KR" altLang="en-US" sz="1400" dirty="0">
                <a:latin typeface="ElsevierGulliver"/>
              </a:rPr>
              <a:t>성능을 높이기 위한 </a:t>
            </a:r>
            <a:r>
              <a:rPr lang="en-US" altLang="ko-KR" sz="1400" dirty="0">
                <a:latin typeface="ElsevierGulliver"/>
              </a:rPr>
              <a:t>Temperature</a:t>
            </a:r>
            <a:r>
              <a:rPr lang="ko-KR" altLang="en-US" sz="1400" dirty="0">
                <a:latin typeface="ElsevierGulliver"/>
              </a:rPr>
              <a:t> </a:t>
            </a:r>
            <a:r>
              <a:rPr lang="en-US" altLang="ko-KR" sz="1400" dirty="0">
                <a:latin typeface="ElsevierGulliver"/>
              </a:rPr>
              <a:t>scaling</a:t>
            </a:r>
            <a:r>
              <a:rPr lang="ko-KR" altLang="en-US" sz="1400" dirty="0">
                <a:latin typeface="ElsevierGulliver"/>
              </a:rPr>
              <a:t> 추가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앙상블을 하지 않고도 </a:t>
            </a:r>
            <a:r>
              <a:rPr lang="en-US" altLang="ko-KR" sz="1400" dirty="0">
                <a:latin typeface="ElsevierGulliver"/>
              </a:rPr>
              <a:t>Public</a:t>
            </a:r>
            <a:r>
              <a:rPr lang="ko-KR" altLang="en-US" sz="1400" dirty="0">
                <a:latin typeface="ElsevierGulliver"/>
              </a:rPr>
              <a:t> </a:t>
            </a:r>
            <a:r>
              <a:rPr lang="en-US" altLang="ko-KR" sz="1400" dirty="0">
                <a:latin typeface="ElsevierGulliver"/>
              </a:rPr>
              <a:t>score </a:t>
            </a:r>
            <a:r>
              <a:rPr lang="ko-KR" altLang="en-US" sz="1400" dirty="0">
                <a:latin typeface="ElsevierGulliver"/>
              </a:rPr>
              <a:t>기준 약 </a:t>
            </a:r>
            <a:r>
              <a:rPr lang="en-US" altLang="ko-KR" sz="1400" dirty="0">
                <a:latin typeface="ElsevierGulliver"/>
              </a:rPr>
              <a:t>0.15557,</a:t>
            </a:r>
            <a:r>
              <a:rPr lang="ko-KR" altLang="en-US" sz="1400" dirty="0">
                <a:latin typeface="ElsevierGulliver"/>
              </a:rPr>
              <a:t> </a:t>
            </a:r>
            <a:r>
              <a:rPr lang="en-US" altLang="ko-KR" sz="1400" dirty="0">
                <a:latin typeface="ElsevierGulliver"/>
              </a:rPr>
              <a:t>Private score </a:t>
            </a:r>
            <a:r>
              <a:rPr lang="ko-KR" altLang="en-US" sz="1400" dirty="0">
                <a:latin typeface="ElsevierGulliver"/>
              </a:rPr>
              <a:t>기준 약 </a:t>
            </a:r>
            <a:r>
              <a:rPr lang="en-US" altLang="ko-KR" sz="1400" dirty="0">
                <a:latin typeface="ElsevierGulliver"/>
              </a:rPr>
              <a:t>0.15891</a:t>
            </a:r>
            <a:r>
              <a:rPr lang="ko-KR" altLang="en-US" sz="1400" dirty="0">
                <a:latin typeface="ElsevierGulliver"/>
              </a:rPr>
              <a:t>의 성능을 보임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latin typeface="ElsevierGulliver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향후 계획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노이즈에 강인한 </a:t>
            </a:r>
            <a:r>
              <a:rPr lang="en-US" altLang="ko-KR" sz="1400" dirty="0">
                <a:latin typeface="ElsevierGulliver"/>
              </a:rPr>
              <a:t>Anti-spoofing</a:t>
            </a:r>
            <a:r>
              <a:rPr lang="ko-KR" altLang="en-US" sz="1400" dirty="0">
                <a:latin typeface="ElsevierGulliver"/>
              </a:rPr>
              <a:t> 방법론을 위한 </a:t>
            </a:r>
            <a:r>
              <a:rPr lang="en-US" altLang="ko-KR" sz="1400" dirty="0">
                <a:latin typeface="ElsevierGulliver"/>
              </a:rPr>
              <a:t>Speech Enhancement Model </a:t>
            </a:r>
            <a:r>
              <a:rPr lang="ko-KR" altLang="en-US" sz="1400" dirty="0">
                <a:latin typeface="ElsevierGulliver"/>
              </a:rPr>
              <a:t>개선 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ElsevierGulliver"/>
              </a:rPr>
              <a:t>Speech Enhancement Model</a:t>
            </a:r>
            <a:r>
              <a:rPr lang="ko-KR" altLang="en-US" sz="1400" dirty="0">
                <a:latin typeface="ElsevierGulliver"/>
              </a:rPr>
              <a:t>로 발생된 </a:t>
            </a:r>
            <a:r>
              <a:rPr lang="en-US" altLang="ko-KR" sz="1400" dirty="0">
                <a:latin typeface="ElsevierGulliver"/>
              </a:rPr>
              <a:t>Artifact</a:t>
            </a:r>
            <a:r>
              <a:rPr lang="ko-KR" altLang="en-US" sz="1400" dirty="0" err="1">
                <a:latin typeface="ElsevierGulliver"/>
              </a:rPr>
              <a:t>를</a:t>
            </a:r>
            <a:r>
              <a:rPr lang="ko-KR" altLang="en-US" sz="1400" dirty="0">
                <a:latin typeface="ElsevierGulliver"/>
              </a:rPr>
              <a:t> 보완하기 위한 </a:t>
            </a:r>
            <a:r>
              <a:rPr lang="ko-KR" altLang="en-US" sz="1400" dirty="0" err="1">
                <a:latin typeface="ElsevierGulliver"/>
              </a:rPr>
              <a:t>전처리</a:t>
            </a:r>
            <a:r>
              <a:rPr lang="ko-KR" altLang="en-US" sz="1400" dirty="0">
                <a:latin typeface="ElsevierGulliver"/>
              </a:rPr>
              <a:t> 연구 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400" dirty="0">
              <a:latin typeface="ElsevierGulliver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Tx/>
              <a:buAutoNum type="arabicPeriod"/>
              <a:tabLst/>
              <a:defRPr/>
            </a:pPr>
            <a:r>
              <a:rPr lang="ko-KR" altLang="en-US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참가 소감</a:t>
            </a:r>
            <a:endParaRPr lang="en-US" altLang="ko-KR" sz="1400" dirty="0"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400" dirty="0">
                <a:latin typeface="ElsevierGulliver"/>
              </a:rPr>
              <a:t>마지막으로 참가하는 대회인만큼 열심히 준비해 보람찬 대회였습니다</a:t>
            </a:r>
            <a:r>
              <a:rPr lang="en-US" altLang="ko-KR" sz="1400" dirty="0">
                <a:latin typeface="ElsevierGulliver"/>
              </a:rPr>
              <a:t>.</a:t>
            </a:r>
            <a:endParaRPr lang="en-US" altLang="ko-KR" sz="1600" b="0" i="0" dirty="0">
              <a:effectLst/>
              <a:latin typeface="ElsevierGulliver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E4B8FF-92CA-33F1-CE72-6E59817B1412}"/>
              </a:ext>
            </a:extLst>
          </p:cNvPr>
          <p:cNvSpPr txBox="1"/>
          <p:nvPr/>
        </p:nvSpPr>
        <p:spPr>
          <a:xfrm>
            <a:off x="13569352" y="44602792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팀장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백찬형</a:t>
            </a:r>
            <a:r>
              <a:rPr kumimoji="1" lang="en-US" altLang="ko-KR" dirty="0"/>
              <a:t>)</a:t>
            </a:r>
            <a:r>
              <a:rPr kumimoji="1" lang="ko-KR" altLang="en-US" dirty="0"/>
              <a:t> 번호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010-2856-0288</a:t>
            </a:r>
          </a:p>
          <a:p>
            <a:r>
              <a:rPr kumimoji="1" lang="ko-KR" altLang="en-US" dirty="0"/>
              <a:t>팀원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문지환</a:t>
            </a:r>
            <a:r>
              <a:rPr kumimoji="1" lang="en-US" altLang="ko-KR" dirty="0"/>
              <a:t>)</a:t>
            </a:r>
            <a:r>
              <a:rPr kumimoji="1" lang="ko-KR" altLang="en-US" dirty="0"/>
              <a:t> 번호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010-7152-1376</a:t>
            </a:r>
            <a:endParaRPr kumimoji="1"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E3B6E5-5974-BEB3-193D-4A2C8FE3B862}"/>
              </a:ext>
            </a:extLst>
          </p:cNvPr>
          <p:cNvSpPr txBox="1"/>
          <p:nvPr/>
        </p:nvSpPr>
        <p:spPr>
          <a:xfrm>
            <a:off x="2107945" y="2023696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2. Dataset </a:t>
            </a:r>
            <a:r>
              <a:rPr kumimoji="1" lang="ko-KR" altLang="en-US" b="1" dirty="0"/>
              <a:t>구축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6060F27-B6CE-BE89-0D1A-52EF0BFDE7EA}"/>
              </a:ext>
            </a:extLst>
          </p:cNvPr>
          <p:cNvSpPr txBox="1"/>
          <p:nvPr/>
        </p:nvSpPr>
        <p:spPr>
          <a:xfrm>
            <a:off x="2314773" y="21161183"/>
            <a:ext cx="5705166" cy="298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F39800"/>
              </a:buClr>
              <a:buSzTx/>
              <a:buFont typeface="+mj-lt"/>
              <a:buAutoNum type="arabicPeriod" startAt="5"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Validation Dataset </a:t>
            </a:r>
            <a:r>
              <a:rPr lang="ko-KR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구축 전략</a:t>
            </a:r>
            <a:endParaRPr lang="en-US" altLang="ko-KR" sz="1600" b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7030A0"/>
                </a:solidFill>
                <a:latin typeface="ElsevierGulliver"/>
              </a:rPr>
              <a:t>Train Dataset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은 노이즈가 없이 깨끗한 반면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Test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와 동일한 환경을 가진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ElsevierGulliver"/>
              </a:rPr>
              <a:t>Unlabel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ElsevierGulliver"/>
              </a:rPr>
              <a:t> data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는 노이즈가 많음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ElsevierGulliver"/>
              </a:rPr>
              <a:t>DeepFilterNet2[1]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ElsevierGulliver"/>
              </a:rPr>
              <a:t>를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 통해 </a:t>
            </a:r>
            <a:r>
              <a:rPr lang="en-US" altLang="ko-KR" sz="16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ElsevierGulliver"/>
              </a:rPr>
              <a:t>Unlabel</a:t>
            </a:r>
            <a:r>
              <a:rPr lang="ko-KR" alt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ElsevierGulliver"/>
              </a:rPr>
              <a:t> </a:t>
            </a:r>
            <a:r>
              <a:rPr lang="en-US" altLang="ko-KR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ElsevierGulliver"/>
              </a:rPr>
              <a:t>Dataset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에서 목소리만 추출한 뒤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ElsevierGulliver"/>
              </a:rPr>
              <a:t>,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 원본 오디오에 </a:t>
            </a:r>
            <a:r>
              <a:rPr lang="en-US" altLang="ko-KR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ElsevierGulliver"/>
              </a:rPr>
              <a:t>Enhanced</a:t>
            </a:r>
            <a:r>
              <a:rPr lang="ko-KR" alt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ElsevierGulliver"/>
              </a:rPr>
              <a:t>된 오디오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를 빼 </a:t>
            </a:r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ElsevierGulliver"/>
              </a:rPr>
              <a:t>노이즈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ElsevierGulliver"/>
              </a:rPr>
              <a:t>를 남기고 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Label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이 있는 </a:t>
            </a:r>
            <a:r>
              <a:rPr lang="en-US" altLang="ko-KR" sz="1600" dirty="0">
                <a:solidFill>
                  <a:srgbClr val="7030A0"/>
                </a:solidFill>
                <a:latin typeface="ElsevierGulliver"/>
              </a:rPr>
              <a:t>Train Data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에 적용하여 </a:t>
            </a:r>
            <a:r>
              <a:rPr lang="en-US" altLang="ko-KR" sz="1600" dirty="0">
                <a:solidFill>
                  <a:srgbClr val="F39800"/>
                </a:solidFill>
                <a:latin typeface="ElsevierGulliver"/>
              </a:rPr>
              <a:t>Validation</a:t>
            </a:r>
            <a:r>
              <a:rPr lang="ko-KR" altLang="en-US" sz="1600" dirty="0">
                <a:solidFill>
                  <a:srgbClr val="F39800"/>
                </a:solidFill>
                <a:latin typeface="ElsevierGulliver"/>
              </a:rPr>
              <a:t> </a:t>
            </a:r>
            <a:r>
              <a:rPr lang="en-US" altLang="ko-KR" sz="1600" dirty="0">
                <a:solidFill>
                  <a:srgbClr val="F39800"/>
                </a:solidFill>
                <a:latin typeface="ElsevierGulliver"/>
              </a:rPr>
              <a:t>Dataset</a:t>
            </a:r>
            <a:r>
              <a:rPr lang="ko-KR" altLang="en-US" sz="1600" dirty="0">
                <a:solidFill>
                  <a:srgbClr val="F39800"/>
                </a:solidFill>
                <a:latin typeface="ElsevierGulliver"/>
              </a:rPr>
              <a:t> 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구축</a:t>
            </a:r>
            <a:r>
              <a:rPr lang="en-US" altLang="ko-KR" sz="1600" dirty="0">
                <a:solidFill>
                  <a:srgbClr val="1F1F1F"/>
                </a:solidFill>
                <a:latin typeface="ElsevierGulliver"/>
              </a:rPr>
              <a:t>.</a:t>
            </a: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직접 듣고 잘 추출된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ElsevierGulliver"/>
              </a:rPr>
              <a:t>노이즈</a:t>
            </a:r>
            <a:r>
              <a:rPr lang="ko-KR" altLang="en-US" sz="1600" dirty="0">
                <a:solidFill>
                  <a:srgbClr val="1F1F1F"/>
                </a:solidFill>
                <a:latin typeface="ElsevierGulliver"/>
              </a:rPr>
              <a:t>만 선택하여 사용</a:t>
            </a:r>
            <a:endParaRPr lang="en-US" altLang="ko-KR" sz="1600" dirty="0">
              <a:solidFill>
                <a:srgbClr val="1F1F1F"/>
              </a:solidFill>
              <a:latin typeface="ElsevierGulliver"/>
            </a:endParaRPr>
          </a:p>
          <a:p>
            <a:pPr marL="573750" lvl="1" indent="-285750">
              <a:lnSpc>
                <a:spcPct val="120000"/>
              </a:lnSpc>
              <a:spcAft>
                <a:spcPts val="500"/>
              </a:spcAft>
              <a:buClr>
                <a:srgbClr val="F39800"/>
              </a:buClr>
              <a:buFont typeface="Wingdings" panose="05000000000000000000" pitchFamily="2" charset="2"/>
              <a:buChar char="§"/>
              <a:defRPr/>
            </a:pPr>
            <a:endParaRPr lang="en-US" altLang="ko-KR" sz="16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74A289E-FAA7-704E-4398-99CD93EB8283}"/>
              </a:ext>
            </a:extLst>
          </p:cNvPr>
          <p:cNvGrpSpPr/>
          <p:nvPr/>
        </p:nvGrpSpPr>
        <p:grpSpPr>
          <a:xfrm>
            <a:off x="8155034" y="20772225"/>
            <a:ext cx="2850317" cy="3375226"/>
            <a:chOff x="6066972" y="359432"/>
            <a:chExt cx="2850317" cy="3375226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id="{0A7D4559-75DF-8F50-5803-D1D49C310A9F}"/>
                </a:ext>
              </a:extLst>
            </p:cNvPr>
            <p:cNvSpPr/>
            <p:nvPr/>
          </p:nvSpPr>
          <p:spPr>
            <a:xfrm>
              <a:off x="6066972" y="748390"/>
              <a:ext cx="2850317" cy="2986268"/>
            </a:xfrm>
            <a:prstGeom prst="roundRect">
              <a:avLst>
                <a:gd name="adj" fmla="val 1132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5801414B-6C85-92F6-ECC8-A6BE0D1919BD}"/>
                </a:ext>
              </a:extLst>
            </p:cNvPr>
            <p:cNvSpPr/>
            <p:nvPr/>
          </p:nvSpPr>
          <p:spPr>
            <a:xfrm>
              <a:off x="6178620" y="982943"/>
              <a:ext cx="2593830" cy="63318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Unlabel</a:t>
              </a:r>
              <a:r>
                <a:rPr kumimoji="1" lang="en-US" altLang="ko-KR" dirty="0"/>
                <a:t> Data</a:t>
              </a:r>
              <a:endParaRPr kumimoji="1" lang="ko-KR" altLang="en-US" dirty="0"/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32B691D5-7C4D-729B-4B78-1E0E31724223}"/>
                </a:ext>
              </a:extLst>
            </p:cNvPr>
            <p:cNvSpPr/>
            <p:nvPr/>
          </p:nvSpPr>
          <p:spPr>
            <a:xfrm>
              <a:off x="6178620" y="1955958"/>
              <a:ext cx="2593830" cy="63318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DeepFilterNet2</a:t>
              </a:r>
              <a:endParaRPr kumimoji="1" lang="ko-KR" altLang="en-US" dirty="0"/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30FF78AB-B486-C2EC-D07B-8B24BC08871B}"/>
                </a:ext>
              </a:extLst>
            </p:cNvPr>
            <p:cNvSpPr/>
            <p:nvPr/>
          </p:nvSpPr>
          <p:spPr>
            <a:xfrm>
              <a:off x="6178620" y="2928973"/>
              <a:ext cx="2593830" cy="63318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Enhanced_audio</a:t>
              </a:r>
              <a:endParaRPr kumimoji="1" lang="ko-KR" altLang="en-US" dirty="0"/>
            </a:p>
          </p:txBody>
        </p:sp>
        <p:sp>
          <p:nvSpPr>
            <p:cNvPr id="120" name="아래쪽 화살표[D] 119">
              <a:extLst>
                <a:ext uri="{FF2B5EF4-FFF2-40B4-BE49-F238E27FC236}">
                  <a16:creationId xmlns:a16="http://schemas.microsoft.com/office/drawing/2014/main" id="{3479FD81-9656-2315-2A54-9DA046FA5871}"/>
                </a:ext>
              </a:extLst>
            </p:cNvPr>
            <p:cNvSpPr/>
            <p:nvPr/>
          </p:nvSpPr>
          <p:spPr>
            <a:xfrm flipH="1">
              <a:off x="7184802" y="1622633"/>
              <a:ext cx="581466" cy="33982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아래쪽 화살표[D] 120">
              <a:extLst>
                <a:ext uri="{FF2B5EF4-FFF2-40B4-BE49-F238E27FC236}">
                  <a16:creationId xmlns:a16="http://schemas.microsoft.com/office/drawing/2014/main" id="{6B0D3647-E974-909A-1AEE-216EAC522910}"/>
                </a:ext>
              </a:extLst>
            </p:cNvPr>
            <p:cNvSpPr/>
            <p:nvPr/>
          </p:nvSpPr>
          <p:spPr>
            <a:xfrm flipH="1">
              <a:off x="7184802" y="2593258"/>
              <a:ext cx="581466" cy="33982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ADAFA93-80A9-32CF-65DE-28EBB4BB4DFC}"/>
                </a:ext>
              </a:extLst>
            </p:cNvPr>
            <p:cNvSpPr txBox="1"/>
            <p:nvPr/>
          </p:nvSpPr>
          <p:spPr>
            <a:xfrm>
              <a:off x="7085652" y="359432"/>
              <a:ext cx="77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Step 1</a:t>
              </a:r>
              <a:endParaRPr kumimoji="1" lang="ko-KR" altLang="en-US" b="1" dirty="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7133802-6FD6-6325-43BD-B922E1088E83}"/>
              </a:ext>
            </a:extLst>
          </p:cNvPr>
          <p:cNvGrpSpPr/>
          <p:nvPr/>
        </p:nvGrpSpPr>
        <p:grpSpPr>
          <a:xfrm>
            <a:off x="2204836" y="24384416"/>
            <a:ext cx="7953118" cy="2106424"/>
            <a:chOff x="116774" y="3971623"/>
            <a:chExt cx="7953118" cy="2106424"/>
          </a:xfrm>
        </p:grpSpPr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C31BE99A-9219-A8B0-191D-CBC083EED9CC}"/>
                </a:ext>
              </a:extLst>
            </p:cNvPr>
            <p:cNvSpPr/>
            <p:nvPr/>
          </p:nvSpPr>
          <p:spPr>
            <a:xfrm>
              <a:off x="946234" y="5163647"/>
              <a:ext cx="7123658" cy="9144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8755EEB1-E45A-D322-9C0F-9C143FAC6FAA}"/>
                </a:ext>
              </a:extLst>
            </p:cNvPr>
            <p:cNvSpPr/>
            <p:nvPr/>
          </p:nvSpPr>
          <p:spPr>
            <a:xfrm>
              <a:off x="946234" y="3971623"/>
              <a:ext cx="7123658" cy="9144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모서리가 둥근 직사각형 125">
              <a:extLst>
                <a:ext uri="{FF2B5EF4-FFF2-40B4-BE49-F238E27FC236}">
                  <a16:creationId xmlns:a16="http://schemas.microsoft.com/office/drawing/2014/main" id="{EF6B3994-6B78-0FE0-170E-5CD98AE1780F}"/>
                </a:ext>
              </a:extLst>
            </p:cNvPr>
            <p:cNvSpPr/>
            <p:nvPr/>
          </p:nvSpPr>
          <p:spPr>
            <a:xfrm>
              <a:off x="1089970" y="4183108"/>
              <a:ext cx="1959416" cy="50976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Unlabel</a:t>
              </a:r>
              <a:r>
                <a:rPr kumimoji="1" lang="en-US" altLang="ko-KR" dirty="0"/>
                <a:t> Data</a:t>
              </a:r>
              <a:endParaRPr kumimoji="1" lang="ko-KR" altLang="en-US" dirty="0"/>
            </a:p>
          </p:txBody>
        </p:sp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6DC9EA02-9DB1-C2E7-08B2-E4EAABDBD297}"/>
                </a:ext>
              </a:extLst>
            </p:cNvPr>
            <p:cNvSpPr/>
            <p:nvPr/>
          </p:nvSpPr>
          <p:spPr>
            <a:xfrm>
              <a:off x="3544861" y="4183106"/>
              <a:ext cx="1959416" cy="5097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Enhanced_audio</a:t>
              </a:r>
              <a:endParaRPr kumimoji="1" lang="ko-KR" altLang="en-US" dirty="0"/>
            </a:p>
          </p:txBody>
        </p:sp>
        <p:sp>
          <p:nvSpPr>
            <p:cNvPr id="128" name="모서리가 둥근 직사각형 127">
              <a:extLst>
                <a:ext uri="{FF2B5EF4-FFF2-40B4-BE49-F238E27FC236}">
                  <a16:creationId xmlns:a16="http://schemas.microsoft.com/office/drawing/2014/main" id="{A007B407-619E-1267-69C0-DAA6EB5AE817}"/>
                </a:ext>
              </a:extLst>
            </p:cNvPr>
            <p:cNvSpPr/>
            <p:nvPr/>
          </p:nvSpPr>
          <p:spPr>
            <a:xfrm>
              <a:off x="5917045" y="4190119"/>
              <a:ext cx="1959416" cy="50976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Noise</a:t>
              </a:r>
              <a:endParaRPr kumimoji="1" lang="ko-KR" altLang="en-US" dirty="0"/>
            </a:p>
          </p:txBody>
        </p:sp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F397AC28-8097-3E02-5C73-B1D0AAAABF34}"/>
                </a:ext>
              </a:extLst>
            </p:cNvPr>
            <p:cNvSpPr/>
            <p:nvPr/>
          </p:nvSpPr>
          <p:spPr>
            <a:xfrm>
              <a:off x="3544861" y="5374374"/>
              <a:ext cx="1959416" cy="50976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Noise</a:t>
              </a:r>
              <a:endParaRPr kumimoji="1" lang="ko-KR" altLang="en-US" dirty="0"/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560B434E-84FB-E855-C8A2-C379F6F092B3}"/>
                </a:ext>
              </a:extLst>
            </p:cNvPr>
            <p:cNvSpPr/>
            <p:nvPr/>
          </p:nvSpPr>
          <p:spPr>
            <a:xfrm>
              <a:off x="1089970" y="5374374"/>
              <a:ext cx="1959416" cy="50976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Train Data</a:t>
              </a:r>
              <a:endParaRPr kumimoji="1" lang="ko-KR" altLang="en-US" dirty="0"/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6AC14F4C-AE4B-8BEB-80EB-74EEDA3D7515}"/>
                </a:ext>
              </a:extLst>
            </p:cNvPr>
            <p:cNvSpPr/>
            <p:nvPr/>
          </p:nvSpPr>
          <p:spPr>
            <a:xfrm>
              <a:off x="5917045" y="5374374"/>
              <a:ext cx="1959416" cy="50976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Valid Dataset</a:t>
              </a:r>
              <a:endParaRPr kumimoji="1" lang="ko-KR" altLang="en-US" dirty="0"/>
            </a:p>
          </p:txBody>
        </p:sp>
        <p:sp>
          <p:nvSpPr>
            <p:cNvPr id="132" name="더하기 131">
              <a:extLst>
                <a:ext uri="{FF2B5EF4-FFF2-40B4-BE49-F238E27FC236}">
                  <a16:creationId xmlns:a16="http://schemas.microsoft.com/office/drawing/2014/main" id="{3EE6ED1B-E25C-E8BD-5CDA-9C1E52D309E7}"/>
                </a:ext>
              </a:extLst>
            </p:cNvPr>
            <p:cNvSpPr/>
            <p:nvPr/>
          </p:nvSpPr>
          <p:spPr>
            <a:xfrm>
              <a:off x="3049386" y="5445984"/>
              <a:ext cx="495475" cy="480646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" name="등호 132">
              <a:extLst>
                <a:ext uri="{FF2B5EF4-FFF2-40B4-BE49-F238E27FC236}">
                  <a16:creationId xmlns:a16="http://schemas.microsoft.com/office/drawing/2014/main" id="{0ADD9402-DCD1-B7E8-F5EF-7B775D96F14D}"/>
                </a:ext>
              </a:extLst>
            </p:cNvPr>
            <p:cNvSpPr/>
            <p:nvPr/>
          </p:nvSpPr>
          <p:spPr>
            <a:xfrm>
              <a:off x="5504277" y="4249247"/>
              <a:ext cx="412768" cy="450635"/>
            </a:xfrm>
            <a:prstGeom prst="mathEqua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등호 133">
              <a:extLst>
                <a:ext uri="{FF2B5EF4-FFF2-40B4-BE49-F238E27FC236}">
                  <a16:creationId xmlns:a16="http://schemas.microsoft.com/office/drawing/2014/main" id="{F70750AE-B1C0-EB64-E64A-C8C6FFC483C0}"/>
                </a:ext>
              </a:extLst>
            </p:cNvPr>
            <p:cNvSpPr/>
            <p:nvPr/>
          </p:nvSpPr>
          <p:spPr>
            <a:xfrm>
              <a:off x="5504277" y="5423051"/>
              <a:ext cx="412768" cy="450635"/>
            </a:xfrm>
            <a:prstGeom prst="mathEqua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빼기 134">
              <a:extLst>
                <a:ext uri="{FF2B5EF4-FFF2-40B4-BE49-F238E27FC236}">
                  <a16:creationId xmlns:a16="http://schemas.microsoft.com/office/drawing/2014/main" id="{92C63686-2D55-B0D8-5197-46BC896446F8}"/>
                </a:ext>
              </a:extLst>
            </p:cNvPr>
            <p:cNvSpPr/>
            <p:nvPr/>
          </p:nvSpPr>
          <p:spPr>
            <a:xfrm>
              <a:off x="3049386" y="4178789"/>
              <a:ext cx="495475" cy="534810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0208D0B-0F37-BE24-37B3-090DE9F7CF35}"/>
                </a:ext>
              </a:extLst>
            </p:cNvPr>
            <p:cNvSpPr txBox="1"/>
            <p:nvPr/>
          </p:nvSpPr>
          <p:spPr>
            <a:xfrm>
              <a:off x="116774" y="4265479"/>
              <a:ext cx="77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Step 2</a:t>
              </a:r>
              <a:endParaRPr kumimoji="1" lang="ko-KR" altLang="en-US" b="1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027CEA3-636F-A634-5FF0-16936C927995}"/>
                </a:ext>
              </a:extLst>
            </p:cNvPr>
            <p:cNvSpPr txBox="1"/>
            <p:nvPr/>
          </p:nvSpPr>
          <p:spPr>
            <a:xfrm>
              <a:off x="116774" y="5436181"/>
              <a:ext cx="77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/>
                <a:t>Step 3</a:t>
              </a:r>
              <a:endParaRPr kumimoji="1" lang="ko-KR" altLang="en-US" b="1" dirty="0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6E4BF615-7F12-DF49-C3A6-F968BE973D12}"/>
              </a:ext>
            </a:extLst>
          </p:cNvPr>
          <p:cNvSpPr txBox="1"/>
          <p:nvPr/>
        </p:nvSpPr>
        <p:spPr>
          <a:xfrm>
            <a:off x="13390591" y="45586902"/>
            <a:ext cx="8523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S. M. Lauritsen et al., “wav2vec 2.0: A Framework for Self-Supervised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of Speech Representations”.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arXiv:2006.11477v3 [</a:t>
            </a:r>
            <a:r>
              <a:rPr lang="en-US" altLang="ko-KR" sz="8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cs.CL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22 Oct 2020</a:t>
            </a:r>
            <a:endParaRPr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C72C36A-D752-3332-9A71-006B6327268B}"/>
              </a:ext>
            </a:extLst>
          </p:cNvPr>
          <p:cNvSpPr txBox="1"/>
          <p:nvPr/>
        </p:nvSpPr>
        <p:spPr>
          <a:xfrm>
            <a:off x="13390591" y="45850453"/>
            <a:ext cx="8523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S. M. Lauritsen et al., “wav2vec 2.0: A Framework for Self-Supervised</a:t>
            </a:r>
            <a:r>
              <a:rPr lang="ko-KR" altLang="en-US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of Speech Representations”.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arXiv:2006.11477v3 [</a:t>
            </a:r>
            <a:r>
              <a:rPr lang="en-US" altLang="ko-KR" sz="8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cs.CL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22 Oct 2020</a:t>
            </a:r>
            <a:endParaRPr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31DBD05-8E7E-B296-416D-9353D7A9FC2C}"/>
              </a:ext>
            </a:extLst>
          </p:cNvPr>
          <p:cNvSpPr txBox="1"/>
          <p:nvPr/>
        </p:nvSpPr>
        <p:spPr>
          <a:xfrm>
            <a:off x="13390591" y="46095124"/>
            <a:ext cx="8523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J.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weon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Jung et al., “AASIST: AUDIO ANTI-SPOOFING USING INTEGRATED SPECTRO-TEMPORAL GRAPH ATTENTION NETWORKS”. arXiv:2110.01200v1 [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eess.AS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4 Oct 2021</a:t>
            </a:r>
            <a:endParaRPr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0712D9-6679-FF4A-9168-B4C762B18C8E}"/>
              </a:ext>
            </a:extLst>
          </p:cNvPr>
          <p:cNvSpPr txBox="1"/>
          <p:nvPr/>
        </p:nvSpPr>
        <p:spPr>
          <a:xfrm>
            <a:off x="13353549" y="381547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6.</a:t>
            </a:r>
            <a:r>
              <a:rPr kumimoji="1" lang="ko-KR" altLang="en-US" b="1" dirty="0"/>
              <a:t> 결론</a:t>
            </a:r>
          </a:p>
        </p:txBody>
      </p:sp>
    </p:spTree>
    <p:extLst>
      <p:ext uri="{BB962C8B-B14F-4D97-AF65-F5344CB8AC3E}">
        <p14:creationId xmlns:p14="http://schemas.microsoft.com/office/powerpoint/2010/main" val="41500543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775</TotalTime>
  <Words>1034</Words>
  <Application>Microsoft Macintosh PowerPoint</Application>
  <PresentationFormat>사용자 지정</PresentationFormat>
  <Paragraphs>178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함초롬바탕</vt:lpstr>
      <vt:lpstr>ElsevierGulliver</vt:lpstr>
      <vt:lpstr>Arial</vt:lpstr>
      <vt:lpstr>Cambria Math</vt:lpstr>
      <vt:lpstr>Times New Roman</vt:lpstr>
      <vt:lpstr>Wingdings</vt:lpstr>
      <vt:lpstr>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문지환</cp:lastModifiedBy>
  <cp:revision>30</cp:revision>
  <dcterms:created xsi:type="dcterms:W3CDTF">2024-03-11T05:29:16Z</dcterms:created>
  <dcterms:modified xsi:type="dcterms:W3CDTF">2024-07-23T19:16:12Z</dcterms:modified>
</cp:coreProperties>
</file>