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7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2" r:id="rId5"/>
    <p:sldId id="261" r:id="rId6"/>
    <p:sldId id="263" r:id="rId7"/>
    <p:sldId id="264" r:id="rId8"/>
    <p:sldId id="258" r:id="rId9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0" autoAdjust="0"/>
  </p:normalViewPr>
  <p:slideViewPr>
    <p:cSldViewPr>
      <p:cViewPr varScale="1">
        <p:scale>
          <a:sx n="147" d="100"/>
          <a:sy n="147" d="100"/>
        </p:scale>
        <p:origin x="4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A51629-DA05-49FE-9603-8EE85BFFA9F3}" type="datetimeFigureOut">
              <a:rPr lang="de-DE"/>
              <a:pPr>
                <a:defRPr/>
              </a:pPr>
              <a:t>15.11.2020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835DF5-0BEA-46AD-A22F-2E04DE697E0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077C7A7-BCCE-40B8-B40C-17DF039FA1A2}" type="datetimeFigureOut">
              <a:rPr lang="de-DE"/>
              <a:pPr>
                <a:defRPr/>
              </a:pPr>
              <a:t>15.11.2020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A31A76-479F-41A9-8935-3DE81D72199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95C45F-AF89-45FF-B65A-2969287FFFA1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95C45F-AF89-45FF-B65A-2969287FFFA1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0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95C45F-AF89-45FF-B65A-2969287FFFA1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3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95C45F-AF89-45FF-B65A-2969287FFFA1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7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95C45F-AF89-45FF-B65A-2969287FFFA1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4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536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4891FF-82B2-4D50-B43D-A7B2E155B679}" type="slidenum">
              <a:rPr lang="de-DE" altLang="de-DE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7338" y="4887913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323850"/>
            <a:ext cx="4079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512000"/>
            <a:ext cx="8064000" cy="189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3456000"/>
            <a:ext cx="8064000" cy="108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4913313"/>
            <a:ext cx="8064500" cy="161925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1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008063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4887913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287338" y="4913313"/>
            <a:ext cx="8280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0D3753AD-5EB3-448D-9244-DD79E17552CD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15. November 2020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8B6F268B-53AA-4438-A607-E230DEDD74B6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325438"/>
            <a:ext cx="40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16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152000"/>
            <a:ext cx="8064000" cy="36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86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6"/>
          <p:cNvCxnSpPr/>
          <p:nvPr/>
        </p:nvCxnSpPr>
        <p:spPr>
          <a:xfrm>
            <a:off x="287338" y="4887913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325438"/>
            <a:ext cx="40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512000"/>
            <a:ext cx="8064000" cy="189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4913313"/>
            <a:ext cx="8064500" cy="161925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/>
          <p:cNvCxnSpPr/>
          <p:nvPr/>
        </p:nvCxnSpPr>
        <p:spPr>
          <a:xfrm>
            <a:off x="285750" y="1008063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/>
          <p:cNvCxnSpPr/>
          <p:nvPr/>
        </p:nvCxnSpPr>
        <p:spPr>
          <a:xfrm>
            <a:off x="287338" y="4887913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287338" y="4913313"/>
            <a:ext cx="8280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99A822F3-9DB9-4265-A940-B4CF2F740EB7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15. November 2020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D91F06F8-C922-4141-9CD2-C0C992D219DA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287338"/>
            <a:ext cx="4064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15999"/>
            <a:ext cx="8064000" cy="72029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152000"/>
            <a:ext cx="8064000" cy="36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55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6"/>
          <p:cNvCxnSpPr/>
          <p:nvPr/>
        </p:nvCxnSpPr>
        <p:spPr>
          <a:xfrm>
            <a:off x="287338" y="1008063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7"/>
          <p:cNvCxnSpPr/>
          <p:nvPr/>
        </p:nvCxnSpPr>
        <p:spPr>
          <a:xfrm>
            <a:off x="287338" y="4887913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287338" y="4913313"/>
            <a:ext cx="8280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b="1">
                <a:latin typeface="Verdana" panose="020B0604030504040204" pitchFamily="34" charset="0"/>
              </a:rPr>
              <a:t>© FH AACHEN </a:t>
            </a:r>
            <a:r>
              <a:rPr lang="de-DE" altLang="de-DE" sz="800">
                <a:latin typeface="Verdana" panose="020B0604030504040204" pitchFamily="34" charset="0"/>
              </a:rPr>
              <a:t>UNIVERSITY OF APPLIED SCIENCES	</a:t>
            </a:r>
            <a:fld id="{11FACF2F-0319-4C49-B071-0C91E5ADE99B}" type="datetime4">
              <a:rPr lang="de-DE" altLang="de-DE" sz="800">
                <a:latin typeface="Verdana" panose="020B0604030504040204" pitchFamily="34" charset="0"/>
              </a:rPr>
              <a:pPr eaLnBrk="1" hangingPunct="1"/>
              <a:t>15. November 2020</a:t>
            </a:fld>
            <a:r>
              <a:rPr lang="de-DE" altLang="de-DE" sz="800">
                <a:latin typeface="Verdana" panose="020B0604030504040204" pitchFamily="34" charset="0"/>
              </a:rPr>
              <a:t>  |  </a:t>
            </a:r>
            <a:fld id="{EBD4DB36-4893-4286-9CD1-495CED248400}" type="slidenum">
              <a:rPr lang="de-DE" altLang="de-DE" sz="800">
                <a:latin typeface="Verdana" panose="020B0604030504040204" pitchFamily="34" charset="0"/>
              </a:rPr>
              <a:pPr eaLnBrk="1" hangingPunct="1"/>
              <a:t>‹Nr.›</a:t>
            </a:fld>
            <a:endParaRPr lang="de-DE" altLang="de-DE" sz="800">
              <a:latin typeface="Verdana" panose="020B0604030504040204" pitchFamily="34" charset="0"/>
            </a:endParaRPr>
          </a:p>
        </p:txBody>
      </p:sp>
      <p:pic>
        <p:nvPicPr>
          <p:cNvPr id="8" name="Grafik 9" descr="FHAAC_RGB_oBL-r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287338"/>
            <a:ext cx="4064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152000"/>
            <a:ext cx="3888000" cy="3600000"/>
          </a:xfrm>
        </p:spPr>
        <p:txBody>
          <a:bodyPr/>
          <a:lstStyle>
            <a:lvl1pPr>
              <a:defRPr sz="2400"/>
            </a:lvl1pPr>
            <a:lvl2pPr>
              <a:defRPr lang="de-DE" sz="24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>
              <a:defRPr sz="2000"/>
            </a:lvl3pPr>
            <a:lvl4pPr>
              <a:defRPr lang="de-DE" sz="16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16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152000"/>
            <a:ext cx="3888000" cy="3600000"/>
          </a:xfrm>
        </p:spPr>
        <p:txBody>
          <a:bodyPr/>
          <a:lstStyle>
            <a:lvl1pPr>
              <a:defRPr sz="2400"/>
            </a:lvl1pPr>
            <a:lvl2pPr>
              <a:defRPr lang="de-DE" sz="24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>
              <a:defRPr sz="2000"/>
            </a:lvl3pPr>
            <a:lvl4pPr>
              <a:defRPr lang="de-DE" sz="16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855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D16FAD2A-1398-4E14-B5A2-9C8DA464FF74}" type="datetime4">
              <a:rPr lang="de-DE"/>
              <a:pPr>
                <a:defRPr/>
              </a:pPr>
              <a:t>15. November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2DD7337D-59F8-438B-B4F6-8A3EE77F30F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683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2B9610E8-615A-43B8-BC27-C91D51A64180}" type="datetime4">
              <a:rPr lang="de-DE"/>
              <a:pPr>
                <a:defRPr/>
              </a:pPr>
              <a:t>15. November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A9F42541-CB18-482E-A18C-E0E7B088D81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weltbundesamt.de/richtig-lueften-in-schul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sirion.com/de/umweltsensoren/kohlendioxidsensor/kohlendioxidsensoren-co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987425"/>
            <a:ext cx="8064500" cy="2520950"/>
          </a:xfrm>
        </p:spPr>
        <p:txBody>
          <a:bodyPr/>
          <a:lstStyle/>
          <a:p>
            <a:pPr eaLnBrk="1" hangingPunct="1"/>
            <a:r>
              <a:rPr lang="de-DE" altLang="de-DE" dirty="0" smtClean="0">
                <a:solidFill>
                  <a:srgbClr val="00B1AC"/>
                </a:solidFill>
              </a:rPr>
              <a:t>CO2 Meter</a:t>
            </a:r>
            <a:br>
              <a:rPr lang="de-DE" altLang="de-DE" dirty="0" smtClean="0">
                <a:solidFill>
                  <a:srgbClr val="00B1AC"/>
                </a:solidFill>
              </a:rPr>
            </a:br>
            <a:r>
              <a:rPr lang="de-DE" altLang="de-DE" dirty="0" smtClean="0"/>
              <a:t>Für rechtzeitiges Lüften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>
          <a:xfrm>
            <a:off x="287338" y="3600450"/>
            <a:ext cx="8064500" cy="739775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Ein Projekt des FB05 </a:t>
            </a:r>
            <a:r>
              <a:rPr lang="de-DE" altLang="de-DE" dirty="0" err="1" smtClean="0"/>
              <a:t>Makerspace</a:t>
            </a:r>
            <a:endParaRPr lang="de-DE" altLang="de-DE" dirty="0" smtClean="0"/>
          </a:p>
          <a:p>
            <a:pPr eaLnBrk="1" hangingPunct="1"/>
            <a:r>
              <a:rPr lang="de-DE" altLang="de-DE" dirty="0" smtClean="0"/>
              <a:t>November 2020</a:t>
            </a:r>
          </a:p>
        </p:txBody>
      </p:sp>
      <p:sp>
        <p:nvSpPr>
          <p:cNvPr id="8196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ts val="2000"/>
              </a:spcBef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Verdana" panose="020B0604030504040204" pitchFamily="34" charset="0"/>
              <a:buChar char="&gt;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ts val="1600"/>
              </a:spcBef>
              <a:buFont typeface="Arial" panose="020B0604020202020204" pitchFamily="34" charset="0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800" b="1" smtClean="0">
                <a:solidFill>
                  <a:schemeClr val="bg1"/>
                </a:solidFill>
              </a:rPr>
              <a:t>© FH AACHEN </a:t>
            </a:r>
            <a:r>
              <a:rPr lang="de-DE" altLang="de-DE" sz="800" smtClean="0">
                <a:solidFill>
                  <a:schemeClr val="bg1"/>
                </a:solidFill>
              </a:rPr>
              <a:t>UNIVERSITY OF APPLIED SCIENCES  |  REKTOR  |  BAYERNALLEE 11  |  52066 AACHEN  |  WWW.FH-AACHEN.DE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6"/>
          <p:cNvSpPr>
            <a:spLocks noGrp="1"/>
          </p:cNvSpPr>
          <p:nvPr>
            <p:ph type="title"/>
          </p:nvPr>
        </p:nvSpPr>
        <p:spPr>
          <a:xfrm>
            <a:off x="287338" y="215900"/>
            <a:ext cx="8064500" cy="700088"/>
          </a:xfrm>
        </p:spPr>
        <p:txBody>
          <a:bodyPr/>
          <a:lstStyle/>
          <a:p>
            <a:r>
              <a:rPr lang="de-DE" altLang="de-DE" dirty="0" smtClean="0"/>
              <a:t>Richtiges Lüften in Zeiten der Corona Pandemie</a:t>
            </a:r>
          </a:p>
        </p:txBody>
      </p:sp>
      <p:sp>
        <p:nvSpPr>
          <p:cNvPr id="9219" name="Inhaltsplatzhalter 7"/>
          <p:cNvSpPr>
            <a:spLocks noGrp="1"/>
          </p:cNvSpPr>
          <p:nvPr>
            <p:ph idx="1"/>
          </p:nvPr>
        </p:nvSpPr>
        <p:spPr>
          <a:xfrm>
            <a:off x="287338" y="1131888"/>
            <a:ext cx="8064500" cy="3619500"/>
          </a:xfrm>
        </p:spPr>
        <p:txBody>
          <a:bodyPr/>
          <a:lstStyle/>
          <a:p>
            <a:pPr lvl="2">
              <a:spcBef>
                <a:spcPct val="0"/>
              </a:spcBef>
            </a:pPr>
            <a:r>
              <a:rPr lang="de-DE" altLang="de-DE" sz="2000" dirty="0" smtClean="0">
                <a:solidFill>
                  <a:srgbClr val="00B1AC"/>
                </a:solidFill>
              </a:rPr>
              <a:t>Rechtzeitiges Lüften </a:t>
            </a:r>
            <a:r>
              <a:rPr lang="de-DE" altLang="de-DE" sz="2000" dirty="0" smtClean="0"/>
              <a:t>reduziert die Ansteckungsgefahr mit dem SARS-CoV-2 Virus</a:t>
            </a:r>
          </a:p>
          <a:p>
            <a:pPr lvl="2">
              <a:spcBef>
                <a:spcPct val="0"/>
              </a:spcBef>
            </a:pPr>
            <a:endParaRPr lang="de-DE" altLang="de-DE" sz="2000" dirty="0"/>
          </a:p>
          <a:p>
            <a:pPr lvl="2">
              <a:spcBef>
                <a:spcPct val="0"/>
              </a:spcBef>
            </a:pPr>
            <a:r>
              <a:rPr lang="de-DE" altLang="de-DE" sz="2000" dirty="0" smtClean="0">
                <a:solidFill>
                  <a:srgbClr val="00B1AC"/>
                </a:solidFill>
              </a:rPr>
              <a:t>Die CO2-Konzentration </a:t>
            </a:r>
            <a:r>
              <a:rPr lang="de-DE" altLang="de-DE" sz="2000" dirty="0" smtClean="0"/>
              <a:t>dient als guter Indikator für verbrauchte Luft</a:t>
            </a:r>
          </a:p>
          <a:p>
            <a:pPr lvl="2">
              <a:spcBef>
                <a:spcPct val="0"/>
              </a:spcBef>
            </a:pPr>
            <a:endParaRPr lang="de-DE" altLang="de-DE" sz="2000" dirty="0"/>
          </a:p>
          <a:p>
            <a:pPr lvl="2">
              <a:spcBef>
                <a:spcPct val="0"/>
              </a:spcBef>
            </a:pPr>
            <a:r>
              <a:rPr lang="de-DE" altLang="de-DE" sz="2000" dirty="0" smtClean="0"/>
              <a:t>Das </a:t>
            </a:r>
            <a:r>
              <a:rPr lang="de-DE" altLang="de-DE" sz="2000" dirty="0" smtClean="0">
                <a:solidFill>
                  <a:srgbClr val="00B1AC"/>
                </a:solidFill>
              </a:rPr>
              <a:t>Umweltbundesamt</a:t>
            </a:r>
            <a:r>
              <a:rPr lang="de-DE" altLang="de-DE" sz="2000" dirty="0" smtClean="0"/>
              <a:t> empfiehlt für Schulen eine CO2 Raumluftkonzentration von </a:t>
            </a:r>
            <a:r>
              <a:rPr lang="de-DE" altLang="de-DE" sz="2000" dirty="0">
                <a:solidFill>
                  <a:srgbClr val="00B1AC"/>
                </a:solidFill>
              </a:rPr>
              <a:t>&lt;</a:t>
            </a:r>
            <a:r>
              <a:rPr lang="de-DE" altLang="de-DE" sz="2000" dirty="0" smtClean="0">
                <a:solidFill>
                  <a:srgbClr val="00B1AC"/>
                </a:solidFill>
              </a:rPr>
              <a:t>1000ppm </a:t>
            </a:r>
            <a:r>
              <a:rPr lang="de-DE" altLang="de-DE" sz="2000" dirty="0" smtClean="0"/>
              <a:t>und den Einsatz von </a:t>
            </a:r>
            <a:r>
              <a:rPr lang="de-DE" altLang="de-DE" sz="2000" dirty="0" smtClean="0">
                <a:solidFill>
                  <a:srgbClr val="00B1AC"/>
                </a:solidFill>
              </a:rPr>
              <a:t>CO2-Ampeln</a:t>
            </a:r>
          </a:p>
          <a:p>
            <a:pPr lvl="2">
              <a:spcBef>
                <a:spcPct val="0"/>
              </a:spcBef>
            </a:pPr>
            <a:endParaRPr lang="de-DE" altLang="de-DE" sz="2000" dirty="0" smtClean="0"/>
          </a:p>
          <a:p>
            <a:pPr lvl="2">
              <a:spcBef>
                <a:spcPct val="0"/>
              </a:spcBef>
            </a:pPr>
            <a:r>
              <a:rPr lang="de-DE" altLang="de-DE" sz="2000" dirty="0"/>
              <a:t>Link</a:t>
            </a:r>
            <a:r>
              <a:rPr lang="de-DE" altLang="de-DE" sz="2000" dirty="0" smtClean="0"/>
              <a:t>: </a:t>
            </a:r>
            <a:r>
              <a:rPr lang="de-DE" altLang="de-DE" sz="2000" dirty="0" smtClean="0">
                <a:hlinkClick r:id="rId3"/>
              </a:rPr>
              <a:t>https</a:t>
            </a:r>
            <a:r>
              <a:rPr lang="de-DE" altLang="de-DE" sz="2000" dirty="0">
                <a:hlinkClick r:id="rId3"/>
              </a:rPr>
              <a:t>://</a:t>
            </a:r>
            <a:r>
              <a:rPr lang="de-DE" altLang="de-DE" sz="2000" dirty="0" smtClean="0">
                <a:hlinkClick r:id="rId3"/>
              </a:rPr>
              <a:t>www.umweltbundesamt.de/richtig-lueften-in-schulen</a:t>
            </a:r>
            <a:r>
              <a:rPr lang="de-DE" altLang="de-DE" sz="2000" dirty="0" smtClean="0"/>
              <a:t>  </a:t>
            </a:r>
          </a:p>
          <a:p>
            <a:pPr marL="355600" lvl="2" indent="0">
              <a:spcBef>
                <a:spcPct val="0"/>
              </a:spcBef>
              <a:buNone/>
            </a:pPr>
            <a:endParaRPr lang="de-DE" alt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6"/>
          <p:cNvSpPr>
            <a:spLocks noGrp="1"/>
          </p:cNvSpPr>
          <p:nvPr>
            <p:ph type="title"/>
          </p:nvPr>
        </p:nvSpPr>
        <p:spPr>
          <a:xfrm>
            <a:off x="287338" y="215900"/>
            <a:ext cx="8064500" cy="700088"/>
          </a:xfrm>
        </p:spPr>
        <p:txBody>
          <a:bodyPr/>
          <a:lstStyle/>
          <a:p>
            <a:r>
              <a:rPr lang="de-DE" altLang="de-DE" dirty="0" smtClean="0"/>
              <a:t>Aber…</a:t>
            </a:r>
          </a:p>
        </p:txBody>
      </p:sp>
      <p:sp>
        <p:nvSpPr>
          <p:cNvPr id="9219" name="Inhaltsplatzhalter 7"/>
          <p:cNvSpPr>
            <a:spLocks noGrp="1"/>
          </p:cNvSpPr>
          <p:nvPr>
            <p:ph idx="1"/>
          </p:nvPr>
        </p:nvSpPr>
        <p:spPr>
          <a:xfrm>
            <a:off x="287338" y="1131888"/>
            <a:ext cx="8064500" cy="3168054"/>
          </a:xfrm>
        </p:spPr>
        <p:txBody>
          <a:bodyPr/>
          <a:lstStyle/>
          <a:p>
            <a:pPr lvl="2">
              <a:spcBef>
                <a:spcPct val="0"/>
              </a:spcBef>
            </a:pPr>
            <a:r>
              <a:rPr lang="de-DE" altLang="de-DE" sz="2000" dirty="0" smtClean="0"/>
              <a:t>Die meisten </a:t>
            </a:r>
            <a:r>
              <a:rPr lang="de-DE" altLang="de-DE" sz="2000" dirty="0" smtClean="0">
                <a:solidFill>
                  <a:srgbClr val="00B1AC"/>
                </a:solidFill>
              </a:rPr>
              <a:t>CO2 Messgeräte </a:t>
            </a:r>
            <a:r>
              <a:rPr lang="de-DE" altLang="de-DE" sz="2000" dirty="0" smtClean="0"/>
              <a:t>sind derzeit </a:t>
            </a:r>
            <a:r>
              <a:rPr lang="de-DE" altLang="de-DE" sz="2000" dirty="0" smtClean="0">
                <a:solidFill>
                  <a:srgbClr val="00B1AC"/>
                </a:solidFill>
              </a:rPr>
              <a:t>ausverkauft</a:t>
            </a:r>
            <a:r>
              <a:rPr lang="de-DE" altLang="de-DE" sz="2000" dirty="0" smtClean="0"/>
              <a:t> und haben sehr lange Lieferzeiten</a:t>
            </a:r>
          </a:p>
          <a:p>
            <a:pPr lvl="2">
              <a:spcBef>
                <a:spcPct val="0"/>
              </a:spcBef>
            </a:pPr>
            <a:endParaRPr lang="de-DE" altLang="de-DE" sz="2000" dirty="0"/>
          </a:p>
          <a:p>
            <a:pPr lvl="2">
              <a:spcBef>
                <a:spcPct val="0"/>
              </a:spcBef>
            </a:pPr>
            <a:r>
              <a:rPr lang="de-DE" altLang="de-DE" sz="2000" dirty="0" smtClean="0"/>
              <a:t>Einfache Geräte zeigen nur einen äquivalenten eCO2 Wert* an, der </a:t>
            </a:r>
            <a:r>
              <a:rPr lang="de-DE" altLang="de-DE" sz="2000" dirty="0" smtClean="0"/>
              <a:t>unbrauchbar ist</a:t>
            </a:r>
            <a:endParaRPr lang="de-DE" altLang="de-DE" sz="2000" dirty="0" smtClean="0"/>
          </a:p>
          <a:p>
            <a:pPr marL="355600" lvl="2" indent="0">
              <a:spcBef>
                <a:spcPct val="0"/>
              </a:spcBef>
              <a:buNone/>
            </a:pPr>
            <a:endParaRPr lang="de-DE" altLang="de-DE" sz="2000" dirty="0" smtClean="0"/>
          </a:p>
          <a:p>
            <a:pPr marL="355600" lvl="2" indent="0">
              <a:spcBef>
                <a:spcPct val="0"/>
              </a:spcBef>
              <a:buNone/>
            </a:pPr>
            <a:r>
              <a:rPr lang="de-DE" altLang="de-DE" sz="2000" dirty="0" smtClean="0">
                <a:solidFill>
                  <a:srgbClr val="00B1AC"/>
                </a:solidFill>
              </a:rPr>
              <a:t>Die Lösung:</a:t>
            </a:r>
          </a:p>
          <a:p>
            <a:pPr marL="355600" lvl="2" indent="0">
              <a:spcBef>
                <a:spcPct val="0"/>
              </a:spcBef>
              <a:buNone/>
            </a:pPr>
            <a:endParaRPr lang="de-DE" altLang="de-DE" sz="2000" dirty="0" smtClean="0"/>
          </a:p>
          <a:p>
            <a:pPr lvl="2">
              <a:spcBef>
                <a:spcPct val="0"/>
              </a:spcBef>
            </a:pPr>
            <a:r>
              <a:rPr lang="de-DE" altLang="de-DE" sz="2000" dirty="0" smtClean="0"/>
              <a:t>Einfache </a:t>
            </a:r>
            <a:r>
              <a:rPr lang="de-DE" altLang="de-DE" sz="2000" dirty="0" smtClean="0"/>
              <a:t>Geräte, die auf zuverlässigen Sensoren beruhen und deren Teile verfügbar </a:t>
            </a:r>
            <a:r>
              <a:rPr lang="de-DE" altLang="de-DE" sz="2000" dirty="0" smtClean="0"/>
              <a:t>sind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7338" y="4587974"/>
            <a:ext cx="3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* auf Basis von TVOC -Sensoren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464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6"/>
          <p:cNvSpPr>
            <a:spLocks noGrp="1"/>
          </p:cNvSpPr>
          <p:nvPr>
            <p:ph type="title"/>
          </p:nvPr>
        </p:nvSpPr>
        <p:spPr>
          <a:xfrm>
            <a:off x="287338" y="215900"/>
            <a:ext cx="8064500" cy="700088"/>
          </a:xfrm>
        </p:spPr>
        <p:txBody>
          <a:bodyPr/>
          <a:lstStyle/>
          <a:p>
            <a:r>
              <a:rPr lang="de-DE" altLang="de-DE" dirty="0" smtClean="0"/>
              <a:t>CO2 Meter</a:t>
            </a:r>
            <a:br>
              <a:rPr lang="de-DE" altLang="de-DE" dirty="0" smtClean="0"/>
            </a:br>
            <a:endParaRPr lang="de-DE" altLang="de-DE" dirty="0" smtClean="0"/>
          </a:p>
        </p:txBody>
      </p:sp>
      <p:sp>
        <p:nvSpPr>
          <p:cNvPr id="9219" name="Inhaltsplatzhalter 7"/>
          <p:cNvSpPr>
            <a:spLocks noGrp="1"/>
          </p:cNvSpPr>
          <p:nvPr>
            <p:ph idx="1"/>
          </p:nvPr>
        </p:nvSpPr>
        <p:spPr>
          <a:xfrm>
            <a:off x="287337" y="1131888"/>
            <a:ext cx="4140647" cy="3619500"/>
          </a:xfrm>
        </p:spPr>
        <p:txBody>
          <a:bodyPr/>
          <a:lstStyle/>
          <a:p>
            <a:pPr lvl="2">
              <a:spcBef>
                <a:spcPct val="0"/>
              </a:spcBef>
            </a:pPr>
            <a:r>
              <a:rPr lang="de-DE" altLang="de-DE" sz="2000" dirty="0" smtClean="0"/>
              <a:t>Misst die aktuelle CO2-Konzentration mit Hilfe eines NDIR-Sensors </a:t>
            </a:r>
          </a:p>
          <a:p>
            <a:pPr lvl="2">
              <a:spcBef>
                <a:spcPct val="0"/>
              </a:spcBef>
            </a:pPr>
            <a:endParaRPr lang="de-DE" altLang="de-DE" sz="2000" dirty="0"/>
          </a:p>
          <a:p>
            <a:pPr lvl="2">
              <a:spcBef>
                <a:spcPct val="0"/>
              </a:spcBef>
            </a:pPr>
            <a:r>
              <a:rPr lang="de-DE" altLang="de-DE" sz="2000" dirty="0" smtClean="0"/>
              <a:t>Gibt über eine Grün-Gelb-Rot-Ampel Empfehlungen für die Raumlüftung.</a:t>
            </a:r>
          </a:p>
          <a:p>
            <a:pPr lvl="2">
              <a:spcBef>
                <a:spcPct val="0"/>
              </a:spcBef>
            </a:pPr>
            <a:endParaRPr lang="de-DE" altLang="de-DE" sz="2000" dirty="0" smtClean="0"/>
          </a:p>
          <a:p>
            <a:pPr lvl="2">
              <a:spcBef>
                <a:spcPct val="0"/>
              </a:spcBef>
            </a:pPr>
            <a:r>
              <a:rPr lang="de-DE" altLang="de-DE" sz="2000" dirty="0" smtClean="0"/>
              <a:t>Bausatz kann nach Anleitung einfach zusammengesetzt werden</a:t>
            </a:r>
          </a:p>
          <a:p>
            <a:pPr marL="355600" lvl="2" indent="0">
              <a:spcBef>
                <a:spcPct val="0"/>
              </a:spcBef>
              <a:buNone/>
            </a:pPr>
            <a:endParaRPr lang="de-DE" altLang="de-DE" sz="2000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63638"/>
            <a:ext cx="3429000" cy="257175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668344" y="410395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(Prototyp)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814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6"/>
          <p:cNvSpPr>
            <a:spLocks noGrp="1"/>
          </p:cNvSpPr>
          <p:nvPr>
            <p:ph type="title"/>
          </p:nvPr>
        </p:nvSpPr>
        <p:spPr>
          <a:xfrm>
            <a:off x="287338" y="215900"/>
            <a:ext cx="8064500" cy="700088"/>
          </a:xfrm>
        </p:spPr>
        <p:txBody>
          <a:bodyPr/>
          <a:lstStyle/>
          <a:p>
            <a:r>
              <a:rPr lang="de-DE" altLang="de-DE" dirty="0" smtClean="0"/>
              <a:t>CO2 Meter</a:t>
            </a:r>
            <a:br>
              <a:rPr lang="de-DE" altLang="de-DE" dirty="0" smtClean="0"/>
            </a:br>
            <a:endParaRPr lang="de-DE" altLang="de-DE" dirty="0" smtClean="0"/>
          </a:p>
        </p:txBody>
      </p:sp>
      <p:sp>
        <p:nvSpPr>
          <p:cNvPr id="9219" name="Inhaltsplatzhalter 7"/>
          <p:cNvSpPr>
            <a:spLocks noGrp="1"/>
          </p:cNvSpPr>
          <p:nvPr>
            <p:ph idx="1"/>
          </p:nvPr>
        </p:nvSpPr>
        <p:spPr>
          <a:xfrm>
            <a:off x="287338" y="1131888"/>
            <a:ext cx="8064500" cy="2375966"/>
          </a:xfrm>
        </p:spPr>
        <p:txBody>
          <a:bodyPr/>
          <a:lstStyle/>
          <a:p>
            <a:pPr lvl="2">
              <a:spcBef>
                <a:spcPct val="0"/>
              </a:spcBef>
            </a:pPr>
            <a:r>
              <a:rPr lang="de-DE" altLang="de-DE" sz="2000" dirty="0" smtClean="0"/>
              <a:t>Der Bausatz wird zum Selbstkostenpreis (ca. 60-70EUR) </a:t>
            </a:r>
            <a:r>
              <a:rPr lang="de-DE" altLang="de-DE" sz="2000" dirty="0" smtClean="0"/>
              <a:t>verkauft</a:t>
            </a:r>
          </a:p>
          <a:p>
            <a:pPr lvl="2">
              <a:spcBef>
                <a:spcPct val="0"/>
              </a:spcBef>
            </a:pPr>
            <a:endParaRPr lang="de-DE" altLang="de-DE" sz="2000" dirty="0" smtClean="0"/>
          </a:p>
          <a:p>
            <a:pPr lvl="2">
              <a:spcBef>
                <a:spcPct val="0"/>
              </a:spcBef>
            </a:pPr>
            <a:r>
              <a:rPr lang="de-DE" altLang="de-DE" sz="2000" dirty="0" smtClean="0"/>
              <a:t>Geräte </a:t>
            </a:r>
            <a:r>
              <a:rPr lang="de-DE" altLang="de-DE" sz="2000" dirty="0" smtClean="0"/>
              <a:t>können z.B. von </a:t>
            </a:r>
            <a:r>
              <a:rPr lang="de-DE" altLang="de-DE" sz="2000" dirty="0" smtClean="0"/>
              <a:t>interessierten Eltern </a:t>
            </a:r>
            <a:r>
              <a:rPr lang="de-DE" altLang="de-DE" sz="2000" dirty="0" smtClean="0"/>
              <a:t>oder älteren Schülern zusammengesetzt </a:t>
            </a:r>
            <a:r>
              <a:rPr lang="de-DE" altLang="de-DE" sz="2000" dirty="0" smtClean="0"/>
              <a:t>werden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1" t="5200" r="16401" b="3334"/>
          <a:stretch/>
        </p:blipFill>
        <p:spPr>
          <a:xfrm rot="5400000">
            <a:off x="123622" y="3203704"/>
            <a:ext cx="1547327" cy="157956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0" t="6601" r="17451" b="1000"/>
          <a:stretch/>
        </p:blipFill>
        <p:spPr>
          <a:xfrm rot="5400000">
            <a:off x="1713361" y="3253461"/>
            <a:ext cx="1547327" cy="148005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1" t="13601" r="18500" b="9400"/>
          <a:stretch/>
        </p:blipFill>
        <p:spPr>
          <a:xfrm>
            <a:off x="3286981" y="3219822"/>
            <a:ext cx="1828660" cy="154732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6601" r="20601" b="22000"/>
          <a:stretch/>
        </p:blipFill>
        <p:spPr>
          <a:xfrm>
            <a:off x="5175572" y="3219822"/>
            <a:ext cx="1608007" cy="15473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19823"/>
            <a:ext cx="2063104" cy="15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6"/>
          <p:cNvSpPr>
            <a:spLocks noGrp="1"/>
          </p:cNvSpPr>
          <p:nvPr>
            <p:ph type="title"/>
          </p:nvPr>
        </p:nvSpPr>
        <p:spPr>
          <a:xfrm>
            <a:off x="287338" y="215900"/>
            <a:ext cx="8064500" cy="700088"/>
          </a:xfrm>
        </p:spPr>
        <p:txBody>
          <a:bodyPr/>
          <a:lstStyle/>
          <a:p>
            <a:r>
              <a:rPr lang="de-DE" altLang="de-DE" dirty="0" smtClean="0"/>
              <a:t>Technisches</a:t>
            </a:r>
            <a:br>
              <a:rPr lang="de-DE" altLang="de-DE" dirty="0" smtClean="0"/>
            </a:br>
            <a:endParaRPr lang="de-DE" altLang="de-DE" dirty="0" smtClean="0"/>
          </a:p>
        </p:txBody>
      </p:sp>
      <p:sp>
        <p:nvSpPr>
          <p:cNvPr id="9219" name="Inhaltsplatzhalter 7"/>
          <p:cNvSpPr>
            <a:spLocks noGrp="1"/>
          </p:cNvSpPr>
          <p:nvPr>
            <p:ph idx="1"/>
          </p:nvPr>
        </p:nvSpPr>
        <p:spPr>
          <a:xfrm>
            <a:off x="287338" y="1131888"/>
            <a:ext cx="8064500" cy="3619500"/>
          </a:xfrm>
        </p:spPr>
        <p:txBody>
          <a:bodyPr/>
          <a:lstStyle/>
          <a:p>
            <a:pPr lvl="2">
              <a:spcBef>
                <a:spcPct val="0"/>
              </a:spcBef>
              <a:tabLst>
                <a:tab pos="2957513" algn="l"/>
              </a:tabLst>
            </a:pPr>
            <a:r>
              <a:rPr lang="de-DE" altLang="de-DE" sz="2000" dirty="0">
                <a:solidFill>
                  <a:srgbClr val="00B1AC"/>
                </a:solidFill>
              </a:rPr>
              <a:t>S</a:t>
            </a:r>
            <a:r>
              <a:rPr lang="de-DE" altLang="de-DE" sz="2000" dirty="0" smtClean="0">
                <a:solidFill>
                  <a:srgbClr val="00B1AC"/>
                </a:solidFill>
              </a:rPr>
              <a:t>pannung</a:t>
            </a:r>
            <a:r>
              <a:rPr lang="de-DE" altLang="de-DE" sz="2000" dirty="0" smtClean="0"/>
              <a:t>:	5V über USB Netzteil oder Power-Bank</a:t>
            </a:r>
          </a:p>
          <a:p>
            <a:pPr lvl="2">
              <a:spcBef>
                <a:spcPct val="0"/>
              </a:spcBef>
              <a:tabLst>
                <a:tab pos="2957513" algn="l"/>
              </a:tabLst>
            </a:pPr>
            <a:endParaRPr lang="de-DE" altLang="de-DE" sz="2000" dirty="0"/>
          </a:p>
          <a:p>
            <a:pPr lvl="2">
              <a:spcBef>
                <a:spcPct val="0"/>
              </a:spcBef>
              <a:tabLst>
                <a:tab pos="2957513" algn="l"/>
              </a:tabLst>
            </a:pPr>
            <a:r>
              <a:rPr lang="de-DE" altLang="de-DE" sz="2000" dirty="0" smtClean="0">
                <a:solidFill>
                  <a:srgbClr val="00B1AC"/>
                </a:solidFill>
              </a:rPr>
              <a:t>Sensor</a:t>
            </a:r>
            <a:r>
              <a:rPr lang="de-DE" altLang="de-DE" sz="2000" dirty="0" smtClean="0"/>
              <a:t>:	</a:t>
            </a:r>
            <a:r>
              <a:rPr lang="de-DE" altLang="de-DE" sz="2000" dirty="0" err="1" smtClean="0"/>
              <a:t>Sensirion</a:t>
            </a:r>
            <a:r>
              <a:rPr lang="de-DE" altLang="de-DE" sz="2000" dirty="0" smtClean="0"/>
              <a:t> SCD-30 (NDIR-Messprinzip)</a:t>
            </a:r>
          </a:p>
          <a:p>
            <a:pPr lvl="3">
              <a:spcBef>
                <a:spcPct val="0"/>
              </a:spcBef>
              <a:tabLst>
                <a:tab pos="2957513" algn="l"/>
              </a:tabLst>
            </a:pPr>
            <a:r>
              <a:rPr lang="de-DE" altLang="de-DE" sz="1200" dirty="0"/>
              <a:t>	</a:t>
            </a:r>
            <a:r>
              <a:rPr lang="de-DE" altLang="de-DE" sz="1200" dirty="0" smtClean="0"/>
              <a:t>(</a:t>
            </a:r>
            <a:r>
              <a:rPr lang="de-DE" altLang="de-DE" sz="1200" dirty="0" smtClean="0">
                <a:hlinkClick r:id="rId3"/>
              </a:rPr>
              <a:t>Datenblatt und Infos</a:t>
            </a:r>
            <a:r>
              <a:rPr lang="de-DE" altLang="de-DE" sz="1200" dirty="0" smtClean="0"/>
              <a:t>)</a:t>
            </a:r>
          </a:p>
          <a:p>
            <a:pPr lvl="2">
              <a:spcBef>
                <a:spcPct val="0"/>
              </a:spcBef>
              <a:tabLst>
                <a:tab pos="2957513" algn="l"/>
              </a:tabLst>
            </a:pPr>
            <a:endParaRPr lang="de-DE" altLang="de-DE" sz="2000" dirty="0"/>
          </a:p>
          <a:p>
            <a:pPr lvl="2">
              <a:spcBef>
                <a:spcPct val="0"/>
              </a:spcBef>
              <a:tabLst>
                <a:tab pos="2957513" algn="l"/>
              </a:tabLst>
            </a:pPr>
            <a:r>
              <a:rPr lang="de-DE" altLang="de-DE" sz="2000" dirty="0" smtClean="0">
                <a:solidFill>
                  <a:srgbClr val="00B1AC"/>
                </a:solidFill>
              </a:rPr>
              <a:t>Messbereich</a:t>
            </a:r>
            <a:r>
              <a:rPr lang="de-DE" altLang="de-DE" sz="2000" dirty="0" smtClean="0"/>
              <a:t>:	400…10.000ppm</a:t>
            </a:r>
            <a:endParaRPr lang="de-DE" altLang="de-DE" sz="1600" dirty="0" smtClean="0"/>
          </a:p>
          <a:p>
            <a:pPr lvl="2">
              <a:spcBef>
                <a:spcPct val="0"/>
              </a:spcBef>
              <a:tabLst>
                <a:tab pos="2957513" algn="l"/>
              </a:tabLst>
            </a:pPr>
            <a:endParaRPr lang="de-DE" altLang="de-DE" sz="2000" dirty="0"/>
          </a:p>
          <a:p>
            <a:pPr lvl="2">
              <a:spcBef>
                <a:spcPct val="0"/>
              </a:spcBef>
              <a:tabLst>
                <a:tab pos="2957513" algn="l"/>
              </a:tabLst>
            </a:pPr>
            <a:r>
              <a:rPr lang="de-DE" altLang="de-DE" sz="2000" dirty="0" smtClean="0">
                <a:solidFill>
                  <a:srgbClr val="00B1AC"/>
                </a:solidFill>
              </a:rPr>
              <a:t>Genauigkeit</a:t>
            </a:r>
            <a:r>
              <a:rPr lang="de-DE" altLang="de-DE" sz="2000" dirty="0" smtClean="0"/>
              <a:t>:	±(30ppm + 3% MW)</a:t>
            </a:r>
          </a:p>
          <a:p>
            <a:pPr lvl="2">
              <a:spcBef>
                <a:spcPct val="0"/>
              </a:spcBef>
              <a:tabLst>
                <a:tab pos="2957513" algn="l"/>
              </a:tabLst>
            </a:pPr>
            <a:endParaRPr lang="de-DE" altLang="de-DE" sz="2000" dirty="0"/>
          </a:p>
          <a:p>
            <a:pPr lvl="2">
              <a:spcBef>
                <a:spcPct val="0"/>
              </a:spcBef>
              <a:tabLst>
                <a:tab pos="2957513" algn="l"/>
              </a:tabLst>
            </a:pPr>
            <a:r>
              <a:rPr lang="de-DE" altLang="de-DE" sz="2000" dirty="0" smtClean="0">
                <a:solidFill>
                  <a:srgbClr val="00B1AC"/>
                </a:solidFill>
              </a:rPr>
              <a:t>Temperatur</a:t>
            </a:r>
            <a:r>
              <a:rPr lang="de-DE" altLang="de-DE" sz="2000" dirty="0" smtClean="0"/>
              <a:t>:	-40…+70°C</a:t>
            </a:r>
          </a:p>
          <a:p>
            <a:pPr lvl="2">
              <a:spcBef>
                <a:spcPct val="0"/>
              </a:spcBef>
              <a:tabLst>
                <a:tab pos="2957513" algn="l"/>
              </a:tabLst>
            </a:pPr>
            <a:endParaRPr lang="de-DE" altLang="de-DE" sz="2000" dirty="0"/>
          </a:p>
          <a:p>
            <a:pPr lvl="2">
              <a:spcBef>
                <a:spcPct val="0"/>
              </a:spcBef>
              <a:tabLst>
                <a:tab pos="2957513" algn="l"/>
              </a:tabLst>
            </a:pPr>
            <a:r>
              <a:rPr lang="de-DE" altLang="de-DE" sz="2000" dirty="0" smtClean="0">
                <a:solidFill>
                  <a:srgbClr val="00B1AC"/>
                </a:solidFill>
              </a:rPr>
              <a:t>Rel. Luftfeuchte</a:t>
            </a:r>
            <a:r>
              <a:rPr lang="de-DE" altLang="de-DE" sz="2000" dirty="0" smtClean="0"/>
              <a:t>:	0…100%rH</a:t>
            </a:r>
          </a:p>
          <a:p>
            <a:pPr marL="355600" lvl="2" indent="0">
              <a:spcBef>
                <a:spcPct val="0"/>
              </a:spcBef>
              <a:buNone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5186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5"/>
          <p:cNvSpPr>
            <a:spLocks noGrp="1"/>
          </p:cNvSpPr>
          <p:nvPr>
            <p:ph type="ctrTitle"/>
          </p:nvPr>
        </p:nvSpPr>
        <p:spPr>
          <a:xfrm>
            <a:off x="287777" y="1080840"/>
            <a:ext cx="8064500" cy="3147094"/>
          </a:xfrm>
        </p:spPr>
        <p:txBody>
          <a:bodyPr/>
          <a:lstStyle/>
          <a:p>
            <a:r>
              <a:rPr lang="de-DE" altLang="de-DE" dirty="0" smtClean="0">
                <a:solidFill>
                  <a:srgbClr val="00B1AC"/>
                </a:solidFill>
              </a:rPr>
              <a:t>Kontakt: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 smtClean="0"/>
              <a:t>Prof. Dr.-Ing. Michael Reke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FH </a:t>
            </a:r>
            <a:r>
              <a:rPr lang="de-DE" altLang="de-DE" dirty="0"/>
              <a:t>Aachen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err="1" smtClean="0"/>
              <a:t>Eupener</a:t>
            </a:r>
            <a:r>
              <a:rPr lang="de-DE" altLang="de-DE" dirty="0" smtClean="0"/>
              <a:t> Str. 70 </a:t>
            </a:r>
            <a:br>
              <a:rPr lang="de-DE" altLang="de-DE" dirty="0" smtClean="0"/>
            </a:br>
            <a:r>
              <a:rPr lang="de-DE" altLang="de-DE" dirty="0" smtClean="0"/>
              <a:t>52066 Aachen</a:t>
            </a:r>
            <a:br>
              <a:rPr lang="de-DE" altLang="de-DE" dirty="0" smtClean="0"/>
            </a:b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 smtClean="0"/>
              <a:t>T +49. 241. 6009 52175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reke@fh-aachen.de </a:t>
            </a:r>
            <a:br>
              <a:rPr lang="de-DE" altLang="de-DE" dirty="0" smtClean="0"/>
            </a:br>
            <a:r>
              <a:rPr lang="de-DE" altLang="de-DE" dirty="0" smtClean="0"/>
              <a:t>www.fh-aachen.de</a:t>
            </a:r>
          </a:p>
        </p:txBody>
      </p:sp>
      <p:sp>
        <p:nvSpPr>
          <p:cNvPr id="12291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ts val="2000"/>
              </a:spcBef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Verdana" panose="020B0604030504040204" pitchFamily="34" charset="0"/>
              <a:buChar char="&gt;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ts val="1600"/>
              </a:spcBef>
              <a:buFont typeface="Arial" panose="020B0604020202020204" pitchFamily="34" charset="0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800" b="1" smtClean="0">
                <a:solidFill>
                  <a:schemeClr val="bg1"/>
                </a:solidFill>
              </a:rPr>
              <a:t>© FH AACHEN </a:t>
            </a:r>
            <a:r>
              <a:rPr lang="de-DE" altLang="de-DE" sz="800" smtClean="0">
                <a:solidFill>
                  <a:schemeClr val="bg1"/>
                </a:solidFill>
              </a:rPr>
              <a:t>UNIVERSITY OF APPLIED SCIENCES  |  REKTOR  |  BAYERNALLEE 11  |  52066 AACHEN  |  WWW.FH-AACHEN.DE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AAC Design weiß auf schwarz">
  <a:themeElements>
    <a:clrScheme name="FH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HAAC Design schwarz auf weiß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FHAAC_PPT_Vorlage_Office2007_w_16zu09</Template>
  <TotalTime>0</TotalTime>
  <Words>297</Words>
  <Application>Microsoft Office PowerPoint</Application>
  <PresentationFormat>Bildschirmpräsentation (16:9)</PresentationFormat>
  <Paragraphs>53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FHAAC Design weiß auf schwarz</vt:lpstr>
      <vt:lpstr>1_FHAAC Design schwarz auf weiß</vt:lpstr>
      <vt:lpstr>CO2 Meter Für rechtzeitiges Lüften</vt:lpstr>
      <vt:lpstr>Richtiges Lüften in Zeiten der Corona Pandemie</vt:lpstr>
      <vt:lpstr>Aber…</vt:lpstr>
      <vt:lpstr>CO2 Meter </vt:lpstr>
      <vt:lpstr>CO2 Meter </vt:lpstr>
      <vt:lpstr>Technisches </vt:lpstr>
      <vt:lpstr>Kontakt:  Prof. Dr.-Ing. Michael Reke  FH Aachen Eupener Str. 70  52066 Aachen  T +49. 241. 6009 52175  reke@fh-aachen.de  www.fh-aachen.de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Reke</dc:creator>
  <cp:lastModifiedBy>Reke</cp:lastModifiedBy>
  <cp:revision>13</cp:revision>
  <dcterms:created xsi:type="dcterms:W3CDTF">2020-11-15T12:24:20Z</dcterms:created>
  <dcterms:modified xsi:type="dcterms:W3CDTF">2020-11-15T15:30:03Z</dcterms:modified>
</cp:coreProperties>
</file>